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8" r:id="rId2"/>
  </p:sldMasterIdLst>
  <p:notesMasterIdLst>
    <p:notesMasterId r:id="rId51"/>
  </p:notesMasterIdLst>
  <p:sldIdLst>
    <p:sldId id="288" r:id="rId3"/>
    <p:sldId id="447" r:id="rId4"/>
    <p:sldId id="552" r:id="rId5"/>
    <p:sldId id="289" r:id="rId6"/>
    <p:sldId id="459" r:id="rId7"/>
    <p:sldId id="436" r:id="rId8"/>
    <p:sldId id="551" r:id="rId9"/>
    <p:sldId id="441" r:id="rId10"/>
    <p:sldId id="442" r:id="rId11"/>
    <p:sldId id="440" r:id="rId12"/>
    <p:sldId id="443" r:id="rId13"/>
    <p:sldId id="445" r:id="rId14"/>
    <p:sldId id="504" r:id="rId15"/>
    <p:sldId id="522" r:id="rId16"/>
    <p:sldId id="548" r:id="rId17"/>
    <p:sldId id="465" r:id="rId18"/>
    <p:sldId id="449" r:id="rId19"/>
    <p:sldId id="524" r:id="rId20"/>
    <p:sldId id="452" r:id="rId21"/>
    <p:sldId id="525" r:id="rId22"/>
    <p:sldId id="468" r:id="rId23"/>
    <p:sldId id="470" r:id="rId24"/>
    <p:sldId id="469" r:id="rId25"/>
    <p:sldId id="471" r:id="rId26"/>
    <p:sldId id="526" r:id="rId27"/>
    <p:sldId id="528" r:id="rId28"/>
    <p:sldId id="529" r:id="rId29"/>
    <p:sldId id="493" r:id="rId30"/>
    <p:sldId id="494" r:id="rId31"/>
    <p:sldId id="530" r:id="rId32"/>
    <p:sldId id="531" r:id="rId33"/>
    <p:sldId id="532" r:id="rId34"/>
    <p:sldId id="533" r:id="rId35"/>
    <p:sldId id="545" r:id="rId36"/>
    <p:sldId id="534" r:id="rId37"/>
    <p:sldId id="535" r:id="rId38"/>
    <p:sldId id="543" r:id="rId39"/>
    <p:sldId id="544" r:id="rId40"/>
    <p:sldId id="536" r:id="rId41"/>
    <p:sldId id="537" r:id="rId42"/>
    <p:sldId id="538" r:id="rId43"/>
    <p:sldId id="539" r:id="rId44"/>
    <p:sldId id="540" r:id="rId45"/>
    <p:sldId id="541" r:id="rId46"/>
    <p:sldId id="542" r:id="rId47"/>
    <p:sldId id="547" r:id="rId48"/>
    <p:sldId id="502" r:id="rId49"/>
    <p:sldId id="503" r:id="rId50"/>
  </p:sldIdLst>
  <p:sldSz cx="9144000" cy="6858000" type="screen4x3"/>
  <p:notesSz cx="7023100" cy="9309100"/>
  <p:defaultTextStyle>
    <a:defPPr>
      <a:defRPr lang="en-US"/>
    </a:defPPr>
    <a:lvl1pPr marL="0" algn="l" defTabSz="914174" rtl="0" eaLnBrk="1" latinLnBrk="0" hangingPunct="1">
      <a:defRPr sz="1800" kern="1200">
        <a:solidFill>
          <a:schemeClr val="tx1"/>
        </a:solidFill>
        <a:latin typeface="+mn-lt"/>
        <a:ea typeface="+mn-ea"/>
        <a:cs typeface="+mn-cs"/>
      </a:defRPr>
    </a:lvl1pPr>
    <a:lvl2pPr marL="457088" algn="l" defTabSz="914174" rtl="0" eaLnBrk="1" latinLnBrk="0" hangingPunct="1">
      <a:defRPr sz="1800" kern="1200">
        <a:solidFill>
          <a:schemeClr val="tx1"/>
        </a:solidFill>
        <a:latin typeface="+mn-lt"/>
        <a:ea typeface="+mn-ea"/>
        <a:cs typeface="+mn-cs"/>
      </a:defRPr>
    </a:lvl2pPr>
    <a:lvl3pPr marL="914174" algn="l" defTabSz="914174" rtl="0" eaLnBrk="1" latinLnBrk="0" hangingPunct="1">
      <a:defRPr sz="1800" kern="1200">
        <a:solidFill>
          <a:schemeClr val="tx1"/>
        </a:solidFill>
        <a:latin typeface="+mn-lt"/>
        <a:ea typeface="+mn-ea"/>
        <a:cs typeface="+mn-cs"/>
      </a:defRPr>
    </a:lvl3pPr>
    <a:lvl4pPr marL="1371262" algn="l" defTabSz="914174" rtl="0" eaLnBrk="1" latinLnBrk="0" hangingPunct="1">
      <a:defRPr sz="1800" kern="1200">
        <a:solidFill>
          <a:schemeClr val="tx1"/>
        </a:solidFill>
        <a:latin typeface="+mn-lt"/>
        <a:ea typeface="+mn-ea"/>
        <a:cs typeface="+mn-cs"/>
      </a:defRPr>
    </a:lvl4pPr>
    <a:lvl5pPr marL="1828350" algn="l" defTabSz="914174" rtl="0" eaLnBrk="1" latinLnBrk="0" hangingPunct="1">
      <a:defRPr sz="1800" kern="1200">
        <a:solidFill>
          <a:schemeClr val="tx1"/>
        </a:solidFill>
        <a:latin typeface="+mn-lt"/>
        <a:ea typeface="+mn-ea"/>
        <a:cs typeface="+mn-cs"/>
      </a:defRPr>
    </a:lvl5pPr>
    <a:lvl6pPr marL="2285438" algn="l" defTabSz="914174" rtl="0" eaLnBrk="1" latinLnBrk="0" hangingPunct="1">
      <a:defRPr sz="1800" kern="1200">
        <a:solidFill>
          <a:schemeClr val="tx1"/>
        </a:solidFill>
        <a:latin typeface="+mn-lt"/>
        <a:ea typeface="+mn-ea"/>
        <a:cs typeface="+mn-cs"/>
      </a:defRPr>
    </a:lvl6pPr>
    <a:lvl7pPr marL="2742525" algn="l" defTabSz="914174" rtl="0" eaLnBrk="1" latinLnBrk="0" hangingPunct="1">
      <a:defRPr sz="1800" kern="1200">
        <a:solidFill>
          <a:schemeClr val="tx1"/>
        </a:solidFill>
        <a:latin typeface="+mn-lt"/>
        <a:ea typeface="+mn-ea"/>
        <a:cs typeface="+mn-cs"/>
      </a:defRPr>
    </a:lvl7pPr>
    <a:lvl8pPr marL="3199612" algn="l" defTabSz="914174" rtl="0" eaLnBrk="1" latinLnBrk="0" hangingPunct="1">
      <a:defRPr sz="1800" kern="1200">
        <a:solidFill>
          <a:schemeClr val="tx1"/>
        </a:solidFill>
        <a:latin typeface="+mn-lt"/>
        <a:ea typeface="+mn-ea"/>
        <a:cs typeface="+mn-cs"/>
      </a:defRPr>
    </a:lvl8pPr>
    <a:lvl9pPr marL="3656699" algn="l" defTabSz="914174"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56BF8C6-D3B0-C747-B751-A60BF4811A5B}">
          <p14:sldIdLst>
            <p14:sldId id="288"/>
            <p14:sldId id="447"/>
            <p14:sldId id="552"/>
            <p14:sldId id="289"/>
            <p14:sldId id="459"/>
            <p14:sldId id="436"/>
            <p14:sldId id="551"/>
            <p14:sldId id="441"/>
            <p14:sldId id="442"/>
            <p14:sldId id="440"/>
            <p14:sldId id="443"/>
            <p14:sldId id="445"/>
            <p14:sldId id="504"/>
            <p14:sldId id="522"/>
            <p14:sldId id="548"/>
            <p14:sldId id="465"/>
            <p14:sldId id="449"/>
            <p14:sldId id="524"/>
            <p14:sldId id="452"/>
            <p14:sldId id="525"/>
            <p14:sldId id="468"/>
            <p14:sldId id="470"/>
            <p14:sldId id="469"/>
            <p14:sldId id="471"/>
            <p14:sldId id="526"/>
            <p14:sldId id="528"/>
            <p14:sldId id="529"/>
            <p14:sldId id="493"/>
            <p14:sldId id="494"/>
            <p14:sldId id="530"/>
            <p14:sldId id="531"/>
            <p14:sldId id="532"/>
            <p14:sldId id="533"/>
            <p14:sldId id="545"/>
            <p14:sldId id="534"/>
            <p14:sldId id="535"/>
            <p14:sldId id="543"/>
            <p14:sldId id="544"/>
            <p14:sldId id="536"/>
            <p14:sldId id="537"/>
            <p14:sldId id="538"/>
            <p14:sldId id="539"/>
            <p14:sldId id="540"/>
            <p14:sldId id="541"/>
            <p14:sldId id="542"/>
            <p14:sldId id="547"/>
            <p14:sldId id="502"/>
            <p14:sldId id="503"/>
          </p14:sldIdLst>
        </p14:section>
        <p14:section name="Basic Content" id="{DC602BE1-AD77-4B43-902C-E10F9D1808D2}">
          <p14:sldIdLst/>
        </p14:section>
        <p14:section name="Lists" id="{E098A222-4B3B-6A4D-A330-119AE0941924}">
          <p14:sldIdLst/>
        </p14:section>
        <p14:section name="Comparisons" id="{77F1AD57-12A8-2C47-967B-F895EABCCFB7}">
          <p14:sldIdLst/>
        </p14:section>
        <p14:section name="Tables" id="{52919CD8-B282-1849-8F57-32199C7D7CE6}">
          <p14:sldIdLst/>
        </p14:section>
        <p14:section name="Diagrams" id="{AB4D39DE-7B3F-884A-975D-D71D25DDC00D}">
          <p14:sldIdLst/>
        </p14:section>
        <p14:section name="Frameworks" id="{BFBE1B65-6586-4742-BB12-31ED4A33E9D0}">
          <p14:sldIdLst/>
        </p14:section>
        <p14:section name="Charts" id="{061C74A1-9B4E-9A4F-BE54-659F53B6204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 id="2" name="Shane Beckim" initials="SB" lastIdx="1" clrIdx="2">
    <p:extLst>
      <p:ext uri="{19B8F6BF-5375-455C-9EA6-DF929625EA0E}">
        <p15:presenceInfo xmlns:p15="http://schemas.microsoft.com/office/powerpoint/2012/main" userId="911237e2e2c208c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1117" autoAdjust="0"/>
  </p:normalViewPr>
  <p:slideViewPr>
    <p:cSldViewPr snapToGrid="0" snapToObjects="1">
      <p:cViewPr varScale="1">
        <p:scale>
          <a:sx n="72" d="100"/>
          <a:sy n="72" d="100"/>
        </p:scale>
        <p:origin x="12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6C17F3-58DA-47A8-86BD-29E63B551026}" type="doc">
      <dgm:prSet loTypeId="urn:microsoft.com/office/officeart/2005/8/layout/hProcess6" loCatId="process" qsTypeId="urn:microsoft.com/office/officeart/2005/8/quickstyle/simple1" qsCatId="simple" csTypeId="urn:microsoft.com/office/officeart/2005/8/colors/accent1_2" csCatId="accent1" phldr="1"/>
      <dgm:spPr/>
    </dgm:pt>
    <dgm:pt modelId="{A43DC2F2-954F-4BF6-B46F-7A3F837CF430}">
      <dgm:prSet phldrT="[Text]" custT="1"/>
      <dgm:spPr/>
      <dgm:t>
        <a:bodyPr/>
        <a:lstStyle/>
        <a:p>
          <a:pPr algn="ctr"/>
          <a:r>
            <a:rPr lang="en-US" sz="1600" dirty="0"/>
            <a:t>$45 million invested</a:t>
          </a:r>
          <a:r>
            <a:rPr lang="en-US" sz="900" dirty="0"/>
            <a:t>	</a:t>
          </a:r>
        </a:p>
      </dgm:t>
    </dgm:pt>
    <dgm:pt modelId="{C7835869-B64D-4D7D-B55E-047AF9A19CEB}" type="parTrans" cxnId="{A36ADC19-D0F3-46D7-B100-60287399F3D6}">
      <dgm:prSet/>
      <dgm:spPr/>
      <dgm:t>
        <a:bodyPr/>
        <a:lstStyle/>
        <a:p>
          <a:endParaRPr lang="en-US"/>
        </a:p>
      </dgm:t>
    </dgm:pt>
    <dgm:pt modelId="{CD5FEC3D-51A9-453B-8F97-0B59C9DE6056}" type="sibTrans" cxnId="{A36ADC19-D0F3-46D7-B100-60287399F3D6}">
      <dgm:prSet/>
      <dgm:spPr/>
      <dgm:t>
        <a:bodyPr/>
        <a:lstStyle/>
        <a:p>
          <a:endParaRPr lang="en-US"/>
        </a:p>
      </dgm:t>
    </dgm:pt>
    <dgm:pt modelId="{72BF1611-E3D5-43AF-A7ED-FADEFE366E8C}">
      <dgm:prSet phldrT="[Text]" custT="1"/>
      <dgm:spPr/>
      <dgm:t>
        <a:bodyPr/>
        <a:lstStyle/>
        <a:p>
          <a:r>
            <a:rPr lang="en-US" sz="1600" dirty="0"/>
            <a:t>Infrastructure, equipment and technology upgrades</a:t>
          </a:r>
        </a:p>
      </dgm:t>
    </dgm:pt>
    <dgm:pt modelId="{B5A4C851-AFB0-41DA-9548-C1532F1DB749}" type="parTrans" cxnId="{CF68B4CD-D1D0-4FF2-AC87-B47E99469746}">
      <dgm:prSet/>
      <dgm:spPr/>
      <dgm:t>
        <a:bodyPr/>
        <a:lstStyle/>
        <a:p>
          <a:endParaRPr lang="en-US"/>
        </a:p>
      </dgm:t>
    </dgm:pt>
    <dgm:pt modelId="{7A7654F8-4B0F-481E-ACAE-79DDCA1B56CB}" type="sibTrans" cxnId="{CF68B4CD-D1D0-4FF2-AC87-B47E99469746}">
      <dgm:prSet/>
      <dgm:spPr/>
      <dgm:t>
        <a:bodyPr/>
        <a:lstStyle/>
        <a:p>
          <a:endParaRPr lang="en-US"/>
        </a:p>
      </dgm:t>
    </dgm:pt>
    <dgm:pt modelId="{BF1C8865-24B5-4E6D-A032-07BE329114C3}">
      <dgm:prSet phldrT="[Text]"/>
      <dgm:spPr/>
      <dgm:t>
        <a:bodyPr/>
        <a:lstStyle/>
        <a:p>
          <a:r>
            <a:rPr lang="en-US" dirty="0"/>
            <a:t>Gain &amp; Hold Market Share, Increase Revenues, JOBS</a:t>
          </a:r>
        </a:p>
      </dgm:t>
    </dgm:pt>
    <dgm:pt modelId="{E5F5731F-DE9F-4840-BBF0-72FCE68E7F4B}" type="parTrans" cxnId="{1BF18D91-5B0F-4AAB-AD9E-6788185E57DC}">
      <dgm:prSet/>
      <dgm:spPr/>
      <dgm:t>
        <a:bodyPr/>
        <a:lstStyle/>
        <a:p>
          <a:endParaRPr lang="en-US"/>
        </a:p>
      </dgm:t>
    </dgm:pt>
    <dgm:pt modelId="{C3FE7742-9A97-48DC-9DD9-C1EF9CE9CA94}" type="sibTrans" cxnId="{1BF18D91-5B0F-4AAB-AD9E-6788185E57DC}">
      <dgm:prSet/>
      <dgm:spPr/>
      <dgm:t>
        <a:bodyPr/>
        <a:lstStyle/>
        <a:p>
          <a:endParaRPr lang="en-US"/>
        </a:p>
      </dgm:t>
    </dgm:pt>
    <dgm:pt modelId="{1187FFA8-75D7-4398-B64B-01023F1E9866}" type="pres">
      <dgm:prSet presAssocID="{2F6C17F3-58DA-47A8-86BD-29E63B551026}" presName="theList" presStyleCnt="0">
        <dgm:presLayoutVars>
          <dgm:dir/>
          <dgm:animLvl val="lvl"/>
          <dgm:resizeHandles val="exact"/>
        </dgm:presLayoutVars>
      </dgm:prSet>
      <dgm:spPr/>
    </dgm:pt>
    <dgm:pt modelId="{88DDE43C-FE2E-4DB2-9F46-3D8AF48975FD}" type="pres">
      <dgm:prSet presAssocID="{A43DC2F2-954F-4BF6-B46F-7A3F837CF430}" presName="compNode" presStyleCnt="0"/>
      <dgm:spPr/>
    </dgm:pt>
    <dgm:pt modelId="{E2576055-FAD4-4F1D-8294-39755A3CBCC4}" type="pres">
      <dgm:prSet presAssocID="{A43DC2F2-954F-4BF6-B46F-7A3F837CF430}" presName="noGeometry" presStyleCnt="0"/>
      <dgm:spPr/>
    </dgm:pt>
    <dgm:pt modelId="{16485AD6-B5C3-40BA-ACB8-255D93A575F6}" type="pres">
      <dgm:prSet presAssocID="{A43DC2F2-954F-4BF6-B46F-7A3F837CF430}" presName="childTextVisible" presStyleLbl="bgAccFollowNode1" presStyleIdx="0" presStyleCnt="3">
        <dgm:presLayoutVars>
          <dgm:bulletEnabled val="1"/>
        </dgm:presLayoutVars>
      </dgm:prSet>
      <dgm:spPr/>
    </dgm:pt>
    <dgm:pt modelId="{C8602072-188A-4A96-9350-E515397115A9}" type="pres">
      <dgm:prSet presAssocID="{A43DC2F2-954F-4BF6-B46F-7A3F837CF430}" presName="childTextHidden" presStyleLbl="bgAccFollowNode1" presStyleIdx="0" presStyleCnt="3"/>
      <dgm:spPr/>
    </dgm:pt>
    <dgm:pt modelId="{9C258530-4E64-4B8D-AB2C-B7666AD212BC}" type="pres">
      <dgm:prSet presAssocID="{A43DC2F2-954F-4BF6-B46F-7A3F837CF430}" presName="parentText" presStyleLbl="node1" presStyleIdx="0" presStyleCnt="3" custScaleX="139788" custScaleY="144775" custLinFactNeighborX="21479" custLinFactNeighborY="-3127">
        <dgm:presLayoutVars>
          <dgm:chMax val="1"/>
          <dgm:bulletEnabled val="1"/>
        </dgm:presLayoutVars>
      </dgm:prSet>
      <dgm:spPr/>
    </dgm:pt>
    <dgm:pt modelId="{34928437-2EA4-47F5-BEF4-A1CADFDAE933}" type="pres">
      <dgm:prSet presAssocID="{A43DC2F2-954F-4BF6-B46F-7A3F837CF430}" presName="aSpace" presStyleCnt="0"/>
      <dgm:spPr/>
    </dgm:pt>
    <dgm:pt modelId="{B627DE3E-AB4E-48DC-9BA2-731C1FA01E64}" type="pres">
      <dgm:prSet presAssocID="{72BF1611-E3D5-43AF-A7ED-FADEFE366E8C}" presName="compNode" presStyleCnt="0"/>
      <dgm:spPr/>
    </dgm:pt>
    <dgm:pt modelId="{11C45CA8-2D05-4CDA-8399-68A65E9E54E3}" type="pres">
      <dgm:prSet presAssocID="{72BF1611-E3D5-43AF-A7ED-FADEFE366E8C}" presName="noGeometry" presStyleCnt="0"/>
      <dgm:spPr/>
    </dgm:pt>
    <dgm:pt modelId="{E5395EE0-856C-4A0E-BF58-363F043A8832}" type="pres">
      <dgm:prSet presAssocID="{72BF1611-E3D5-43AF-A7ED-FADEFE366E8C}" presName="childTextVisible" presStyleLbl="bgAccFollowNode1" presStyleIdx="1" presStyleCnt="3" custLinFactNeighborX="3155" custLinFactNeighborY="14">
        <dgm:presLayoutVars>
          <dgm:bulletEnabled val="1"/>
        </dgm:presLayoutVars>
      </dgm:prSet>
      <dgm:spPr/>
    </dgm:pt>
    <dgm:pt modelId="{D1FB2C3A-3216-4359-B227-0B36D4994373}" type="pres">
      <dgm:prSet presAssocID="{72BF1611-E3D5-43AF-A7ED-FADEFE366E8C}" presName="childTextHidden" presStyleLbl="bgAccFollowNode1" presStyleIdx="1" presStyleCnt="3"/>
      <dgm:spPr/>
    </dgm:pt>
    <dgm:pt modelId="{6A77A505-C665-4657-99A6-1C27C98D0872}" type="pres">
      <dgm:prSet presAssocID="{72BF1611-E3D5-43AF-A7ED-FADEFE366E8C}" presName="parentText" presStyleLbl="node1" presStyleIdx="1" presStyleCnt="3" custScaleX="193121" custScaleY="189766" custLinFactNeighborX="7348" custLinFactNeighborY="-1433">
        <dgm:presLayoutVars>
          <dgm:chMax val="1"/>
          <dgm:bulletEnabled val="1"/>
        </dgm:presLayoutVars>
      </dgm:prSet>
      <dgm:spPr/>
    </dgm:pt>
    <dgm:pt modelId="{F2E970E0-91FC-47EA-BC9B-A409CA81DDCE}" type="pres">
      <dgm:prSet presAssocID="{72BF1611-E3D5-43AF-A7ED-FADEFE366E8C}" presName="aSpace" presStyleCnt="0"/>
      <dgm:spPr/>
    </dgm:pt>
    <dgm:pt modelId="{558C3E5F-D1D6-49E1-BED2-12AACEF96795}" type="pres">
      <dgm:prSet presAssocID="{BF1C8865-24B5-4E6D-A032-07BE329114C3}" presName="compNode" presStyleCnt="0"/>
      <dgm:spPr/>
    </dgm:pt>
    <dgm:pt modelId="{ECECC1A2-9546-4ABF-98F6-BF3DE65F45E5}" type="pres">
      <dgm:prSet presAssocID="{BF1C8865-24B5-4E6D-A032-07BE329114C3}" presName="noGeometry" presStyleCnt="0"/>
      <dgm:spPr/>
    </dgm:pt>
    <dgm:pt modelId="{D0D9B49A-72C9-4FFD-AE46-7106DEDA1031}" type="pres">
      <dgm:prSet presAssocID="{BF1C8865-24B5-4E6D-A032-07BE329114C3}" presName="childTextVisible" presStyleLbl="bgAccFollowNode1" presStyleIdx="2" presStyleCnt="3" custLinFactNeighborX="12841" custLinFactNeighborY="-834">
        <dgm:presLayoutVars>
          <dgm:bulletEnabled val="1"/>
        </dgm:presLayoutVars>
      </dgm:prSet>
      <dgm:spPr/>
    </dgm:pt>
    <dgm:pt modelId="{63A64D54-1FF6-445E-A06F-174E7FF0D19F}" type="pres">
      <dgm:prSet presAssocID="{BF1C8865-24B5-4E6D-A032-07BE329114C3}" presName="childTextHidden" presStyleLbl="bgAccFollowNode1" presStyleIdx="2" presStyleCnt="3"/>
      <dgm:spPr/>
    </dgm:pt>
    <dgm:pt modelId="{E89C1AC8-588D-4C43-A9B8-79379EAEE491}" type="pres">
      <dgm:prSet presAssocID="{BF1C8865-24B5-4E6D-A032-07BE329114C3}" presName="parentText" presStyleLbl="node1" presStyleIdx="2" presStyleCnt="3" custScaleX="196935" custScaleY="186550">
        <dgm:presLayoutVars>
          <dgm:chMax val="1"/>
          <dgm:bulletEnabled val="1"/>
        </dgm:presLayoutVars>
      </dgm:prSet>
      <dgm:spPr/>
    </dgm:pt>
  </dgm:ptLst>
  <dgm:cxnLst>
    <dgm:cxn modelId="{A36ADC19-D0F3-46D7-B100-60287399F3D6}" srcId="{2F6C17F3-58DA-47A8-86BD-29E63B551026}" destId="{A43DC2F2-954F-4BF6-B46F-7A3F837CF430}" srcOrd="0" destOrd="0" parTransId="{C7835869-B64D-4D7D-B55E-047AF9A19CEB}" sibTransId="{CD5FEC3D-51A9-453B-8F97-0B59C9DE6056}"/>
    <dgm:cxn modelId="{B5788681-259B-43D4-AB78-37AF60BB0B12}" type="presOf" srcId="{BF1C8865-24B5-4E6D-A032-07BE329114C3}" destId="{E89C1AC8-588D-4C43-A9B8-79379EAEE491}" srcOrd="0" destOrd="0" presId="urn:microsoft.com/office/officeart/2005/8/layout/hProcess6"/>
    <dgm:cxn modelId="{1BF18D91-5B0F-4AAB-AD9E-6788185E57DC}" srcId="{2F6C17F3-58DA-47A8-86BD-29E63B551026}" destId="{BF1C8865-24B5-4E6D-A032-07BE329114C3}" srcOrd="2" destOrd="0" parTransId="{E5F5731F-DE9F-4840-BBF0-72FCE68E7F4B}" sibTransId="{C3FE7742-9A97-48DC-9DD9-C1EF9CE9CA94}"/>
    <dgm:cxn modelId="{47B60C9D-B7A3-49C4-990B-72578BCC634B}" type="presOf" srcId="{A43DC2F2-954F-4BF6-B46F-7A3F837CF430}" destId="{9C258530-4E64-4B8D-AB2C-B7666AD212BC}" srcOrd="0" destOrd="0" presId="urn:microsoft.com/office/officeart/2005/8/layout/hProcess6"/>
    <dgm:cxn modelId="{42072BC0-F884-4569-82F0-C2ACA117BEAA}" type="presOf" srcId="{72BF1611-E3D5-43AF-A7ED-FADEFE366E8C}" destId="{6A77A505-C665-4657-99A6-1C27C98D0872}" srcOrd="0" destOrd="0" presId="urn:microsoft.com/office/officeart/2005/8/layout/hProcess6"/>
    <dgm:cxn modelId="{243E1EC1-9A1D-4A90-8FBD-E4978E6B7758}" type="presOf" srcId="{2F6C17F3-58DA-47A8-86BD-29E63B551026}" destId="{1187FFA8-75D7-4398-B64B-01023F1E9866}" srcOrd="0" destOrd="0" presId="urn:microsoft.com/office/officeart/2005/8/layout/hProcess6"/>
    <dgm:cxn modelId="{CF68B4CD-D1D0-4FF2-AC87-B47E99469746}" srcId="{2F6C17F3-58DA-47A8-86BD-29E63B551026}" destId="{72BF1611-E3D5-43AF-A7ED-FADEFE366E8C}" srcOrd="1" destOrd="0" parTransId="{B5A4C851-AFB0-41DA-9548-C1532F1DB749}" sibTransId="{7A7654F8-4B0F-481E-ACAE-79DDCA1B56CB}"/>
    <dgm:cxn modelId="{19548BC9-AAA4-4CAE-932F-81BDEE688F2B}" type="presParOf" srcId="{1187FFA8-75D7-4398-B64B-01023F1E9866}" destId="{88DDE43C-FE2E-4DB2-9F46-3D8AF48975FD}" srcOrd="0" destOrd="0" presId="urn:microsoft.com/office/officeart/2005/8/layout/hProcess6"/>
    <dgm:cxn modelId="{596F1900-F663-474A-82FA-B49AC7A595CE}" type="presParOf" srcId="{88DDE43C-FE2E-4DB2-9F46-3D8AF48975FD}" destId="{E2576055-FAD4-4F1D-8294-39755A3CBCC4}" srcOrd="0" destOrd="0" presId="urn:microsoft.com/office/officeart/2005/8/layout/hProcess6"/>
    <dgm:cxn modelId="{9209E3D6-32B1-4CB4-8764-BC3E5A05FBE1}" type="presParOf" srcId="{88DDE43C-FE2E-4DB2-9F46-3D8AF48975FD}" destId="{16485AD6-B5C3-40BA-ACB8-255D93A575F6}" srcOrd="1" destOrd="0" presId="urn:microsoft.com/office/officeart/2005/8/layout/hProcess6"/>
    <dgm:cxn modelId="{694E1449-8F12-4CF5-BA0A-73B379DFCFBB}" type="presParOf" srcId="{88DDE43C-FE2E-4DB2-9F46-3D8AF48975FD}" destId="{C8602072-188A-4A96-9350-E515397115A9}" srcOrd="2" destOrd="0" presId="urn:microsoft.com/office/officeart/2005/8/layout/hProcess6"/>
    <dgm:cxn modelId="{01C8250D-7847-47DB-877C-23BB69714532}" type="presParOf" srcId="{88DDE43C-FE2E-4DB2-9F46-3D8AF48975FD}" destId="{9C258530-4E64-4B8D-AB2C-B7666AD212BC}" srcOrd="3" destOrd="0" presId="urn:microsoft.com/office/officeart/2005/8/layout/hProcess6"/>
    <dgm:cxn modelId="{64013C02-65CC-4D04-8E41-9ED9E137B1E8}" type="presParOf" srcId="{1187FFA8-75D7-4398-B64B-01023F1E9866}" destId="{34928437-2EA4-47F5-BEF4-A1CADFDAE933}" srcOrd="1" destOrd="0" presId="urn:microsoft.com/office/officeart/2005/8/layout/hProcess6"/>
    <dgm:cxn modelId="{4C275E56-7A45-4820-9F37-B3F312E88541}" type="presParOf" srcId="{1187FFA8-75D7-4398-B64B-01023F1E9866}" destId="{B627DE3E-AB4E-48DC-9BA2-731C1FA01E64}" srcOrd="2" destOrd="0" presId="urn:microsoft.com/office/officeart/2005/8/layout/hProcess6"/>
    <dgm:cxn modelId="{BE1B01F1-7166-48A5-A7AC-EB6A4351BB26}" type="presParOf" srcId="{B627DE3E-AB4E-48DC-9BA2-731C1FA01E64}" destId="{11C45CA8-2D05-4CDA-8399-68A65E9E54E3}" srcOrd="0" destOrd="0" presId="urn:microsoft.com/office/officeart/2005/8/layout/hProcess6"/>
    <dgm:cxn modelId="{841CE237-A978-4AD8-825A-30B5EF071A41}" type="presParOf" srcId="{B627DE3E-AB4E-48DC-9BA2-731C1FA01E64}" destId="{E5395EE0-856C-4A0E-BF58-363F043A8832}" srcOrd="1" destOrd="0" presId="urn:microsoft.com/office/officeart/2005/8/layout/hProcess6"/>
    <dgm:cxn modelId="{3C2A990F-77C4-4012-BA13-DB6FDC560FA7}" type="presParOf" srcId="{B627DE3E-AB4E-48DC-9BA2-731C1FA01E64}" destId="{D1FB2C3A-3216-4359-B227-0B36D4994373}" srcOrd="2" destOrd="0" presId="urn:microsoft.com/office/officeart/2005/8/layout/hProcess6"/>
    <dgm:cxn modelId="{61B32C6E-CFF7-4607-8DCF-B2BBF84D098F}" type="presParOf" srcId="{B627DE3E-AB4E-48DC-9BA2-731C1FA01E64}" destId="{6A77A505-C665-4657-99A6-1C27C98D0872}" srcOrd="3" destOrd="0" presId="urn:microsoft.com/office/officeart/2005/8/layout/hProcess6"/>
    <dgm:cxn modelId="{10E4AF48-F435-4522-9FDB-1897CF720233}" type="presParOf" srcId="{1187FFA8-75D7-4398-B64B-01023F1E9866}" destId="{F2E970E0-91FC-47EA-BC9B-A409CA81DDCE}" srcOrd="3" destOrd="0" presId="urn:microsoft.com/office/officeart/2005/8/layout/hProcess6"/>
    <dgm:cxn modelId="{B9CB2409-D6F4-4283-A0CB-F50ADD8DF978}" type="presParOf" srcId="{1187FFA8-75D7-4398-B64B-01023F1E9866}" destId="{558C3E5F-D1D6-49E1-BED2-12AACEF96795}" srcOrd="4" destOrd="0" presId="urn:microsoft.com/office/officeart/2005/8/layout/hProcess6"/>
    <dgm:cxn modelId="{EFD4726B-51C1-41FB-AAC6-BD99DB8F3918}" type="presParOf" srcId="{558C3E5F-D1D6-49E1-BED2-12AACEF96795}" destId="{ECECC1A2-9546-4ABF-98F6-BF3DE65F45E5}" srcOrd="0" destOrd="0" presId="urn:microsoft.com/office/officeart/2005/8/layout/hProcess6"/>
    <dgm:cxn modelId="{5F154DF6-36AD-46DF-BD79-ECED7F6735E8}" type="presParOf" srcId="{558C3E5F-D1D6-49E1-BED2-12AACEF96795}" destId="{D0D9B49A-72C9-4FFD-AE46-7106DEDA1031}" srcOrd="1" destOrd="0" presId="urn:microsoft.com/office/officeart/2005/8/layout/hProcess6"/>
    <dgm:cxn modelId="{43E98328-0FBC-4648-AC81-D21F264F3A9E}" type="presParOf" srcId="{558C3E5F-D1D6-49E1-BED2-12AACEF96795}" destId="{63A64D54-1FF6-445E-A06F-174E7FF0D19F}" srcOrd="2" destOrd="0" presId="urn:microsoft.com/office/officeart/2005/8/layout/hProcess6"/>
    <dgm:cxn modelId="{AE2781C8-AFDB-4F01-9F89-C94B1F98320E}" type="presParOf" srcId="{558C3E5F-D1D6-49E1-BED2-12AACEF96795}" destId="{E89C1AC8-588D-4C43-A9B8-79379EAEE491}"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6BB8FC-CB6A-4658-BA7B-DC5B001B0F81}"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58CA6F42-0D78-412A-B6CD-75DD951F9A76}">
      <dgm:prSet/>
      <dgm:spPr>
        <a:solidFill>
          <a:schemeClr val="accent6">
            <a:lumMod val="75000"/>
          </a:schemeClr>
        </a:solidFill>
      </dgm:spPr>
      <dgm:t>
        <a:bodyPr/>
        <a:lstStyle/>
        <a:p>
          <a:r>
            <a:rPr lang="en-US" dirty="0"/>
            <a:t>Define objectives</a:t>
          </a:r>
        </a:p>
      </dgm:t>
    </dgm:pt>
    <dgm:pt modelId="{45CCA89D-EBC2-403E-9072-F5B1B33E1FD8}" type="parTrans" cxnId="{2A16AB80-2038-473D-A138-395084402796}">
      <dgm:prSet/>
      <dgm:spPr/>
      <dgm:t>
        <a:bodyPr/>
        <a:lstStyle/>
        <a:p>
          <a:endParaRPr lang="en-US"/>
        </a:p>
      </dgm:t>
    </dgm:pt>
    <dgm:pt modelId="{648CD6B1-D1EB-4EE7-B9C5-02A27147F74D}" type="sibTrans" cxnId="{2A16AB80-2038-473D-A138-395084402796}">
      <dgm:prSet/>
      <dgm:spPr/>
      <dgm:t>
        <a:bodyPr/>
        <a:lstStyle/>
        <a:p>
          <a:endParaRPr lang="en-US"/>
        </a:p>
      </dgm:t>
    </dgm:pt>
    <dgm:pt modelId="{E8C7E9AD-A502-4730-AEEF-08DDA31D95F1}">
      <dgm:prSet/>
      <dgm:spPr>
        <a:solidFill>
          <a:schemeClr val="accent6">
            <a:lumMod val="75000"/>
          </a:schemeClr>
        </a:solidFill>
      </dgm:spPr>
      <dgm:t>
        <a:bodyPr/>
        <a:lstStyle/>
        <a:p>
          <a:r>
            <a:rPr lang="en-US" dirty="0"/>
            <a:t>Test it</a:t>
          </a:r>
        </a:p>
      </dgm:t>
    </dgm:pt>
    <dgm:pt modelId="{F53192C2-8AE7-4DAB-8628-D953D6E8D8BD}" type="parTrans" cxnId="{8D64C8D6-AE18-4036-A94D-8FCCB7E6C445}">
      <dgm:prSet/>
      <dgm:spPr/>
      <dgm:t>
        <a:bodyPr/>
        <a:lstStyle/>
        <a:p>
          <a:endParaRPr lang="en-US"/>
        </a:p>
      </dgm:t>
    </dgm:pt>
    <dgm:pt modelId="{39E2211A-38C4-4ECF-BB52-08BF35631594}" type="sibTrans" cxnId="{8D64C8D6-AE18-4036-A94D-8FCCB7E6C445}">
      <dgm:prSet/>
      <dgm:spPr/>
      <dgm:t>
        <a:bodyPr/>
        <a:lstStyle/>
        <a:p>
          <a:endParaRPr lang="en-US"/>
        </a:p>
      </dgm:t>
    </dgm:pt>
    <dgm:pt modelId="{A5AB4271-4E7C-4991-B4D4-E0F3FD20A6A3}">
      <dgm:prSet/>
      <dgm:spPr>
        <a:solidFill>
          <a:schemeClr val="accent6">
            <a:lumMod val="75000"/>
          </a:schemeClr>
        </a:solidFill>
      </dgm:spPr>
      <dgm:t>
        <a:bodyPr/>
        <a:lstStyle/>
        <a:p>
          <a:r>
            <a:rPr lang="en-US" dirty="0"/>
            <a:t>Build it</a:t>
          </a:r>
        </a:p>
      </dgm:t>
    </dgm:pt>
    <dgm:pt modelId="{A1F79C72-66D0-441C-9EB4-265C076A0939}" type="parTrans" cxnId="{5ED62951-6176-4680-AC67-3DA9F85D7612}">
      <dgm:prSet/>
      <dgm:spPr/>
      <dgm:t>
        <a:bodyPr/>
        <a:lstStyle/>
        <a:p>
          <a:endParaRPr lang="en-US"/>
        </a:p>
      </dgm:t>
    </dgm:pt>
    <dgm:pt modelId="{E7D6DB15-6A8D-4ABB-AB2F-BE9C1FE11B53}" type="sibTrans" cxnId="{5ED62951-6176-4680-AC67-3DA9F85D7612}">
      <dgm:prSet/>
      <dgm:spPr/>
      <dgm:t>
        <a:bodyPr/>
        <a:lstStyle/>
        <a:p>
          <a:endParaRPr lang="en-US"/>
        </a:p>
      </dgm:t>
    </dgm:pt>
    <dgm:pt modelId="{7F72F7F9-642A-4CF4-BC5F-FCB4A9808AAF}">
      <dgm:prSet/>
      <dgm:spPr>
        <a:solidFill>
          <a:schemeClr val="accent6">
            <a:lumMod val="75000"/>
          </a:schemeClr>
        </a:solidFill>
      </dgm:spPr>
      <dgm:t>
        <a:bodyPr/>
        <a:lstStyle/>
        <a:p>
          <a:r>
            <a:rPr lang="en-US" dirty="0"/>
            <a:t>Measure it</a:t>
          </a:r>
        </a:p>
      </dgm:t>
    </dgm:pt>
    <dgm:pt modelId="{A5D3870C-41FC-4414-A57A-F1D148069E8D}" type="parTrans" cxnId="{AD914366-A580-42DF-B0A2-06BED166271C}">
      <dgm:prSet/>
      <dgm:spPr/>
      <dgm:t>
        <a:bodyPr/>
        <a:lstStyle/>
        <a:p>
          <a:endParaRPr lang="en-US"/>
        </a:p>
      </dgm:t>
    </dgm:pt>
    <dgm:pt modelId="{234DA954-59B8-4D9F-B316-A07359883BC0}" type="sibTrans" cxnId="{AD914366-A580-42DF-B0A2-06BED166271C}">
      <dgm:prSet/>
      <dgm:spPr/>
      <dgm:t>
        <a:bodyPr/>
        <a:lstStyle/>
        <a:p>
          <a:endParaRPr lang="en-US"/>
        </a:p>
      </dgm:t>
    </dgm:pt>
    <dgm:pt modelId="{8AF0A5BF-2BDF-4433-BABB-6E87B2AF5CD7}" type="pres">
      <dgm:prSet presAssocID="{9A6BB8FC-CB6A-4658-BA7B-DC5B001B0F81}" presName="cycle" presStyleCnt="0">
        <dgm:presLayoutVars>
          <dgm:dir/>
          <dgm:resizeHandles val="exact"/>
        </dgm:presLayoutVars>
      </dgm:prSet>
      <dgm:spPr/>
    </dgm:pt>
    <dgm:pt modelId="{AF8F6A8F-E890-49B9-88FD-90B053095826}" type="pres">
      <dgm:prSet presAssocID="{58CA6F42-0D78-412A-B6CD-75DD951F9A76}" presName="node" presStyleLbl="node1" presStyleIdx="0" presStyleCnt="4">
        <dgm:presLayoutVars>
          <dgm:bulletEnabled val="1"/>
        </dgm:presLayoutVars>
      </dgm:prSet>
      <dgm:spPr/>
    </dgm:pt>
    <dgm:pt modelId="{E87C4DBB-A651-464C-850E-BF54090B8726}" type="pres">
      <dgm:prSet presAssocID="{58CA6F42-0D78-412A-B6CD-75DD951F9A76}" presName="spNode" presStyleCnt="0"/>
      <dgm:spPr/>
    </dgm:pt>
    <dgm:pt modelId="{8EA73016-D29D-46F6-B4DF-67F234243469}" type="pres">
      <dgm:prSet presAssocID="{648CD6B1-D1EB-4EE7-B9C5-02A27147F74D}" presName="sibTrans" presStyleLbl="sibTrans1D1" presStyleIdx="0" presStyleCnt="4"/>
      <dgm:spPr/>
    </dgm:pt>
    <dgm:pt modelId="{0A790201-2048-400D-B496-9B46F4EBFF13}" type="pres">
      <dgm:prSet presAssocID="{A5AB4271-4E7C-4991-B4D4-E0F3FD20A6A3}" presName="node" presStyleLbl="node1" presStyleIdx="1" presStyleCnt="4">
        <dgm:presLayoutVars>
          <dgm:bulletEnabled val="1"/>
        </dgm:presLayoutVars>
      </dgm:prSet>
      <dgm:spPr/>
    </dgm:pt>
    <dgm:pt modelId="{86AAAB3A-29C4-4BA3-AFEA-6AA0CD6FABEB}" type="pres">
      <dgm:prSet presAssocID="{A5AB4271-4E7C-4991-B4D4-E0F3FD20A6A3}" presName="spNode" presStyleCnt="0"/>
      <dgm:spPr/>
    </dgm:pt>
    <dgm:pt modelId="{5770330A-4554-4DF1-922E-EEDE42B78FA3}" type="pres">
      <dgm:prSet presAssocID="{E7D6DB15-6A8D-4ABB-AB2F-BE9C1FE11B53}" presName="sibTrans" presStyleLbl="sibTrans1D1" presStyleIdx="1" presStyleCnt="4"/>
      <dgm:spPr/>
    </dgm:pt>
    <dgm:pt modelId="{D8C72E94-BE9D-4670-8C78-6ED6CC250061}" type="pres">
      <dgm:prSet presAssocID="{E8C7E9AD-A502-4730-AEEF-08DDA31D95F1}" presName="node" presStyleLbl="node1" presStyleIdx="2" presStyleCnt="4">
        <dgm:presLayoutVars>
          <dgm:bulletEnabled val="1"/>
        </dgm:presLayoutVars>
      </dgm:prSet>
      <dgm:spPr/>
    </dgm:pt>
    <dgm:pt modelId="{62A5BCE0-18F4-4E55-B0AF-F2484208C749}" type="pres">
      <dgm:prSet presAssocID="{E8C7E9AD-A502-4730-AEEF-08DDA31D95F1}" presName="spNode" presStyleCnt="0"/>
      <dgm:spPr/>
    </dgm:pt>
    <dgm:pt modelId="{8E2C3EFC-E89F-48E2-9FB9-21F6D5FA40D1}" type="pres">
      <dgm:prSet presAssocID="{39E2211A-38C4-4ECF-BB52-08BF35631594}" presName="sibTrans" presStyleLbl="sibTrans1D1" presStyleIdx="2" presStyleCnt="4"/>
      <dgm:spPr/>
    </dgm:pt>
    <dgm:pt modelId="{4A57C2EE-8958-46E9-A29C-ABD3ED50C1ED}" type="pres">
      <dgm:prSet presAssocID="{7F72F7F9-642A-4CF4-BC5F-FCB4A9808AAF}" presName="node" presStyleLbl="node1" presStyleIdx="3" presStyleCnt="4">
        <dgm:presLayoutVars>
          <dgm:bulletEnabled val="1"/>
        </dgm:presLayoutVars>
      </dgm:prSet>
      <dgm:spPr/>
    </dgm:pt>
    <dgm:pt modelId="{928BE4F9-C51E-48E8-B780-FE5C56ECF235}" type="pres">
      <dgm:prSet presAssocID="{7F72F7F9-642A-4CF4-BC5F-FCB4A9808AAF}" presName="spNode" presStyleCnt="0"/>
      <dgm:spPr/>
    </dgm:pt>
    <dgm:pt modelId="{80448B15-BADA-4634-8864-C9505DBD5B53}" type="pres">
      <dgm:prSet presAssocID="{234DA954-59B8-4D9F-B316-A07359883BC0}" presName="sibTrans" presStyleLbl="sibTrans1D1" presStyleIdx="3" presStyleCnt="4"/>
      <dgm:spPr/>
    </dgm:pt>
  </dgm:ptLst>
  <dgm:cxnLst>
    <dgm:cxn modelId="{82ABC000-D3EB-4E6F-8348-F38E7A7688CD}" type="presOf" srcId="{648CD6B1-D1EB-4EE7-B9C5-02A27147F74D}" destId="{8EA73016-D29D-46F6-B4DF-67F234243469}" srcOrd="0" destOrd="0" presId="urn:microsoft.com/office/officeart/2005/8/layout/cycle5"/>
    <dgm:cxn modelId="{AB5F553A-6A0C-49FB-AFD7-28D26F15E976}" type="presOf" srcId="{9A6BB8FC-CB6A-4658-BA7B-DC5B001B0F81}" destId="{8AF0A5BF-2BDF-4433-BABB-6E87B2AF5CD7}" srcOrd="0" destOrd="0" presId="urn:microsoft.com/office/officeart/2005/8/layout/cycle5"/>
    <dgm:cxn modelId="{AD914366-A580-42DF-B0A2-06BED166271C}" srcId="{9A6BB8FC-CB6A-4658-BA7B-DC5B001B0F81}" destId="{7F72F7F9-642A-4CF4-BC5F-FCB4A9808AAF}" srcOrd="3" destOrd="0" parTransId="{A5D3870C-41FC-4414-A57A-F1D148069E8D}" sibTransId="{234DA954-59B8-4D9F-B316-A07359883BC0}"/>
    <dgm:cxn modelId="{31C0016F-29BB-4D6A-9348-C665C7E964B8}" type="presOf" srcId="{E8C7E9AD-A502-4730-AEEF-08DDA31D95F1}" destId="{D8C72E94-BE9D-4670-8C78-6ED6CC250061}" srcOrd="0" destOrd="0" presId="urn:microsoft.com/office/officeart/2005/8/layout/cycle5"/>
    <dgm:cxn modelId="{5ED62951-6176-4680-AC67-3DA9F85D7612}" srcId="{9A6BB8FC-CB6A-4658-BA7B-DC5B001B0F81}" destId="{A5AB4271-4E7C-4991-B4D4-E0F3FD20A6A3}" srcOrd="1" destOrd="0" parTransId="{A1F79C72-66D0-441C-9EB4-265C076A0939}" sibTransId="{E7D6DB15-6A8D-4ABB-AB2F-BE9C1FE11B53}"/>
    <dgm:cxn modelId="{C027DF7A-811F-4647-BC11-8881F30315C9}" type="presOf" srcId="{7F72F7F9-642A-4CF4-BC5F-FCB4A9808AAF}" destId="{4A57C2EE-8958-46E9-A29C-ABD3ED50C1ED}" srcOrd="0" destOrd="0" presId="urn:microsoft.com/office/officeart/2005/8/layout/cycle5"/>
    <dgm:cxn modelId="{3BF3017C-6890-421D-B03B-A594F6F370F9}" type="presOf" srcId="{58CA6F42-0D78-412A-B6CD-75DD951F9A76}" destId="{AF8F6A8F-E890-49B9-88FD-90B053095826}" srcOrd="0" destOrd="0" presId="urn:microsoft.com/office/officeart/2005/8/layout/cycle5"/>
    <dgm:cxn modelId="{2A16AB80-2038-473D-A138-395084402796}" srcId="{9A6BB8FC-CB6A-4658-BA7B-DC5B001B0F81}" destId="{58CA6F42-0D78-412A-B6CD-75DD951F9A76}" srcOrd="0" destOrd="0" parTransId="{45CCA89D-EBC2-403E-9072-F5B1B33E1FD8}" sibTransId="{648CD6B1-D1EB-4EE7-B9C5-02A27147F74D}"/>
    <dgm:cxn modelId="{D0D8B189-7BB8-450E-9D49-A50823F76147}" type="presOf" srcId="{E7D6DB15-6A8D-4ABB-AB2F-BE9C1FE11B53}" destId="{5770330A-4554-4DF1-922E-EEDE42B78FA3}" srcOrd="0" destOrd="0" presId="urn:microsoft.com/office/officeart/2005/8/layout/cycle5"/>
    <dgm:cxn modelId="{0A08CF98-2F5E-4E37-8C8D-EB435032EC42}" type="presOf" srcId="{234DA954-59B8-4D9F-B316-A07359883BC0}" destId="{80448B15-BADA-4634-8864-C9505DBD5B53}" srcOrd="0" destOrd="0" presId="urn:microsoft.com/office/officeart/2005/8/layout/cycle5"/>
    <dgm:cxn modelId="{640BABAD-2203-4D33-9211-CAF5BCE908E0}" type="presOf" srcId="{39E2211A-38C4-4ECF-BB52-08BF35631594}" destId="{8E2C3EFC-E89F-48E2-9FB9-21F6D5FA40D1}" srcOrd="0" destOrd="0" presId="urn:microsoft.com/office/officeart/2005/8/layout/cycle5"/>
    <dgm:cxn modelId="{BB8B68BE-B30B-4B40-B736-D2A610C93AFA}" type="presOf" srcId="{A5AB4271-4E7C-4991-B4D4-E0F3FD20A6A3}" destId="{0A790201-2048-400D-B496-9B46F4EBFF13}" srcOrd="0" destOrd="0" presId="urn:microsoft.com/office/officeart/2005/8/layout/cycle5"/>
    <dgm:cxn modelId="{8D64C8D6-AE18-4036-A94D-8FCCB7E6C445}" srcId="{9A6BB8FC-CB6A-4658-BA7B-DC5B001B0F81}" destId="{E8C7E9AD-A502-4730-AEEF-08DDA31D95F1}" srcOrd="2" destOrd="0" parTransId="{F53192C2-8AE7-4DAB-8628-D953D6E8D8BD}" sibTransId="{39E2211A-38C4-4ECF-BB52-08BF35631594}"/>
    <dgm:cxn modelId="{B9A9A48D-BDE4-4732-A547-6BF2119EDBB0}" type="presParOf" srcId="{8AF0A5BF-2BDF-4433-BABB-6E87B2AF5CD7}" destId="{AF8F6A8F-E890-49B9-88FD-90B053095826}" srcOrd="0" destOrd="0" presId="urn:microsoft.com/office/officeart/2005/8/layout/cycle5"/>
    <dgm:cxn modelId="{F2E00519-D0A0-47AD-B5D5-E74E41148F78}" type="presParOf" srcId="{8AF0A5BF-2BDF-4433-BABB-6E87B2AF5CD7}" destId="{E87C4DBB-A651-464C-850E-BF54090B8726}" srcOrd="1" destOrd="0" presId="urn:microsoft.com/office/officeart/2005/8/layout/cycle5"/>
    <dgm:cxn modelId="{80CC1C63-6B63-4D76-A7F3-6C98A36F0CB6}" type="presParOf" srcId="{8AF0A5BF-2BDF-4433-BABB-6E87B2AF5CD7}" destId="{8EA73016-D29D-46F6-B4DF-67F234243469}" srcOrd="2" destOrd="0" presId="urn:microsoft.com/office/officeart/2005/8/layout/cycle5"/>
    <dgm:cxn modelId="{D7805AC1-1CFF-4DC0-A4D7-9D22600259EA}" type="presParOf" srcId="{8AF0A5BF-2BDF-4433-BABB-6E87B2AF5CD7}" destId="{0A790201-2048-400D-B496-9B46F4EBFF13}" srcOrd="3" destOrd="0" presId="urn:microsoft.com/office/officeart/2005/8/layout/cycle5"/>
    <dgm:cxn modelId="{01E2704A-1F5A-4EF3-A905-A0F6D95DBFE4}" type="presParOf" srcId="{8AF0A5BF-2BDF-4433-BABB-6E87B2AF5CD7}" destId="{86AAAB3A-29C4-4BA3-AFEA-6AA0CD6FABEB}" srcOrd="4" destOrd="0" presId="urn:microsoft.com/office/officeart/2005/8/layout/cycle5"/>
    <dgm:cxn modelId="{93472756-EC74-49D0-80AA-212B9C170E70}" type="presParOf" srcId="{8AF0A5BF-2BDF-4433-BABB-6E87B2AF5CD7}" destId="{5770330A-4554-4DF1-922E-EEDE42B78FA3}" srcOrd="5" destOrd="0" presId="urn:microsoft.com/office/officeart/2005/8/layout/cycle5"/>
    <dgm:cxn modelId="{947AC3B5-781E-4CFC-B847-7D998F6264FD}" type="presParOf" srcId="{8AF0A5BF-2BDF-4433-BABB-6E87B2AF5CD7}" destId="{D8C72E94-BE9D-4670-8C78-6ED6CC250061}" srcOrd="6" destOrd="0" presId="urn:microsoft.com/office/officeart/2005/8/layout/cycle5"/>
    <dgm:cxn modelId="{73EFE11C-4949-458A-84BA-D5ACDC578590}" type="presParOf" srcId="{8AF0A5BF-2BDF-4433-BABB-6E87B2AF5CD7}" destId="{62A5BCE0-18F4-4E55-B0AF-F2484208C749}" srcOrd="7" destOrd="0" presId="urn:microsoft.com/office/officeart/2005/8/layout/cycle5"/>
    <dgm:cxn modelId="{CE98BAFE-249E-4AF8-BCFE-612D2C51D44C}" type="presParOf" srcId="{8AF0A5BF-2BDF-4433-BABB-6E87B2AF5CD7}" destId="{8E2C3EFC-E89F-48E2-9FB9-21F6D5FA40D1}" srcOrd="8" destOrd="0" presId="urn:microsoft.com/office/officeart/2005/8/layout/cycle5"/>
    <dgm:cxn modelId="{E788027B-CB6D-4754-AF2D-08AAD2B60C37}" type="presParOf" srcId="{8AF0A5BF-2BDF-4433-BABB-6E87B2AF5CD7}" destId="{4A57C2EE-8958-46E9-A29C-ABD3ED50C1ED}" srcOrd="9" destOrd="0" presId="urn:microsoft.com/office/officeart/2005/8/layout/cycle5"/>
    <dgm:cxn modelId="{B8B490C8-425A-4E24-AEA4-6E5BFFE89327}" type="presParOf" srcId="{8AF0A5BF-2BDF-4433-BABB-6E87B2AF5CD7}" destId="{928BE4F9-C51E-48E8-B780-FE5C56ECF235}" srcOrd="10" destOrd="0" presId="urn:microsoft.com/office/officeart/2005/8/layout/cycle5"/>
    <dgm:cxn modelId="{D9E2CA08-F50F-4440-AAD5-7F4A386A94DF}" type="presParOf" srcId="{8AF0A5BF-2BDF-4433-BABB-6E87B2AF5CD7}" destId="{80448B15-BADA-4634-8864-C9505DBD5B53}"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ECBB25-EA02-4CAB-BF5A-C2AC0F4F052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150D79EE-B999-4F9B-B612-EF7949AAFCF2}">
      <dgm:prSet phldrT="[Text]" custT="1"/>
      <dgm:spPr>
        <a:solidFill>
          <a:schemeClr val="accent6">
            <a:lumMod val="75000"/>
          </a:schemeClr>
        </a:solidFill>
      </dgm:spPr>
      <dgm:t>
        <a:bodyPr/>
        <a:lstStyle/>
        <a:p>
          <a:r>
            <a:rPr lang="en-US" sz="1600" dirty="0"/>
            <a:t>All complete applications are reviewed by the </a:t>
          </a:r>
          <a:r>
            <a:rPr lang="en-US" sz="1600" b="1" dirty="0"/>
            <a:t>TBRC</a:t>
          </a:r>
          <a:r>
            <a:rPr lang="en-US" sz="1600" dirty="0"/>
            <a:t> comprised of Tech Board Members from the selected sector</a:t>
          </a:r>
        </a:p>
      </dgm:t>
    </dgm:pt>
    <dgm:pt modelId="{87E32151-7D35-48FF-A65A-36BE4BA6B07D}" type="parTrans" cxnId="{67AC6637-8123-4E69-A9F1-64285FF99DCE}">
      <dgm:prSet/>
      <dgm:spPr/>
      <dgm:t>
        <a:bodyPr/>
        <a:lstStyle/>
        <a:p>
          <a:endParaRPr lang="en-US"/>
        </a:p>
      </dgm:t>
    </dgm:pt>
    <dgm:pt modelId="{DBE396F7-9B91-4405-BDDF-0C0CED355D4D}" type="sibTrans" cxnId="{67AC6637-8123-4E69-A9F1-64285FF99DCE}">
      <dgm:prSet/>
      <dgm:spPr/>
      <dgm:t>
        <a:bodyPr/>
        <a:lstStyle/>
        <a:p>
          <a:endParaRPr lang="en-US"/>
        </a:p>
      </dgm:t>
    </dgm:pt>
    <dgm:pt modelId="{C3EC3E7E-8F9B-4468-ABDE-E3563B214C4C}">
      <dgm:prSet phldrT="[Text]" custT="1"/>
      <dgm:spPr>
        <a:solidFill>
          <a:schemeClr val="accent6">
            <a:lumMod val="75000"/>
          </a:schemeClr>
        </a:solidFill>
      </dgm:spPr>
      <dgm:t>
        <a:bodyPr/>
        <a:lstStyle/>
        <a:p>
          <a:r>
            <a:rPr lang="en-US" sz="1600" dirty="0"/>
            <a:t>A recommendation is made to the </a:t>
          </a:r>
          <a:r>
            <a:rPr lang="en-US" sz="1600" b="1" dirty="0"/>
            <a:t>MTI Board </a:t>
          </a:r>
          <a:r>
            <a:rPr lang="en-US" sz="1600" dirty="0"/>
            <a:t>of Directors from each TBRC</a:t>
          </a:r>
        </a:p>
      </dgm:t>
    </dgm:pt>
    <dgm:pt modelId="{009A3A5E-1CA1-47C6-89B3-DE709AC2D5A5}" type="parTrans" cxnId="{B9D679D4-E068-4054-A19C-BE1998927E47}">
      <dgm:prSet/>
      <dgm:spPr>
        <a:ln>
          <a:solidFill>
            <a:schemeClr val="accent6">
              <a:lumMod val="75000"/>
            </a:schemeClr>
          </a:solidFill>
        </a:ln>
      </dgm:spPr>
      <dgm:t>
        <a:bodyPr/>
        <a:lstStyle/>
        <a:p>
          <a:endParaRPr lang="en-US"/>
        </a:p>
      </dgm:t>
    </dgm:pt>
    <dgm:pt modelId="{0A8308BA-01C8-4CAB-A561-94429ECD553B}" type="sibTrans" cxnId="{B9D679D4-E068-4054-A19C-BE1998927E47}">
      <dgm:prSet/>
      <dgm:spPr/>
      <dgm:t>
        <a:bodyPr/>
        <a:lstStyle/>
        <a:p>
          <a:endParaRPr lang="en-US"/>
        </a:p>
      </dgm:t>
    </dgm:pt>
    <dgm:pt modelId="{453C9C4B-4031-4735-8051-6335CC413DD5}">
      <dgm:prSet phldrT="[Text]" custT="1"/>
      <dgm:spPr>
        <a:solidFill>
          <a:schemeClr val="accent3"/>
        </a:solidFill>
      </dgm:spPr>
      <dgm:t>
        <a:bodyPr/>
        <a:lstStyle/>
        <a:p>
          <a:r>
            <a:rPr lang="en-US" sz="1600" b="1" dirty="0"/>
            <a:t>Awardees</a:t>
          </a:r>
          <a:r>
            <a:rPr lang="en-US" sz="1600" dirty="0"/>
            <a:t> may be required to meet with MTI, have 90 days to execute the contract and be paid 80% in advance</a:t>
          </a:r>
        </a:p>
      </dgm:t>
    </dgm:pt>
    <dgm:pt modelId="{ED68B65F-4000-44C0-8377-D16754DA2675}" type="parTrans" cxnId="{372A5138-23B8-496F-9734-1F195A04F75D}">
      <dgm:prSet/>
      <dgm:spPr>
        <a:ln>
          <a:solidFill>
            <a:schemeClr val="accent6">
              <a:lumMod val="75000"/>
            </a:schemeClr>
          </a:solidFill>
        </a:ln>
      </dgm:spPr>
      <dgm:t>
        <a:bodyPr/>
        <a:lstStyle/>
        <a:p>
          <a:endParaRPr lang="en-US"/>
        </a:p>
      </dgm:t>
    </dgm:pt>
    <dgm:pt modelId="{573E4B26-5539-4BB5-9679-737D18D5B485}" type="sibTrans" cxnId="{372A5138-23B8-496F-9734-1F195A04F75D}">
      <dgm:prSet/>
      <dgm:spPr/>
      <dgm:t>
        <a:bodyPr/>
        <a:lstStyle/>
        <a:p>
          <a:endParaRPr lang="en-US"/>
        </a:p>
      </dgm:t>
    </dgm:pt>
    <dgm:pt modelId="{F6B44D5D-E258-4F03-8172-A24357E4A505}">
      <dgm:prSet phldrT="[Text]" custT="1"/>
      <dgm:spPr>
        <a:solidFill>
          <a:schemeClr val="accent2"/>
        </a:solidFill>
      </dgm:spPr>
      <dgm:t>
        <a:bodyPr/>
        <a:lstStyle/>
        <a:p>
          <a:r>
            <a:rPr lang="en-US" sz="1600" b="1" dirty="0"/>
            <a:t>Non-awardees</a:t>
          </a:r>
          <a:r>
            <a:rPr lang="en-US" sz="1600" dirty="0"/>
            <a:t> will be notified and provided with written feedback</a:t>
          </a:r>
        </a:p>
      </dgm:t>
    </dgm:pt>
    <dgm:pt modelId="{85871161-F333-47E2-ABE6-E5414A0C4EDF}" type="parTrans" cxnId="{B18777A1-21E6-4F83-8B17-4DE74DC1D53B}">
      <dgm:prSet/>
      <dgm:spPr>
        <a:ln>
          <a:solidFill>
            <a:schemeClr val="accent6">
              <a:lumMod val="75000"/>
            </a:schemeClr>
          </a:solidFill>
        </a:ln>
      </dgm:spPr>
      <dgm:t>
        <a:bodyPr/>
        <a:lstStyle/>
        <a:p>
          <a:endParaRPr lang="en-US"/>
        </a:p>
      </dgm:t>
    </dgm:pt>
    <dgm:pt modelId="{FA50C025-1C80-4038-8AEE-2BC4B31D7D02}" type="sibTrans" cxnId="{B18777A1-21E6-4F83-8B17-4DE74DC1D53B}">
      <dgm:prSet/>
      <dgm:spPr/>
      <dgm:t>
        <a:bodyPr/>
        <a:lstStyle/>
        <a:p>
          <a:endParaRPr lang="en-US"/>
        </a:p>
      </dgm:t>
    </dgm:pt>
    <dgm:pt modelId="{854D99A7-15B9-44A1-BDB8-167BAA73FF68}" type="pres">
      <dgm:prSet presAssocID="{E0ECBB25-EA02-4CAB-BF5A-C2AC0F4F0526}" presName="diagram" presStyleCnt="0">
        <dgm:presLayoutVars>
          <dgm:chPref val="1"/>
          <dgm:dir/>
          <dgm:animOne val="branch"/>
          <dgm:animLvl val="lvl"/>
          <dgm:resizeHandles val="exact"/>
        </dgm:presLayoutVars>
      </dgm:prSet>
      <dgm:spPr/>
    </dgm:pt>
    <dgm:pt modelId="{D62559E7-76D8-4E5E-B14B-C545ACC62E42}" type="pres">
      <dgm:prSet presAssocID="{150D79EE-B999-4F9B-B612-EF7949AAFCF2}" presName="root1" presStyleCnt="0"/>
      <dgm:spPr/>
    </dgm:pt>
    <dgm:pt modelId="{FFCF4463-F84A-4EAC-BB33-A2EB5FE188DF}" type="pres">
      <dgm:prSet presAssocID="{150D79EE-B999-4F9B-B612-EF7949AAFCF2}" presName="LevelOneTextNode" presStyleLbl="node0" presStyleIdx="0" presStyleCnt="1" custScaleY="178889">
        <dgm:presLayoutVars>
          <dgm:chPref val="3"/>
        </dgm:presLayoutVars>
      </dgm:prSet>
      <dgm:spPr/>
    </dgm:pt>
    <dgm:pt modelId="{8A736B5C-C6E2-4443-8115-6DA5543EE01C}" type="pres">
      <dgm:prSet presAssocID="{150D79EE-B999-4F9B-B612-EF7949AAFCF2}" presName="level2hierChild" presStyleCnt="0"/>
      <dgm:spPr/>
    </dgm:pt>
    <dgm:pt modelId="{F701BF7A-06FC-4BED-BDEC-3AAF908F9B95}" type="pres">
      <dgm:prSet presAssocID="{009A3A5E-1CA1-47C6-89B3-DE709AC2D5A5}" presName="conn2-1" presStyleLbl="parChTrans1D2" presStyleIdx="0" presStyleCnt="1"/>
      <dgm:spPr/>
    </dgm:pt>
    <dgm:pt modelId="{DFEB9D1B-E38C-409C-8D8D-CF1D2C74D8E2}" type="pres">
      <dgm:prSet presAssocID="{009A3A5E-1CA1-47C6-89B3-DE709AC2D5A5}" presName="connTx" presStyleLbl="parChTrans1D2" presStyleIdx="0" presStyleCnt="1"/>
      <dgm:spPr/>
    </dgm:pt>
    <dgm:pt modelId="{F6509DE3-A403-4D34-BFBA-A6FD8747E53D}" type="pres">
      <dgm:prSet presAssocID="{C3EC3E7E-8F9B-4468-ABDE-E3563B214C4C}" presName="root2" presStyleCnt="0"/>
      <dgm:spPr/>
    </dgm:pt>
    <dgm:pt modelId="{7EB72A79-4CE5-495C-BC7C-AB6901280636}" type="pres">
      <dgm:prSet presAssocID="{C3EC3E7E-8F9B-4468-ABDE-E3563B214C4C}" presName="LevelTwoTextNode" presStyleLbl="node2" presStyleIdx="0" presStyleCnt="1" custScaleY="179064">
        <dgm:presLayoutVars>
          <dgm:chPref val="3"/>
        </dgm:presLayoutVars>
      </dgm:prSet>
      <dgm:spPr/>
    </dgm:pt>
    <dgm:pt modelId="{9ACA1871-790E-46AF-A5CC-38DA88B06E83}" type="pres">
      <dgm:prSet presAssocID="{C3EC3E7E-8F9B-4468-ABDE-E3563B214C4C}" presName="level3hierChild" presStyleCnt="0"/>
      <dgm:spPr/>
    </dgm:pt>
    <dgm:pt modelId="{C35CAA95-0BB3-4E3A-AA72-12861E901F4A}" type="pres">
      <dgm:prSet presAssocID="{ED68B65F-4000-44C0-8377-D16754DA2675}" presName="conn2-1" presStyleLbl="parChTrans1D3" presStyleIdx="0" presStyleCnt="2"/>
      <dgm:spPr/>
    </dgm:pt>
    <dgm:pt modelId="{67160873-CAF9-43F1-81D8-47BB312C6124}" type="pres">
      <dgm:prSet presAssocID="{ED68B65F-4000-44C0-8377-D16754DA2675}" presName="connTx" presStyleLbl="parChTrans1D3" presStyleIdx="0" presStyleCnt="2"/>
      <dgm:spPr/>
    </dgm:pt>
    <dgm:pt modelId="{E9B49DE3-0F8E-445A-B676-9CF54860A3D7}" type="pres">
      <dgm:prSet presAssocID="{453C9C4B-4031-4735-8051-6335CC413DD5}" presName="root2" presStyleCnt="0"/>
      <dgm:spPr/>
    </dgm:pt>
    <dgm:pt modelId="{8453E30B-D3DD-4977-ADFA-DD1406E096C7}" type="pres">
      <dgm:prSet presAssocID="{453C9C4B-4031-4735-8051-6335CC413DD5}" presName="LevelTwoTextNode" presStyleLbl="node3" presStyleIdx="0" presStyleCnt="2" custScaleY="156408" custLinFactNeighborX="-1864" custLinFactNeighborY="-18967">
        <dgm:presLayoutVars>
          <dgm:chPref val="3"/>
        </dgm:presLayoutVars>
      </dgm:prSet>
      <dgm:spPr/>
    </dgm:pt>
    <dgm:pt modelId="{9171B313-AFC9-4354-9BD1-BD5F5313CEF9}" type="pres">
      <dgm:prSet presAssocID="{453C9C4B-4031-4735-8051-6335CC413DD5}" presName="level3hierChild" presStyleCnt="0"/>
      <dgm:spPr/>
    </dgm:pt>
    <dgm:pt modelId="{15FD6CB4-6832-4855-B36E-5D6346E6DFF3}" type="pres">
      <dgm:prSet presAssocID="{85871161-F333-47E2-ABE6-E5414A0C4EDF}" presName="conn2-1" presStyleLbl="parChTrans1D3" presStyleIdx="1" presStyleCnt="2"/>
      <dgm:spPr/>
    </dgm:pt>
    <dgm:pt modelId="{35E7E9AB-53E5-4A89-808A-5FD086865096}" type="pres">
      <dgm:prSet presAssocID="{85871161-F333-47E2-ABE6-E5414A0C4EDF}" presName="connTx" presStyleLbl="parChTrans1D3" presStyleIdx="1" presStyleCnt="2"/>
      <dgm:spPr/>
    </dgm:pt>
    <dgm:pt modelId="{714B979B-3CE7-4A1C-979B-B5B1B83EF49F}" type="pres">
      <dgm:prSet presAssocID="{F6B44D5D-E258-4F03-8172-A24357E4A505}" presName="root2" presStyleCnt="0"/>
      <dgm:spPr/>
    </dgm:pt>
    <dgm:pt modelId="{257A55EC-7D24-4409-9073-BE9673CDCECE}" type="pres">
      <dgm:prSet presAssocID="{F6B44D5D-E258-4F03-8172-A24357E4A505}" presName="LevelTwoTextNode" presStyleLbl="node3" presStyleIdx="1" presStyleCnt="2" custScaleY="153046" custLinFactNeighborX="-1864" custLinFactNeighborY="14102">
        <dgm:presLayoutVars>
          <dgm:chPref val="3"/>
        </dgm:presLayoutVars>
      </dgm:prSet>
      <dgm:spPr/>
    </dgm:pt>
    <dgm:pt modelId="{DB3B09A6-5224-4C11-9DC1-2CB46B7D06DE}" type="pres">
      <dgm:prSet presAssocID="{F6B44D5D-E258-4F03-8172-A24357E4A505}" presName="level3hierChild" presStyleCnt="0"/>
      <dgm:spPr/>
    </dgm:pt>
  </dgm:ptLst>
  <dgm:cxnLst>
    <dgm:cxn modelId="{11D03301-D2BE-4578-B0AE-6414703B2535}" type="presOf" srcId="{85871161-F333-47E2-ABE6-E5414A0C4EDF}" destId="{35E7E9AB-53E5-4A89-808A-5FD086865096}" srcOrd="1" destOrd="0" presId="urn:microsoft.com/office/officeart/2005/8/layout/hierarchy2"/>
    <dgm:cxn modelId="{D0E6441A-3BF4-4A03-A9C8-DB9DDD6F228E}" type="presOf" srcId="{ED68B65F-4000-44C0-8377-D16754DA2675}" destId="{C35CAA95-0BB3-4E3A-AA72-12861E901F4A}" srcOrd="0" destOrd="0" presId="urn:microsoft.com/office/officeart/2005/8/layout/hierarchy2"/>
    <dgm:cxn modelId="{610AA535-EFDD-4A72-B848-0D1F3BCC457E}" type="presOf" srcId="{453C9C4B-4031-4735-8051-6335CC413DD5}" destId="{8453E30B-D3DD-4977-ADFA-DD1406E096C7}" srcOrd="0" destOrd="0" presId="urn:microsoft.com/office/officeart/2005/8/layout/hierarchy2"/>
    <dgm:cxn modelId="{67AC6637-8123-4E69-A9F1-64285FF99DCE}" srcId="{E0ECBB25-EA02-4CAB-BF5A-C2AC0F4F0526}" destId="{150D79EE-B999-4F9B-B612-EF7949AAFCF2}" srcOrd="0" destOrd="0" parTransId="{87E32151-7D35-48FF-A65A-36BE4BA6B07D}" sibTransId="{DBE396F7-9B91-4405-BDDF-0C0CED355D4D}"/>
    <dgm:cxn modelId="{372A5138-23B8-496F-9734-1F195A04F75D}" srcId="{C3EC3E7E-8F9B-4468-ABDE-E3563B214C4C}" destId="{453C9C4B-4031-4735-8051-6335CC413DD5}" srcOrd="0" destOrd="0" parTransId="{ED68B65F-4000-44C0-8377-D16754DA2675}" sibTransId="{573E4B26-5539-4BB5-9679-737D18D5B485}"/>
    <dgm:cxn modelId="{9B808A58-4486-4825-AD2C-624F4C42A1A7}" type="presOf" srcId="{E0ECBB25-EA02-4CAB-BF5A-C2AC0F4F0526}" destId="{854D99A7-15B9-44A1-BDB8-167BAA73FF68}" srcOrd="0" destOrd="0" presId="urn:microsoft.com/office/officeart/2005/8/layout/hierarchy2"/>
    <dgm:cxn modelId="{249FCC82-CBBF-4582-B956-E634BC03C95B}" type="presOf" srcId="{85871161-F333-47E2-ABE6-E5414A0C4EDF}" destId="{15FD6CB4-6832-4855-B36E-5D6346E6DFF3}" srcOrd="0" destOrd="0" presId="urn:microsoft.com/office/officeart/2005/8/layout/hierarchy2"/>
    <dgm:cxn modelId="{B18777A1-21E6-4F83-8B17-4DE74DC1D53B}" srcId="{C3EC3E7E-8F9B-4468-ABDE-E3563B214C4C}" destId="{F6B44D5D-E258-4F03-8172-A24357E4A505}" srcOrd="1" destOrd="0" parTransId="{85871161-F333-47E2-ABE6-E5414A0C4EDF}" sibTransId="{FA50C025-1C80-4038-8AEE-2BC4B31D7D02}"/>
    <dgm:cxn modelId="{FA8B25A4-1A52-47BB-AC96-41AAD2568FEC}" type="presOf" srcId="{009A3A5E-1CA1-47C6-89B3-DE709AC2D5A5}" destId="{DFEB9D1B-E38C-409C-8D8D-CF1D2C74D8E2}" srcOrd="1" destOrd="0" presId="urn:microsoft.com/office/officeart/2005/8/layout/hierarchy2"/>
    <dgm:cxn modelId="{B9D679D4-E068-4054-A19C-BE1998927E47}" srcId="{150D79EE-B999-4F9B-B612-EF7949AAFCF2}" destId="{C3EC3E7E-8F9B-4468-ABDE-E3563B214C4C}" srcOrd="0" destOrd="0" parTransId="{009A3A5E-1CA1-47C6-89B3-DE709AC2D5A5}" sibTransId="{0A8308BA-01C8-4CAB-A561-94429ECD553B}"/>
    <dgm:cxn modelId="{E189B9E8-E02E-458C-9EF8-8D407826B1A2}" type="presOf" srcId="{009A3A5E-1CA1-47C6-89B3-DE709AC2D5A5}" destId="{F701BF7A-06FC-4BED-BDEC-3AAF908F9B95}" srcOrd="0" destOrd="0" presId="urn:microsoft.com/office/officeart/2005/8/layout/hierarchy2"/>
    <dgm:cxn modelId="{4648BFEA-8960-4C0B-976D-6B0917916FE3}" type="presOf" srcId="{C3EC3E7E-8F9B-4468-ABDE-E3563B214C4C}" destId="{7EB72A79-4CE5-495C-BC7C-AB6901280636}" srcOrd="0" destOrd="0" presId="urn:microsoft.com/office/officeart/2005/8/layout/hierarchy2"/>
    <dgm:cxn modelId="{7B4BE9F4-CA45-4B21-BD30-85EB10F9E918}" type="presOf" srcId="{F6B44D5D-E258-4F03-8172-A24357E4A505}" destId="{257A55EC-7D24-4409-9073-BE9673CDCECE}" srcOrd="0" destOrd="0" presId="urn:microsoft.com/office/officeart/2005/8/layout/hierarchy2"/>
    <dgm:cxn modelId="{6C3C59F6-6274-4749-80D9-DEF1019350F8}" type="presOf" srcId="{150D79EE-B999-4F9B-B612-EF7949AAFCF2}" destId="{FFCF4463-F84A-4EAC-BB33-A2EB5FE188DF}" srcOrd="0" destOrd="0" presId="urn:microsoft.com/office/officeart/2005/8/layout/hierarchy2"/>
    <dgm:cxn modelId="{1A107DFE-AAE5-4B48-8EF8-B5C9FFA21362}" type="presOf" srcId="{ED68B65F-4000-44C0-8377-D16754DA2675}" destId="{67160873-CAF9-43F1-81D8-47BB312C6124}" srcOrd="1" destOrd="0" presId="urn:microsoft.com/office/officeart/2005/8/layout/hierarchy2"/>
    <dgm:cxn modelId="{0EAF1347-341C-424A-B944-63CFBA73150B}" type="presParOf" srcId="{854D99A7-15B9-44A1-BDB8-167BAA73FF68}" destId="{D62559E7-76D8-4E5E-B14B-C545ACC62E42}" srcOrd="0" destOrd="0" presId="urn:microsoft.com/office/officeart/2005/8/layout/hierarchy2"/>
    <dgm:cxn modelId="{7CB1131F-8682-4B70-BB8A-0EECC1DC9317}" type="presParOf" srcId="{D62559E7-76D8-4E5E-B14B-C545ACC62E42}" destId="{FFCF4463-F84A-4EAC-BB33-A2EB5FE188DF}" srcOrd="0" destOrd="0" presId="urn:microsoft.com/office/officeart/2005/8/layout/hierarchy2"/>
    <dgm:cxn modelId="{6E57BDDE-531A-4CEF-946F-6486A807A7A1}" type="presParOf" srcId="{D62559E7-76D8-4E5E-B14B-C545ACC62E42}" destId="{8A736B5C-C6E2-4443-8115-6DA5543EE01C}" srcOrd="1" destOrd="0" presId="urn:microsoft.com/office/officeart/2005/8/layout/hierarchy2"/>
    <dgm:cxn modelId="{DEFFD8A3-2DEF-4BE5-9955-50F0EB70F9E4}" type="presParOf" srcId="{8A736B5C-C6E2-4443-8115-6DA5543EE01C}" destId="{F701BF7A-06FC-4BED-BDEC-3AAF908F9B95}" srcOrd="0" destOrd="0" presId="urn:microsoft.com/office/officeart/2005/8/layout/hierarchy2"/>
    <dgm:cxn modelId="{7DBEA6F9-A657-4E5B-B50B-3DF06B252D0E}" type="presParOf" srcId="{F701BF7A-06FC-4BED-BDEC-3AAF908F9B95}" destId="{DFEB9D1B-E38C-409C-8D8D-CF1D2C74D8E2}" srcOrd="0" destOrd="0" presId="urn:microsoft.com/office/officeart/2005/8/layout/hierarchy2"/>
    <dgm:cxn modelId="{2E50896A-41DE-49C4-BD7B-16D60A3D5C94}" type="presParOf" srcId="{8A736B5C-C6E2-4443-8115-6DA5543EE01C}" destId="{F6509DE3-A403-4D34-BFBA-A6FD8747E53D}" srcOrd="1" destOrd="0" presId="urn:microsoft.com/office/officeart/2005/8/layout/hierarchy2"/>
    <dgm:cxn modelId="{5E933A81-1B60-4BF8-9711-F341A605B6DA}" type="presParOf" srcId="{F6509DE3-A403-4D34-BFBA-A6FD8747E53D}" destId="{7EB72A79-4CE5-495C-BC7C-AB6901280636}" srcOrd="0" destOrd="0" presId="urn:microsoft.com/office/officeart/2005/8/layout/hierarchy2"/>
    <dgm:cxn modelId="{DCD0E64B-1CA0-4354-9885-8E26D43F04E7}" type="presParOf" srcId="{F6509DE3-A403-4D34-BFBA-A6FD8747E53D}" destId="{9ACA1871-790E-46AF-A5CC-38DA88B06E83}" srcOrd="1" destOrd="0" presId="urn:microsoft.com/office/officeart/2005/8/layout/hierarchy2"/>
    <dgm:cxn modelId="{5F17EBFF-BE76-4404-8728-583CE7F413B6}" type="presParOf" srcId="{9ACA1871-790E-46AF-A5CC-38DA88B06E83}" destId="{C35CAA95-0BB3-4E3A-AA72-12861E901F4A}" srcOrd="0" destOrd="0" presId="urn:microsoft.com/office/officeart/2005/8/layout/hierarchy2"/>
    <dgm:cxn modelId="{EAC9A01E-69D1-4EBF-8603-C9CDD7DA995F}" type="presParOf" srcId="{C35CAA95-0BB3-4E3A-AA72-12861E901F4A}" destId="{67160873-CAF9-43F1-81D8-47BB312C6124}" srcOrd="0" destOrd="0" presId="urn:microsoft.com/office/officeart/2005/8/layout/hierarchy2"/>
    <dgm:cxn modelId="{11221088-44B7-47DE-806B-B7AB2158FE5B}" type="presParOf" srcId="{9ACA1871-790E-46AF-A5CC-38DA88B06E83}" destId="{E9B49DE3-0F8E-445A-B676-9CF54860A3D7}" srcOrd="1" destOrd="0" presId="urn:microsoft.com/office/officeart/2005/8/layout/hierarchy2"/>
    <dgm:cxn modelId="{CF30183D-B622-4365-86EE-0D1AC27D13CB}" type="presParOf" srcId="{E9B49DE3-0F8E-445A-B676-9CF54860A3D7}" destId="{8453E30B-D3DD-4977-ADFA-DD1406E096C7}" srcOrd="0" destOrd="0" presId="urn:microsoft.com/office/officeart/2005/8/layout/hierarchy2"/>
    <dgm:cxn modelId="{23788F95-F0FA-4547-B204-0FB6C5285962}" type="presParOf" srcId="{E9B49DE3-0F8E-445A-B676-9CF54860A3D7}" destId="{9171B313-AFC9-4354-9BD1-BD5F5313CEF9}" srcOrd="1" destOrd="0" presId="urn:microsoft.com/office/officeart/2005/8/layout/hierarchy2"/>
    <dgm:cxn modelId="{A92B250A-790F-4CE3-AD2A-7872323486CC}" type="presParOf" srcId="{9ACA1871-790E-46AF-A5CC-38DA88B06E83}" destId="{15FD6CB4-6832-4855-B36E-5D6346E6DFF3}" srcOrd="2" destOrd="0" presId="urn:microsoft.com/office/officeart/2005/8/layout/hierarchy2"/>
    <dgm:cxn modelId="{A4840FF7-77CC-4691-B312-862431FCB0B2}" type="presParOf" srcId="{15FD6CB4-6832-4855-B36E-5D6346E6DFF3}" destId="{35E7E9AB-53E5-4A89-808A-5FD086865096}" srcOrd="0" destOrd="0" presId="urn:microsoft.com/office/officeart/2005/8/layout/hierarchy2"/>
    <dgm:cxn modelId="{B56C678D-553C-4CA4-9EB7-E0F199845E70}" type="presParOf" srcId="{9ACA1871-790E-46AF-A5CC-38DA88B06E83}" destId="{714B979B-3CE7-4A1C-979B-B5B1B83EF49F}" srcOrd="3" destOrd="0" presId="urn:microsoft.com/office/officeart/2005/8/layout/hierarchy2"/>
    <dgm:cxn modelId="{93BAA12E-56D1-40CD-B7BE-73AD9A53EA2F}" type="presParOf" srcId="{714B979B-3CE7-4A1C-979B-B5B1B83EF49F}" destId="{257A55EC-7D24-4409-9073-BE9673CDCECE}" srcOrd="0" destOrd="0" presId="urn:microsoft.com/office/officeart/2005/8/layout/hierarchy2"/>
    <dgm:cxn modelId="{946EEABB-7376-4E58-8B39-6D6CCC7DC2BF}" type="presParOf" srcId="{714B979B-3CE7-4A1C-979B-B5B1B83EF49F}" destId="{DB3B09A6-5224-4C11-9DC1-2CB46B7D06DE}"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485AD6-B5C3-40BA-ACB8-255D93A575F6}">
      <dsp:nvSpPr>
        <dsp:cNvPr id="0" name=""/>
        <dsp:cNvSpPr/>
      </dsp:nvSpPr>
      <dsp:spPr>
        <a:xfrm>
          <a:off x="692244" y="1065431"/>
          <a:ext cx="1973600" cy="1725175"/>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258530-4E64-4B8D-AB2C-B7666AD212BC}">
      <dsp:nvSpPr>
        <dsp:cNvPr id="0" name=""/>
        <dsp:cNvSpPr/>
      </dsp:nvSpPr>
      <dsp:spPr>
        <a:xfrm>
          <a:off x="214484" y="1182841"/>
          <a:ext cx="1379428" cy="14286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$45 million invested</a:t>
          </a:r>
          <a:r>
            <a:rPr lang="en-US" sz="900" kern="1200" dirty="0"/>
            <a:t>	</a:t>
          </a:r>
        </a:p>
      </dsp:txBody>
      <dsp:txXfrm>
        <a:off x="416497" y="1392060"/>
        <a:ext cx="975402" cy="1010202"/>
      </dsp:txXfrm>
    </dsp:sp>
    <dsp:sp modelId="{E5395EE0-856C-4A0E-BF58-363F043A8832}">
      <dsp:nvSpPr>
        <dsp:cNvPr id="0" name=""/>
        <dsp:cNvSpPr/>
      </dsp:nvSpPr>
      <dsp:spPr>
        <a:xfrm>
          <a:off x="3804321" y="1065672"/>
          <a:ext cx="1973600" cy="1725175"/>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77A505-C665-4657-99A6-1C27C98D0872}">
      <dsp:nvSpPr>
        <dsp:cNvPr id="0" name=""/>
        <dsp:cNvSpPr/>
      </dsp:nvSpPr>
      <dsp:spPr>
        <a:xfrm>
          <a:off x="2861704" y="977572"/>
          <a:ext cx="1905718" cy="18726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Infrastructure, equipment and technology upgrades</a:t>
          </a:r>
        </a:p>
      </dsp:txBody>
      <dsp:txXfrm>
        <a:off x="3140790" y="1251810"/>
        <a:ext cx="1347546" cy="1324135"/>
      </dsp:txXfrm>
    </dsp:sp>
    <dsp:sp modelId="{D0D9B49A-72C9-4FFD-AE46-7106DEDA1031}">
      <dsp:nvSpPr>
        <dsp:cNvPr id="0" name=""/>
        <dsp:cNvSpPr/>
      </dsp:nvSpPr>
      <dsp:spPr>
        <a:xfrm>
          <a:off x="6813212" y="1051043"/>
          <a:ext cx="1973600" cy="1725175"/>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9C1AC8-588D-4C43-A9B8-79379EAEE491}">
      <dsp:nvSpPr>
        <dsp:cNvPr id="0" name=""/>
        <dsp:cNvSpPr/>
      </dsp:nvSpPr>
      <dsp:spPr>
        <a:xfrm>
          <a:off x="5839004" y="1007581"/>
          <a:ext cx="1943355" cy="184087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Gain &amp; Hold Market Share, Increase Revenues, JOBS</a:t>
          </a:r>
        </a:p>
      </dsp:txBody>
      <dsp:txXfrm>
        <a:off x="6123602" y="1277171"/>
        <a:ext cx="1374159" cy="13016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8F6A8F-E890-49B9-88FD-90B053095826}">
      <dsp:nvSpPr>
        <dsp:cNvPr id="0" name=""/>
        <dsp:cNvSpPr/>
      </dsp:nvSpPr>
      <dsp:spPr>
        <a:xfrm>
          <a:off x="1119947" y="1139"/>
          <a:ext cx="776084" cy="504454"/>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Define objectives</a:t>
          </a:r>
        </a:p>
      </dsp:txBody>
      <dsp:txXfrm>
        <a:off x="1144572" y="25764"/>
        <a:ext cx="726834" cy="455204"/>
      </dsp:txXfrm>
    </dsp:sp>
    <dsp:sp modelId="{8EA73016-D29D-46F6-B4DF-67F234243469}">
      <dsp:nvSpPr>
        <dsp:cNvPr id="0" name=""/>
        <dsp:cNvSpPr/>
      </dsp:nvSpPr>
      <dsp:spPr>
        <a:xfrm>
          <a:off x="674523" y="253366"/>
          <a:ext cx="1666931" cy="1666931"/>
        </a:xfrm>
        <a:custGeom>
          <a:avLst/>
          <a:gdLst/>
          <a:ahLst/>
          <a:cxnLst/>
          <a:rect l="0" t="0" r="0" b="0"/>
          <a:pathLst>
            <a:path>
              <a:moveTo>
                <a:pt x="1328655" y="163054"/>
              </a:moveTo>
              <a:arcTo wR="833465" hR="833465" stAng="18387055" swAng="163382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A790201-2048-400D-B496-9B46F4EBFF13}">
      <dsp:nvSpPr>
        <dsp:cNvPr id="0" name=""/>
        <dsp:cNvSpPr/>
      </dsp:nvSpPr>
      <dsp:spPr>
        <a:xfrm>
          <a:off x="1953412" y="834605"/>
          <a:ext cx="776084" cy="504454"/>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Build it</a:t>
          </a:r>
        </a:p>
      </dsp:txBody>
      <dsp:txXfrm>
        <a:off x="1978037" y="859230"/>
        <a:ext cx="726834" cy="455204"/>
      </dsp:txXfrm>
    </dsp:sp>
    <dsp:sp modelId="{5770330A-4554-4DF1-922E-EEDE42B78FA3}">
      <dsp:nvSpPr>
        <dsp:cNvPr id="0" name=""/>
        <dsp:cNvSpPr/>
      </dsp:nvSpPr>
      <dsp:spPr>
        <a:xfrm>
          <a:off x="674523" y="253366"/>
          <a:ext cx="1666931" cy="1666931"/>
        </a:xfrm>
        <a:custGeom>
          <a:avLst/>
          <a:gdLst/>
          <a:ahLst/>
          <a:cxnLst/>
          <a:rect l="0" t="0" r="0" b="0"/>
          <a:pathLst>
            <a:path>
              <a:moveTo>
                <a:pt x="1580535" y="1202993"/>
              </a:moveTo>
              <a:arcTo wR="833465" hR="833465" stAng="1579122" swAng="163382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8C72E94-BE9D-4670-8C78-6ED6CC250061}">
      <dsp:nvSpPr>
        <dsp:cNvPr id="0" name=""/>
        <dsp:cNvSpPr/>
      </dsp:nvSpPr>
      <dsp:spPr>
        <a:xfrm>
          <a:off x="1119947" y="1668070"/>
          <a:ext cx="776084" cy="504454"/>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Test it</a:t>
          </a:r>
        </a:p>
      </dsp:txBody>
      <dsp:txXfrm>
        <a:off x="1144572" y="1692695"/>
        <a:ext cx="726834" cy="455204"/>
      </dsp:txXfrm>
    </dsp:sp>
    <dsp:sp modelId="{8E2C3EFC-E89F-48E2-9FB9-21F6D5FA40D1}">
      <dsp:nvSpPr>
        <dsp:cNvPr id="0" name=""/>
        <dsp:cNvSpPr/>
      </dsp:nvSpPr>
      <dsp:spPr>
        <a:xfrm>
          <a:off x="674523" y="253366"/>
          <a:ext cx="1666931" cy="1666931"/>
        </a:xfrm>
        <a:custGeom>
          <a:avLst/>
          <a:gdLst/>
          <a:ahLst/>
          <a:cxnLst/>
          <a:rect l="0" t="0" r="0" b="0"/>
          <a:pathLst>
            <a:path>
              <a:moveTo>
                <a:pt x="338275" y="1503876"/>
              </a:moveTo>
              <a:arcTo wR="833465" hR="833465" stAng="7587055" swAng="163382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A57C2EE-8958-46E9-A29C-ABD3ED50C1ED}">
      <dsp:nvSpPr>
        <dsp:cNvPr id="0" name=""/>
        <dsp:cNvSpPr/>
      </dsp:nvSpPr>
      <dsp:spPr>
        <a:xfrm>
          <a:off x="286481" y="834605"/>
          <a:ext cx="776084" cy="504454"/>
        </a:xfrm>
        <a:prstGeom prst="round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Measure it</a:t>
          </a:r>
        </a:p>
      </dsp:txBody>
      <dsp:txXfrm>
        <a:off x="311106" y="859230"/>
        <a:ext cx="726834" cy="455204"/>
      </dsp:txXfrm>
    </dsp:sp>
    <dsp:sp modelId="{80448B15-BADA-4634-8864-C9505DBD5B53}">
      <dsp:nvSpPr>
        <dsp:cNvPr id="0" name=""/>
        <dsp:cNvSpPr/>
      </dsp:nvSpPr>
      <dsp:spPr>
        <a:xfrm>
          <a:off x="674523" y="253366"/>
          <a:ext cx="1666931" cy="1666931"/>
        </a:xfrm>
        <a:custGeom>
          <a:avLst/>
          <a:gdLst/>
          <a:ahLst/>
          <a:cxnLst/>
          <a:rect l="0" t="0" r="0" b="0"/>
          <a:pathLst>
            <a:path>
              <a:moveTo>
                <a:pt x="86395" y="463937"/>
              </a:moveTo>
              <a:arcTo wR="833465" hR="833465" stAng="12379122" swAng="163382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CF4463-F84A-4EAC-BB33-A2EB5FE188DF}">
      <dsp:nvSpPr>
        <dsp:cNvPr id="0" name=""/>
        <dsp:cNvSpPr/>
      </dsp:nvSpPr>
      <dsp:spPr>
        <a:xfrm>
          <a:off x="8099" y="1296345"/>
          <a:ext cx="2161421" cy="1933272"/>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All complete applications are reviewed by the </a:t>
          </a:r>
          <a:r>
            <a:rPr lang="en-US" sz="1600" b="1" kern="1200" dirty="0"/>
            <a:t>TBRC</a:t>
          </a:r>
          <a:r>
            <a:rPr lang="en-US" sz="1600" kern="1200" dirty="0"/>
            <a:t> comprised of Tech Board Members from the selected sector</a:t>
          </a:r>
        </a:p>
      </dsp:txBody>
      <dsp:txXfrm>
        <a:off x="64723" y="1352969"/>
        <a:ext cx="2048173" cy="1820024"/>
      </dsp:txXfrm>
    </dsp:sp>
    <dsp:sp modelId="{F701BF7A-06FC-4BED-BDEC-3AAF908F9B95}">
      <dsp:nvSpPr>
        <dsp:cNvPr id="0" name=""/>
        <dsp:cNvSpPr/>
      </dsp:nvSpPr>
      <dsp:spPr>
        <a:xfrm>
          <a:off x="2169520" y="2241491"/>
          <a:ext cx="864568" cy="42980"/>
        </a:xfrm>
        <a:custGeom>
          <a:avLst/>
          <a:gdLst/>
          <a:ahLst/>
          <a:cxnLst/>
          <a:rect l="0" t="0" r="0" b="0"/>
          <a:pathLst>
            <a:path>
              <a:moveTo>
                <a:pt x="0" y="21490"/>
              </a:moveTo>
              <a:lnTo>
                <a:pt x="864568" y="21490"/>
              </a:lnTo>
            </a:path>
          </a:pathLst>
        </a:custGeom>
        <a:noFill/>
        <a:ln w="25400" cap="flat" cmpd="sng" algn="ctr">
          <a:solidFill>
            <a:schemeClr val="accent6">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80190" y="2241367"/>
        <a:ext cx="43228" cy="43228"/>
      </dsp:txXfrm>
    </dsp:sp>
    <dsp:sp modelId="{7EB72A79-4CE5-495C-BC7C-AB6901280636}">
      <dsp:nvSpPr>
        <dsp:cNvPr id="0" name=""/>
        <dsp:cNvSpPr/>
      </dsp:nvSpPr>
      <dsp:spPr>
        <a:xfrm>
          <a:off x="3034089" y="1295399"/>
          <a:ext cx="2161421" cy="1935163"/>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A recommendation is made to the </a:t>
          </a:r>
          <a:r>
            <a:rPr lang="en-US" sz="1600" b="1" kern="1200" dirty="0"/>
            <a:t>MTI Board </a:t>
          </a:r>
          <a:r>
            <a:rPr lang="en-US" sz="1600" kern="1200" dirty="0"/>
            <a:t>of Directors from each TBRC</a:t>
          </a:r>
        </a:p>
      </dsp:txBody>
      <dsp:txXfrm>
        <a:off x="3090768" y="1352078"/>
        <a:ext cx="2048063" cy="1821805"/>
      </dsp:txXfrm>
    </dsp:sp>
    <dsp:sp modelId="{C35CAA95-0BB3-4E3A-AA72-12861E901F4A}">
      <dsp:nvSpPr>
        <dsp:cNvPr id="0" name=""/>
        <dsp:cNvSpPr/>
      </dsp:nvSpPr>
      <dsp:spPr>
        <a:xfrm rot="18391367">
          <a:off x="4915144" y="1684979"/>
          <a:ext cx="1385012" cy="42980"/>
        </a:xfrm>
        <a:custGeom>
          <a:avLst/>
          <a:gdLst/>
          <a:ahLst/>
          <a:cxnLst/>
          <a:rect l="0" t="0" r="0" b="0"/>
          <a:pathLst>
            <a:path>
              <a:moveTo>
                <a:pt x="0" y="21490"/>
              </a:moveTo>
              <a:lnTo>
                <a:pt x="1385012" y="21490"/>
              </a:lnTo>
            </a:path>
          </a:pathLst>
        </a:custGeom>
        <a:noFill/>
        <a:ln w="25400" cap="flat" cmpd="sng" algn="ctr">
          <a:solidFill>
            <a:schemeClr val="accent6">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73025" y="1671844"/>
        <a:ext cx="69250" cy="69250"/>
      </dsp:txXfrm>
    </dsp:sp>
    <dsp:sp modelId="{8453E30B-D3DD-4977-ADFA-DD1406E096C7}">
      <dsp:nvSpPr>
        <dsp:cNvPr id="0" name=""/>
        <dsp:cNvSpPr/>
      </dsp:nvSpPr>
      <dsp:spPr>
        <a:xfrm>
          <a:off x="6019790" y="304798"/>
          <a:ext cx="2161421" cy="1690317"/>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Awardees</a:t>
          </a:r>
          <a:r>
            <a:rPr lang="en-US" sz="1600" kern="1200" dirty="0"/>
            <a:t> may be required to meet with MTI, have 90 days to execute the contract and be paid 80% in advance</a:t>
          </a:r>
        </a:p>
      </dsp:txBody>
      <dsp:txXfrm>
        <a:off x="6069298" y="354306"/>
        <a:ext cx="2062405" cy="1591301"/>
      </dsp:txXfrm>
    </dsp:sp>
    <dsp:sp modelId="{15FD6CB4-6832-4855-B36E-5D6346E6DFF3}">
      <dsp:nvSpPr>
        <dsp:cNvPr id="0" name=""/>
        <dsp:cNvSpPr/>
      </dsp:nvSpPr>
      <dsp:spPr>
        <a:xfrm rot="3156771">
          <a:off x="4928893" y="2780798"/>
          <a:ext cx="1357514" cy="42980"/>
        </a:xfrm>
        <a:custGeom>
          <a:avLst/>
          <a:gdLst/>
          <a:ahLst/>
          <a:cxnLst/>
          <a:rect l="0" t="0" r="0" b="0"/>
          <a:pathLst>
            <a:path>
              <a:moveTo>
                <a:pt x="0" y="21490"/>
              </a:moveTo>
              <a:lnTo>
                <a:pt x="1357514" y="21490"/>
              </a:lnTo>
            </a:path>
          </a:pathLst>
        </a:custGeom>
        <a:noFill/>
        <a:ln w="25400" cap="flat" cmpd="sng" algn="ctr">
          <a:solidFill>
            <a:schemeClr val="accent6">
              <a:lumMod val="7500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573712" y="2768350"/>
        <a:ext cx="67875" cy="67875"/>
      </dsp:txXfrm>
    </dsp:sp>
    <dsp:sp modelId="{257A55EC-7D24-4409-9073-BE9673CDCECE}">
      <dsp:nvSpPr>
        <dsp:cNvPr id="0" name=""/>
        <dsp:cNvSpPr/>
      </dsp:nvSpPr>
      <dsp:spPr>
        <a:xfrm>
          <a:off x="6019790" y="2514603"/>
          <a:ext cx="2161421" cy="1653984"/>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b="1" kern="1200" dirty="0"/>
            <a:t>Non-awardees</a:t>
          </a:r>
          <a:r>
            <a:rPr lang="en-US" sz="1600" kern="1200" dirty="0"/>
            <a:t> will be notified and provided with written feedback</a:t>
          </a:r>
        </a:p>
      </dsp:txBody>
      <dsp:txXfrm>
        <a:off x="6068234" y="2563047"/>
        <a:ext cx="2064533" cy="15570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9E84ED66-9429-0546-A8C9-28F36F277B00}" type="datetimeFigureOut">
              <a:rPr lang="en-US" smtClean="0"/>
              <a:t>10/6/2017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A67DB824-4ED6-124D-A8AC-1BDBCDB88734}" type="slidenum">
              <a:rPr lang="en-US" smtClean="0"/>
              <a:t>‹#›</a:t>
            </a:fld>
            <a:endParaRPr lang="en-US" dirty="0"/>
          </a:p>
        </p:txBody>
      </p:sp>
    </p:spTree>
    <p:extLst>
      <p:ext uri="{BB962C8B-B14F-4D97-AF65-F5344CB8AC3E}">
        <p14:creationId xmlns:p14="http://schemas.microsoft.com/office/powerpoint/2010/main" val="8741145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7DB824-4ED6-124D-A8AC-1BDBCDB88734}" type="slidenum">
              <a:rPr lang="en-US" smtClean="0"/>
              <a:t>1</a:t>
            </a:fld>
            <a:endParaRPr lang="en-US" dirty="0"/>
          </a:p>
        </p:txBody>
      </p:sp>
    </p:spTree>
    <p:extLst>
      <p:ext uri="{BB962C8B-B14F-4D97-AF65-F5344CB8AC3E}">
        <p14:creationId xmlns:p14="http://schemas.microsoft.com/office/powerpoint/2010/main" val="1977173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34</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83721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35</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06830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36</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831247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37</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39365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38</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30881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39</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057594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40</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0300433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41</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941310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42</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8373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43</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59348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7DB824-4ED6-124D-A8AC-1BDBCDB88734}" type="slidenum">
              <a:rPr lang="en-US" smtClean="0"/>
              <a:t>6</a:t>
            </a:fld>
            <a:endParaRPr lang="en-US" dirty="0"/>
          </a:p>
        </p:txBody>
      </p:sp>
    </p:spTree>
    <p:extLst>
      <p:ext uri="{BB962C8B-B14F-4D97-AF65-F5344CB8AC3E}">
        <p14:creationId xmlns:p14="http://schemas.microsoft.com/office/powerpoint/2010/main" val="15056082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44</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5297832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45</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144128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46</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904612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48</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21545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7DB824-4ED6-124D-A8AC-1BDBCDB88734}" type="slidenum">
              <a:rPr lang="en-US" smtClean="0"/>
              <a:t>8</a:t>
            </a:fld>
            <a:endParaRPr lang="en-US" dirty="0"/>
          </a:p>
        </p:txBody>
      </p:sp>
    </p:spTree>
    <p:extLst>
      <p:ext uri="{BB962C8B-B14F-4D97-AF65-F5344CB8AC3E}">
        <p14:creationId xmlns:p14="http://schemas.microsoft.com/office/powerpoint/2010/main" val="391193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7DB824-4ED6-124D-A8AC-1BDBCDB88734}" type="slidenum">
              <a:rPr lang="en-US" smtClean="0"/>
              <a:t>17</a:t>
            </a:fld>
            <a:endParaRPr lang="en-US" dirty="0"/>
          </a:p>
        </p:txBody>
      </p:sp>
    </p:spTree>
    <p:extLst>
      <p:ext uri="{BB962C8B-B14F-4D97-AF65-F5344CB8AC3E}">
        <p14:creationId xmlns:p14="http://schemas.microsoft.com/office/powerpoint/2010/main" val="1514106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7DB824-4ED6-124D-A8AC-1BDBCDB88734}" type="slidenum">
              <a:rPr lang="en-US" smtClean="0"/>
              <a:t>25</a:t>
            </a:fld>
            <a:endParaRPr lang="en-US" dirty="0"/>
          </a:p>
        </p:txBody>
      </p:sp>
    </p:spTree>
    <p:extLst>
      <p:ext uri="{BB962C8B-B14F-4D97-AF65-F5344CB8AC3E}">
        <p14:creationId xmlns:p14="http://schemas.microsoft.com/office/powerpoint/2010/main" val="852540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30</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53137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31</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4957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32</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871553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64D947F-22BD-42F8-B104-02C0C9B84578}" type="slidenum">
              <a:rPr lang="en-US"/>
              <a:pPr/>
              <a:t>33</a:t>
            </a:fld>
            <a:endParaRPr lang="en-US"/>
          </a:p>
        </p:txBody>
      </p:sp>
      <p:sp>
        <p:nvSpPr>
          <p:cNvPr id="5" name="doc id"/>
          <p:cNvSpPr>
            <a:spLocks noGrp="1" noChangeArrowheads="1"/>
          </p:cNvSpPr>
          <p:nvPr>
            <p:ph type="ftr" sz="quarter" idx="4"/>
          </p:nvPr>
        </p:nvSpPr>
        <p:spPr>
          <a:ln/>
        </p:spPr>
        <p:txBody>
          <a:bodyPr/>
          <a:lstStyle/>
          <a:p>
            <a:r>
              <a:rPr lang="cs-CZ"/>
              <a:t>CHI-AAA123-20091130-</a:t>
            </a:r>
          </a:p>
        </p:txBody>
      </p:sp>
      <p:sp>
        <p:nvSpPr>
          <p:cNvPr id="594950" name="Rectangle 6"/>
          <p:cNvSpPr>
            <a:spLocks noGrp="1" noRot="1" noChangeAspect="1" noChangeArrowheads="1" noTextEdit="1"/>
          </p:cNvSpPr>
          <p:nvPr>
            <p:ph type="sldImg"/>
          </p:nvPr>
        </p:nvSpPr>
        <p:spPr>
          <a:ln/>
        </p:spPr>
      </p:sp>
      <p:sp>
        <p:nvSpPr>
          <p:cNvPr id="594951" name="Rectangle 7"/>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89110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endParaRPr lang="en-US" dirty="0"/>
          </a:p>
        </p:txBody>
      </p:sp>
      <p:sp>
        <p:nvSpPr>
          <p:cNvPr id="4" name="Rectangle 1"/>
          <p:cNvSpPr>
            <a:spLocks/>
          </p:cNvSpPr>
          <p:nvPr userDrawn="1"/>
        </p:nvSpPr>
        <p:spPr bwMode="auto">
          <a:xfrm>
            <a:off x="0" y="830707"/>
            <a:ext cx="9144000"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7" name="Rectangle 2"/>
          <p:cNvSpPr>
            <a:spLocks noGrp="1" noChangeArrowheads="1"/>
          </p:cNvSpPr>
          <p:nvPr>
            <p:ph type="title"/>
          </p:nvPr>
        </p:nvSpPr>
        <p:spPr bwMode="auto">
          <a:xfrm>
            <a:off x="178595" y="2821781"/>
            <a:ext cx="8786813"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a:sym typeface="Helvetica Neue Bold Condensed" charset="0"/>
              </a:rPr>
              <a:t>Click to edit Master title style</a:t>
            </a:r>
            <a:endParaRPr lang="en-US" dirty="0">
              <a:sym typeface="Helvetica Neue Bold Condensed" charset="0"/>
            </a:endParaRPr>
          </a:p>
        </p:txBody>
      </p:sp>
      <p:sp>
        <p:nvSpPr>
          <p:cNvPr id="16" name="Text Placeholder 15"/>
          <p:cNvSpPr>
            <a:spLocks noGrp="1"/>
          </p:cNvSpPr>
          <p:nvPr>
            <p:ph type="body" sz="quarter" idx="11"/>
          </p:nvPr>
        </p:nvSpPr>
        <p:spPr>
          <a:xfrm>
            <a:off x="179388" y="3538728"/>
            <a:ext cx="8786812" cy="457200"/>
          </a:xfrm>
        </p:spPr>
        <p:txBody>
          <a:bodyPr/>
          <a:lstStyle>
            <a:lvl1pPr marL="0" indent="0">
              <a:spcBef>
                <a:spcPts val="0"/>
              </a:spcBef>
              <a:buFontTx/>
              <a:buNone/>
              <a:defRPr sz="2700">
                <a:solidFill>
                  <a:schemeClr val="tx1">
                    <a:lumMod val="65000"/>
                  </a:schemeClr>
                </a:solidFill>
                <a:latin typeface="+mn-lt"/>
                <a:cs typeface="Franklin Gothic Book"/>
              </a:defRPr>
            </a:lvl1pPr>
          </a:lstStyle>
          <a:p>
            <a:pPr lvl="0"/>
            <a:r>
              <a:rPr lang="en-US"/>
              <a:t>Click to edit Master text styles</a:t>
            </a:r>
          </a:p>
        </p:txBody>
      </p:sp>
      <p:sp>
        <p:nvSpPr>
          <p:cNvPr id="8" name="Picture Placeholder 7"/>
          <p:cNvSpPr>
            <a:spLocks noGrp="1"/>
          </p:cNvSpPr>
          <p:nvPr>
            <p:ph type="pic" sz="quarter" idx="12" hasCustomPrompt="1"/>
          </p:nvPr>
        </p:nvSpPr>
        <p:spPr>
          <a:xfrm>
            <a:off x="182879" y="6208776"/>
            <a:ext cx="1938528" cy="539496"/>
          </a:xfrm>
        </p:spPr>
        <p:txBody>
          <a:bodyPr/>
          <a:lstStyle>
            <a:lvl1pPr marL="0" indent="0" algn="ctr">
              <a:spcBef>
                <a:spcPts val="0"/>
              </a:spcBef>
              <a:buNone/>
              <a:defRPr sz="1600"/>
            </a:lvl1pPr>
          </a:lstStyle>
          <a:p>
            <a:r>
              <a:rPr lang="en-US" dirty="0"/>
              <a:t>Company Logo</a:t>
            </a:r>
          </a:p>
        </p:txBody>
      </p:sp>
    </p:spTree>
    <p:extLst>
      <p:ext uri="{BB962C8B-B14F-4D97-AF65-F5344CB8AC3E}">
        <p14:creationId xmlns:p14="http://schemas.microsoft.com/office/powerpoint/2010/main" val="104461725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hoto - Horizontal">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endParaRPr lang="en-US" dirty="0"/>
          </a:p>
        </p:txBody>
      </p:sp>
      <p:sp>
        <p:nvSpPr>
          <p:cNvPr id="4" name="Rectangle 1"/>
          <p:cNvSpPr>
            <a:spLocks/>
          </p:cNvSpPr>
          <p:nvPr userDrawn="1"/>
        </p:nvSpPr>
        <p:spPr bwMode="auto">
          <a:xfrm>
            <a:off x="0" y="830707"/>
            <a:ext cx="9144000"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5" name="Title 1"/>
          <p:cNvSpPr>
            <a:spLocks noGrp="1"/>
          </p:cNvSpPr>
          <p:nvPr>
            <p:ph type="title"/>
          </p:nvPr>
        </p:nvSpPr>
        <p:spPr>
          <a:xfrm>
            <a:off x="182880" y="5166360"/>
            <a:ext cx="8786813" cy="713232"/>
          </a:xfrm>
        </p:spPr>
        <p:txBody>
          <a:bodyPr/>
          <a:lstStyle>
            <a:lvl1pPr algn="ctr">
              <a:defRPr/>
            </a:lvl1pPr>
          </a:lstStyle>
          <a:p>
            <a:r>
              <a:rPr lang="en-US"/>
              <a:t>Click to edit Master title style</a:t>
            </a:r>
            <a:endParaRPr lang="en-US" dirty="0"/>
          </a:p>
        </p:txBody>
      </p:sp>
      <p:sp>
        <p:nvSpPr>
          <p:cNvPr id="6" name="Picture Placeholder 4"/>
          <p:cNvSpPr>
            <a:spLocks noGrp="1"/>
          </p:cNvSpPr>
          <p:nvPr>
            <p:ph type="pic" sz="quarter" idx="11" hasCustomPrompt="1"/>
          </p:nvPr>
        </p:nvSpPr>
        <p:spPr>
          <a:xfrm>
            <a:off x="1947672" y="996696"/>
            <a:ext cx="5239512" cy="3931920"/>
          </a:xfrm>
          <a:ln>
            <a:solidFill>
              <a:schemeClr val="tx1"/>
            </a:solidFill>
          </a:ln>
        </p:spPr>
        <p:txBody>
          <a:bodyPr/>
          <a:lstStyle>
            <a:lvl1pPr marL="0" indent="0" algn="ctr">
              <a:spcBef>
                <a:spcPts val="0"/>
              </a:spcBef>
              <a:buNone/>
              <a:defRPr/>
            </a:lvl1pPr>
          </a:lstStyle>
          <a:p>
            <a:r>
              <a:rPr lang="en-US" dirty="0"/>
              <a:t>Photo</a:t>
            </a:r>
          </a:p>
        </p:txBody>
      </p:sp>
    </p:spTree>
    <p:extLst>
      <p:ext uri="{BB962C8B-B14F-4D97-AF65-F5344CB8AC3E}">
        <p14:creationId xmlns:p14="http://schemas.microsoft.com/office/powerpoint/2010/main" val="94630893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hoto - Vertical">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endParaRPr lang="en-US" dirty="0"/>
          </a:p>
        </p:txBody>
      </p:sp>
      <p:sp>
        <p:nvSpPr>
          <p:cNvPr id="4" name="Rectangle 1"/>
          <p:cNvSpPr>
            <a:spLocks/>
          </p:cNvSpPr>
          <p:nvPr userDrawn="1"/>
        </p:nvSpPr>
        <p:spPr bwMode="auto">
          <a:xfrm>
            <a:off x="0" y="830707"/>
            <a:ext cx="9144000"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5" name="Title 1"/>
          <p:cNvSpPr>
            <a:spLocks noGrp="1"/>
          </p:cNvSpPr>
          <p:nvPr>
            <p:ph type="title"/>
          </p:nvPr>
        </p:nvSpPr>
        <p:spPr>
          <a:xfrm>
            <a:off x="182880" y="1014984"/>
            <a:ext cx="5266944" cy="713232"/>
          </a:xfrm>
        </p:spPr>
        <p:txBody>
          <a:bodyPr/>
          <a:lstStyle>
            <a:lvl1pPr algn="ctr">
              <a:defRPr/>
            </a:lvl1pPr>
          </a:lstStyle>
          <a:p>
            <a:r>
              <a:rPr lang="en-US"/>
              <a:t>Click to edit Master title style</a:t>
            </a:r>
            <a:endParaRPr lang="en-US" dirty="0"/>
          </a:p>
        </p:txBody>
      </p:sp>
      <p:sp>
        <p:nvSpPr>
          <p:cNvPr id="6" name="Content Placeholder 2"/>
          <p:cNvSpPr>
            <a:spLocks noGrp="1"/>
          </p:cNvSpPr>
          <p:nvPr>
            <p:ph idx="1"/>
          </p:nvPr>
        </p:nvSpPr>
        <p:spPr>
          <a:xfrm>
            <a:off x="178595" y="1828800"/>
            <a:ext cx="5266944" cy="4014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icture Placeholder 4"/>
          <p:cNvSpPr>
            <a:spLocks noGrp="1"/>
          </p:cNvSpPr>
          <p:nvPr>
            <p:ph type="pic" sz="quarter" idx="11" hasCustomPrompt="1"/>
          </p:nvPr>
        </p:nvSpPr>
        <p:spPr>
          <a:xfrm>
            <a:off x="5687568" y="1014984"/>
            <a:ext cx="3227832" cy="4818888"/>
          </a:xfrm>
          <a:ln>
            <a:solidFill>
              <a:schemeClr val="tx1"/>
            </a:solidFill>
          </a:ln>
        </p:spPr>
        <p:txBody>
          <a:bodyPr/>
          <a:lstStyle>
            <a:lvl1pPr marL="0" indent="0" algn="ctr">
              <a:spcBef>
                <a:spcPts val="0"/>
              </a:spcBef>
              <a:buNone/>
              <a:defRPr/>
            </a:lvl1pPr>
          </a:lstStyle>
          <a:p>
            <a:r>
              <a:rPr lang="en-US" dirty="0"/>
              <a:t>Photo</a:t>
            </a:r>
          </a:p>
        </p:txBody>
      </p:sp>
    </p:spTree>
    <p:extLst>
      <p:ext uri="{BB962C8B-B14F-4D97-AF65-F5344CB8AC3E}">
        <p14:creationId xmlns:p14="http://schemas.microsoft.com/office/powerpoint/2010/main" val="293397230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endParaRPr lang="en-US" dirty="0"/>
          </a:p>
        </p:txBody>
      </p:sp>
    </p:spTree>
    <p:extLst>
      <p:ext uri="{BB962C8B-B14F-4D97-AF65-F5344CB8AC3E}">
        <p14:creationId xmlns:p14="http://schemas.microsoft.com/office/powerpoint/2010/main" val="2722686893"/>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 Middl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endParaRPr lang="en-US" dirty="0"/>
          </a:p>
        </p:txBody>
      </p:sp>
      <p:sp>
        <p:nvSpPr>
          <p:cNvPr id="4" name="Rectangle 1"/>
          <p:cNvSpPr>
            <a:spLocks/>
          </p:cNvSpPr>
          <p:nvPr userDrawn="1"/>
        </p:nvSpPr>
        <p:spPr bwMode="auto">
          <a:xfrm>
            <a:off x="0" y="830707"/>
            <a:ext cx="9144000"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Tree>
    <p:extLst>
      <p:ext uri="{BB962C8B-B14F-4D97-AF65-F5344CB8AC3E}">
        <p14:creationId xmlns:p14="http://schemas.microsoft.com/office/powerpoint/2010/main" val="250084828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No Backgroun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endParaRPr lang="en-US" dirty="0"/>
          </a:p>
        </p:txBody>
      </p:sp>
    </p:spTree>
    <p:extLst>
      <p:ext uri="{BB962C8B-B14F-4D97-AF65-F5344CB8AC3E}">
        <p14:creationId xmlns:p14="http://schemas.microsoft.com/office/powerpoint/2010/main" val="3307469370"/>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a:latin typeface="Franklin Gothic Demi Cond" pitchFamily="34" charset="0"/>
              </a:defRPr>
            </a:lvl1pPr>
            <a:lvl2pPr>
              <a:defRPr>
                <a:latin typeface="Franklin Gothic Demi Cond" pitchFamily="34" charset="0"/>
              </a:defRPr>
            </a:lvl2pPr>
            <a:lvl3pPr>
              <a:defRPr>
                <a:latin typeface="Franklin Gothic Demi Cond" pitchFamily="34" charset="0"/>
              </a:defRPr>
            </a:lvl3pPr>
            <a:lvl4pPr>
              <a:defRPr>
                <a:latin typeface="Franklin Gothic Demi Cond" pitchFamily="34" charset="0"/>
              </a:defRPr>
            </a:lvl4pPr>
            <a:lvl5pPr>
              <a:defRPr>
                <a:latin typeface="Franklin Gothic Demi Cond"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val="0"/>
              </a:ext>
            </a:extLst>
          </a:blip>
          <a:srcRect l="24136" t="23943" r="28671" b="40679"/>
          <a:stretch/>
        </p:blipFill>
        <p:spPr>
          <a:xfrm>
            <a:off x="3882569" y="6092354"/>
            <a:ext cx="1312698" cy="604912"/>
          </a:xfrm>
          <a:prstGeom prst="rect">
            <a:avLst/>
          </a:prstGeom>
        </p:spPr>
      </p:pic>
    </p:spTree>
    <p:extLst>
      <p:ext uri="{BB962C8B-B14F-4D97-AF65-F5344CB8AC3E}">
        <p14:creationId xmlns:p14="http://schemas.microsoft.com/office/powerpoint/2010/main" val="2798177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B8AA95-C389-4DE1-A64B-89396017BD92}" type="datetimeFigureOut">
              <a:rPr lang="en-US" smtClean="0">
                <a:solidFill>
                  <a:prstClr val="black">
                    <a:tint val="75000"/>
                  </a:prstClr>
                </a:solidFill>
              </a:rPr>
              <a:pPr/>
              <a:t>10/6/2017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563509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amp; Subtitl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endParaRPr lang="en-US" dirty="0"/>
          </a:p>
        </p:txBody>
      </p:sp>
      <p:sp>
        <p:nvSpPr>
          <p:cNvPr id="4" name="Rectangle 1"/>
          <p:cNvSpPr>
            <a:spLocks/>
          </p:cNvSpPr>
          <p:nvPr userDrawn="1"/>
        </p:nvSpPr>
        <p:spPr bwMode="auto">
          <a:xfrm>
            <a:off x="0" y="830707"/>
            <a:ext cx="9144000"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7" name="Rectangle 2"/>
          <p:cNvSpPr>
            <a:spLocks noGrp="1" noChangeArrowheads="1"/>
          </p:cNvSpPr>
          <p:nvPr>
            <p:ph type="title"/>
          </p:nvPr>
        </p:nvSpPr>
        <p:spPr bwMode="auto">
          <a:xfrm>
            <a:off x="178595" y="2821781"/>
            <a:ext cx="8786813" cy="71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en-US">
                <a:sym typeface="Helvetica Neue Bold Condensed" charset="0"/>
              </a:rPr>
              <a:t>Click to edit Master title style</a:t>
            </a:r>
            <a:endParaRPr lang="en-US" dirty="0">
              <a:sym typeface="Helvetica Neue Bold Condensed" charset="0"/>
            </a:endParaRPr>
          </a:p>
        </p:txBody>
      </p:sp>
      <p:sp>
        <p:nvSpPr>
          <p:cNvPr id="16" name="Text Placeholder 15"/>
          <p:cNvSpPr>
            <a:spLocks noGrp="1"/>
          </p:cNvSpPr>
          <p:nvPr>
            <p:ph type="body" sz="quarter" idx="11"/>
          </p:nvPr>
        </p:nvSpPr>
        <p:spPr>
          <a:xfrm>
            <a:off x="179388" y="3538728"/>
            <a:ext cx="8786812" cy="457200"/>
          </a:xfrm>
        </p:spPr>
        <p:txBody>
          <a:bodyPr/>
          <a:lstStyle>
            <a:lvl1pPr marL="0" indent="0">
              <a:spcBef>
                <a:spcPts val="0"/>
              </a:spcBef>
              <a:buFontTx/>
              <a:buNone/>
              <a:defRPr sz="2700">
                <a:solidFill>
                  <a:schemeClr val="tx1">
                    <a:lumMod val="65000"/>
                  </a:schemeClr>
                </a:solidFill>
                <a:latin typeface="+mn-lt"/>
                <a:cs typeface="Franklin Gothic Book"/>
              </a:defRPr>
            </a:lvl1pPr>
          </a:lstStyle>
          <a:p>
            <a:pPr lvl="0"/>
            <a:r>
              <a:rPr lang="en-US"/>
              <a:t>Click to edit Master text styles</a:t>
            </a:r>
          </a:p>
        </p:txBody>
      </p:sp>
      <p:sp>
        <p:nvSpPr>
          <p:cNvPr id="8" name="Picture Placeholder 7"/>
          <p:cNvSpPr>
            <a:spLocks noGrp="1"/>
          </p:cNvSpPr>
          <p:nvPr>
            <p:ph type="pic" sz="quarter" idx="12" hasCustomPrompt="1"/>
          </p:nvPr>
        </p:nvSpPr>
        <p:spPr>
          <a:xfrm>
            <a:off x="182879" y="6208776"/>
            <a:ext cx="1938528" cy="539496"/>
          </a:xfrm>
        </p:spPr>
        <p:txBody>
          <a:bodyPr/>
          <a:lstStyle>
            <a:lvl1pPr marL="0" indent="0" algn="ctr">
              <a:spcBef>
                <a:spcPts val="0"/>
              </a:spcBef>
              <a:buNone/>
              <a:defRPr sz="1600"/>
            </a:lvl1pPr>
          </a:lstStyle>
          <a:p>
            <a:r>
              <a:rPr lang="en-US" dirty="0"/>
              <a:t>Company Logo</a:t>
            </a:r>
          </a:p>
        </p:txBody>
      </p:sp>
    </p:spTree>
    <p:extLst>
      <p:ext uri="{BB962C8B-B14F-4D97-AF65-F5344CB8AC3E}">
        <p14:creationId xmlns:p14="http://schemas.microsoft.com/office/powerpoint/2010/main" val="2844175552"/>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amp; Bullets">
    <p:spTree>
      <p:nvGrpSpPr>
        <p:cNvPr id="1" name=""/>
        <p:cNvGrpSpPr/>
        <p:nvPr/>
      </p:nvGrpSpPr>
      <p:grpSpPr>
        <a:xfrm>
          <a:off x="0" y="0"/>
          <a:ext cx="0" cy="0"/>
          <a:chOff x="0" y="0"/>
          <a:chExt cx="0" cy="0"/>
        </a:xfrm>
      </p:grpSpPr>
      <p:sp>
        <p:nvSpPr>
          <p:cNvPr id="7" name="Rectangle 1"/>
          <p:cNvSpPr>
            <a:spLocks/>
          </p:cNvSpPr>
          <p:nvPr userDrawn="1"/>
        </p:nvSpPr>
        <p:spPr bwMode="auto">
          <a:xfrm>
            <a:off x="0" y="1589484"/>
            <a:ext cx="9144000"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mj-l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lvl1pPr>
              <a:defRPr/>
            </a:lvl1pPr>
          </a:lstStyle>
          <a:p>
            <a:endParaRPr lang="en-US" dirty="0"/>
          </a:p>
        </p:txBody>
      </p:sp>
      <p:sp>
        <p:nvSpPr>
          <p:cNvPr id="9" name="Text Placeholder 15"/>
          <p:cNvSpPr>
            <a:spLocks noGrp="1"/>
          </p:cNvSpPr>
          <p:nvPr>
            <p:ph type="body" sz="quarter" idx="11"/>
          </p:nvPr>
        </p:nvSpPr>
        <p:spPr>
          <a:xfrm>
            <a:off x="179388" y="804672"/>
            <a:ext cx="8786812" cy="731520"/>
          </a:xfrm>
        </p:spPr>
        <p:txBody>
          <a:bodyPr anchor="t" anchorCtr="0"/>
          <a:lstStyle>
            <a:lvl1pPr marL="0" indent="0">
              <a:lnSpc>
                <a:spcPct val="90000"/>
              </a:lnSpc>
              <a:spcBef>
                <a:spcPts val="0"/>
              </a:spcBef>
              <a:buFontTx/>
              <a:buNone/>
              <a:defRPr sz="2700">
                <a:solidFill>
                  <a:schemeClr val="tx1">
                    <a:lumMod val="65000"/>
                  </a:schemeClr>
                </a:solidFill>
                <a:latin typeface="+mn-lt"/>
                <a:cs typeface="Franklin Gothic Book"/>
              </a:defRPr>
            </a:lvl1pPr>
          </a:lstStyle>
          <a:p>
            <a:pPr lvl="0"/>
            <a:r>
              <a:rPr lang="en-US"/>
              <a:t>Click to edit Master text styles</a:t>
            </a:r>
          </a:p>
        </p:txBody>
      </p:sp>
    </p:spTree>
    <p:extLst>
      <p:ext uri="{BB962C8B-B14F-4D97-AF65-F5344CB8AC3E}">
        <p14:creationId xmlns:p14="http://schemas.microsoft.com/office/powerpoint/2010/main" val="401838208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amp; Bullets - Left">
    <p:spTree>
      <p:nvGrpSpPr>
        <p:cNvPr id="1" name=""/>
        <p:cNvGrpSpPr/>
        <p:nvPr/>
      </p:nvGrpSpPr>
      <p:grpSpPr>
        <a:xfrm>
          <a:off x="0" y="0"/>
          <a:ext cx="0" cy="0"/>
          <a:chOff x="0" y="0"/>
          <a:chExt cx="0" cy="0"/>
        </a:xfrm>
      </p:grpSpPr>
      <p:sp>
        <p:nvSpPr>
          <p:cNvPr id="8" name="Rectangle 2"/>
          <p:cNvSpPr>
            <a:spLocks/>
          </p:cNvSpPr>
          <p:nvPr userDrawn="1"/>
        </p:nvSpPr>
        <p:spPr bwMode="auto">
          <a:xfrm>
            <a:off x="1" y="1589484"/>
            <a:ext cx="4536281"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9" name="Rectangle 3"/>
          <p:cNvSpPr>
            <a:spLocks/>
          </p:cNvSpPr>
          <p:nvPr userDrawn="1"/>
        </p:nvSpPr>
        <p:spPr bwMode="auto">
          <a:xfrm>
            <a:off x="4607720" y="1589484"/>
            <a:ext cx="4536281"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p:txBody>
          <a:bodyPr/>
          <a:lstStyle>
            <a:lvl1pPr>
              <a:defRPr/>
            </a:lvl1pPr>
          </a:lstStyle>
          <a:p>
            <a:endParaRPr lang="en-US" dirty="0"/>
          </a:p>
        </p:txBody>
      </p:sp>
      <p:sp>
        <p:nvSpPr>
          <p:cNvPr id="7" name="Content Placeholder 2"/>
          <p:cNvSpPr>
            <a:spLocks noGrp="1"/>
          </p:cNvSpPr>
          <p:nvPr>
            <p:ph idx="1"/>
          </p:nvPr>
        </p:nvSpPr>
        <p:spPr>
          <a:xfrm>
            <a:off x="178595" y="1785938"/>
            <a:ext cx="4178808" cy="4911328"/>
          </a:xfrm>
        </p:spPr>
        <p:txBody>
          <a:bodyPr/>
          <a:lstStyle>
            <a:lvl1pPr>
              <a:defRPr>
                <a:latin typeface="+mj-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1"/>
          </p:nvPr>
        </p:nvSpPr>
        <p:spPr>
          <a:xfrm>
            <a:off x="179388" y="804672"/>
            <a:ext cx="8786812" cy="731520"/>
          </a:xfrm>
        </p:spPr>
        <p:txBody>
          <a:bodyPr anchor="t" anchorCtr="0"/>
          <a:lstStyle>
            <a:lvl1pPr marL="0" indent="0">
              <a:lnSpc>
                <a:spcPct val="90000"/>
              </a:lnSpc>
              <a:spcBef>
                <a:spcPts val="0"/>
              </a:spcBef>
              <a:buFontTx/>
              <a:buNone/>
              <a:defRPr sz="2700">
                <a:solidFill>
                  <a:schemeClr val="tx1">
                    <a:lumMod val="65000"/>
                  </a:schemeClr>
                </a:solidFill>
                <a:latin typeface="+mn-lt"/>
                <a:cs typeface="Franklin Gothic Book"/>
              </a:defRPr>
            </a:lvl1pPr>
          </a:lstStyle>
          <a:p>
            <a:pPr lvl="0"/>
            <a:r>
              <a:rPr lang="en-US"/>
              <a:t>Click to edit Master text styles</a:t>
            </a:r>
          </a:p>
        </p:txBody>
      </p:sp>
    </p:spTree>
    <p:extLst>
      <p:ext uri="{BB962C8B-B14F-4D97-AF65-F5344CB8AC3E}">
        <p14:creationId xmlns:p14="http://schemas.microsoft.com/office/powerpoint/2010/main" val="295758459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Bullets">
    <p:spTree>
      <p:nvGrpSpPr>
        <p:cNvPr id="1" name=""/>
        <p:cNvGrpSpPr/>
        <p:nvPr/>
      </p:nvGrpSpPr>
      <p:grpSpPr>
        <a:xfrm>
          <a:off x="0" y="0"/>
          <a:ext cx="0" cy="0"/>
          <a:chOff x="0" y="0"/>
          <a:chExt cx="0" cy="0"/>
        </a:xfrm>
      </p:grpSpPr>
      <p:sp>
        <p:nvSpPr>
          <p:cNvPr id="7" name="Rectangle 1"/>
          <p:cNvSpPr>
            <a:spLocks/>
          </p:cNvSpPr>
          <p:nvPr userDrawn="1"/>
        </p:nvSpPr>
        <p:spPr bwMode="auto">
          <a:xfrm>
            <a:off x="0" y="1589484"/>
            <a:ext cx="9144000"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mj-lt"/>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lvl1pPr>
              <a:defRPr/>
            </a:lvl1pPr>
          </a:lstStyle>
          <a:p>
            <a:endParaRPr lang="en-US" dirty="0"/>
          </a:p>
        </p:txBody>
      </p:sp>
      <p:sp>
        <p:nvSpPr>
          <p:cNvPr id="9" name="Text Placeholder 15"/>
          <p:cNvSpPr>
            <a:spLocks noGrp="1"/>
          </p:cNvSpPr>
          <p:nvPr>
            <p:ph type="body" sz="quarter" idx="11"/>
          </p:nvPr>
        </p:nvSpPr>
        <p:spPr>
          <a:xfrm>
            <a:off x="179388" y="804672"/>
            <a:ext cx="8786812" cy="731520"/>
          </a:xfrm>
        </p:spPr>
        <p:txBody>
          <a:bodyPr anchor="t" anchorCtr="0"/>
          <a:lstStyle>
            <a:lvl1pPr marL="0" indent="0">
              <a:lnSpc>
                <a:spcPct val="90000"/>
              </a:lnSpc>
              <a:spcBef>
                <a:spcPts val="0"/>
              </a:spcBef>
              <a:buFontTx/>
              <a:buNone/>
              <a:defRPr sz="2700">
                <a:solidFill>
                  <a:schemeClr val="tx1">
                    <a:lumMod val="65000"/>
                  </a:schemeClr>
                </a:solidFill>
                <a:latin typeface="+mn-lt"/>
                <a:cs typeface="Franklin Gothic Book"/>
              </a:defRPr>
            </a:lvl1pPr>
          </a:lstStyle>
          <a:p>
            <a:pPr lvl="0"/>
            <a:r>
              <a:rPr lang="en-US"/>
              <a:t>Click to edit Master text styles</a:t>
            </a:r>
          </a:p>
        </p:txBody>
      </p:sp>
    </p:spTree>
    <p:extLst>
      <p:ext uri="{BB962C8B-B14F-4D97-AF65-F5344CB8AC3E}">
        <p14:creationId xmlns:p14="http://schemas.microsoft.com/office/powerpoint/2010/main" val="3309270728"/>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amp; Bullets - Right">
    <p:spTree>
      <p:nvGrpSpPr>
        <p:cNvPr id="1" name=""/>
        <p:cNvGrpSpPr/>
        <p:nvPr/>
      </p:nvGrpSpPr>
      <p:grpSpPr>
        <a:xfrm>
          <a:off x="0" y="0"/>
          <a:ext cx="0" cy="0"/>
          <a:chOff x="0" y="0"/>
          <a:chExt cx="0" cy="0"/>
        </a:xfrm>
      </p:grpSpPr>
      <p:sp>
        <p:nvSpPr>
          <p:cNvPr id="8" name="Rectangle 2"/>
          <p:cNvSpPr>
            <a:spLocks/>
          </p:cNvSpPr>
          <p:nvPr userDrawn="1"/>
        </p:nvSpPr>
        <p:spPr bwMode="auto">
          <a:xfrm>
            <a:off x="1" y="1589484"/>
            <a:ext cx="4536281"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9" name="Rectangle 3"/>
          <p:cNvSpPr>
            <a:spLocks/>
          </p:cNvSpPr>
          <p:nvPr userDrawn="1"/>
        </p:nvSpPr>
        <p:spPr bwMode="auto">
          <a:xfrm>
            <a:off x="4607720" y="1589484"/>
            <a:ext cx="4536281"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p:txBody>
          <a:bodyPr/>
          <a:lstStyle>
            <a:lvl1pPr>
              <a:defRPr/>
            </a:lvl1pPr>
          </a:lstStyle>
          <a:p>
            <a:endParaRPr lang="en-US" dirty="0"/>
          </a:p>
        </p:txBody>
      </p:sp>
      <p:sp>
        <p:nvSpPr>
          <p:cNvPr id="7" name="Content Placeholder 2"/>
          <p:cNvSpPr>
            <a:spLocks noGrp="1"/>
          </p:cNvSpPr>
          <p:nvPr>
            <p:ph idx="1"/>
          </p:nvPr>
        </p:nvSpPr>
        <p:spPr>
          <a:xfrm>
            <a:off x="4782312" y="1785938"/>
            <a:ext cx="4178808" cy="4911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5"/>
          <p:cNvSpPr>
            <a:spLocks noGrp="1"/>
          </p:cNvSpPr>
          <p:nvPr>
            <p:ph type="body" sz="quarter" idx="11"/>
          </p:nvPr>
        </p:nvSpPr>
        <p:spPr>
          <a:xfrm>
            <a:off x="179388" y="804672"/>
            <a:ext cx="8786812" cy="731520"/>
          </a:xfrm>
        </p:spPr>
        <p:txBody>
          <a:bodyPr anchor="t" anchorCtr="0"/>
          <a:lstStyle>
            <a:lvl1pPr marL="0" indent="0">
              <a:lnSpc>
                <a:spcPct val="90000"/>
              </a:lnSpc>
              <a:spcBef>
                <a:spcPts val="0"/>
              </a:spcBef>
              <a:buFontTx/>
              <a:buNone/>
              <a:defRPr sz="2700">
                <a:solidFill>
                  <a:schemeClr val="tx1">
                    <a:lumMod val="65000"/>
                  </a:schemeClr>
                </a:solidFill>
                <a:latin typeface="+mn-lt"/>
                <a:cs typeface="Franklin Gothic Book"/>
              </a:defRPr>
            </a:lvl1pPr>
          </a:lstStyle>
          <a:p>
            <a:pPr lvl="0"/>
            <a:r>
              <a:rPr lang="en-US"/>
              <a:t>Click to edit Master text styles</a:t>
            </a:r>
          </a:p>
        </p:txBody>
      </p:sp>
    </p:spTree>
    <p:extLst>
      <p:ext uri="{BB962C8B-B14F-4D97-AF65-F5344CB8AC3E}">
        <p14:creationId xmlns:p14="http://schemas.microsoft.com/office/powerpoint/2010/main" val="179835370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itle, Bullets, &amp; Photo">
    <p:spTree>
      <p:nvGrpSpPr>
        <p:cNvPr id="1" name=""/>
        <p:cNvGrpSpPr/>
        <p:nvPr/>
      </p:nvGrpSpPr>
      <p:grpSpPr>
        <a:xfrm>
          <a:off x="0" y="0"/>
          <a:ext cx="0" cy="0"/>
          <a:chOff x="0" y="0"/>
          <a:chExt cx="0" cy="0"/>
        </a:xfrm>
      </p:grpSpPr>
      <p:sp>
        <p:nvSpPr>
          <p:cNvPr id="8" name="Rectangle 1"/>
          <p:cNvSpPr>
            <a:spLocks/>
          </p:cNvSpPr>
          <p:nvPr userDrawn="1"/>
        </p:nvSpPr>
        <p:spPr bwMode="auto">
          <a:xfrm>
            <a:off x="0" y="1589484"/>
            <a:ext cx="9144000"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p:txBody>
          <a:bodyPr/>
          <a:lstStyle>
            <a:lvl1pPr>
              <a:defRPr/>
            </a:lvl1pPr>
          </a:lstStyle>
          <a:p>
            <a:endParaRPr lang="en-US" dirty="0"/>
          </a:p>
        </p:txBody>
      </p:sp>
      <p:sp>
        <p:nvSpPr>
          <p:cNvPr id="7" name="Content Placeholder 2"/>
          <p:cNvSpPr>
            <a:spLocks noGrp="1"/>
          </p:cNvSpPr>
          <p:nvPr>
            <p:ph idx="1"/>
          </p:nvPr>
        </p:nvSpPr>
        <p:spPr>
          <a:xfrm>
            <a:off x="178595" y="1785938"/>
            <a:ext cx="5056632" cy="4911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4"/>
          <p:cNvSpPr>
            <a:spLocks noGrp="1"/>
          </p:cNvSpPr>
          <p:nvPr>
            <p:ph type="pic" sz="quarter" idx="11" hasCustomPrompt="1"/>
          </p:nvPr>
        </p:nvSpPr>
        <p:spPr>
          <a:xfrm>
            <a:off x="5586983" y="1783080"/>
            <a:ext cx="3282696" cy="4910328"/>
          </a:xfrm>
          <a:ln w="9525">
            <a:solidFill>
              <a:schemeClr val="tx1"/>
            </a:solidFill>
          </a:ln>
        </p:spPr>
        <p:txBody>
          <a:bodyPr/>
          <a:lstStyle>
            <a:lvl1pPr marL="0" indent="0" algn="ctr">
              <a:spcBef>
                <a:spcPts val="0"/>
              </a:spcBef>
              <a:buNone/>
              <a:defRPr/>
            </a:lvl1pPr>
          </a:lstStyle>
          <a:p>
            <a:r>
              <a:rPr lang="en-US" dirty="0"/>
              <a:t>Photo</a:t>
            </a:r>
          </a:p>
        </p:txBody>
      </p:sp>
      <p:sp>
        <p:nvSpPr>
          <p:cNvPr id="10" name="Text Placeholder 15"/>
          <p:cNvSpPr>
            <a:spLocks noGrp="1"/>
          </p:cNvSpPr>
          <p:nvPr>
            <p:ph type="body" sz="quarter" idx="12"/>
          </p:nvPr>
        </p:nvSpPr>
        <p:spPr>
          <a:xfrm>
            <a:off x="179388" y="804672"/>
            <a:ext cx="8786812" cy="731520"/>
          </a:xfrm>
        </p:spPr>
        <p:txBody>
          <a:bodyPr anchor="t" anchorCtr="0"/>
          <a:lstStyle>
            <a:lvl1pPr marL="0" indent="0">
              <a:lnSpc>
                <a:spcPct val="90000"/>
              </a:lnSpc>
              <a:spcBef>
                <a:spcPts val="0"/>
              </a:spcBef>
              <a:buFontTx/>
              <a:buNone/>
              <a:defRPr sz="2700">
                <a:solidFill>
                  <a:schemeClr val="tx1">
                    <a:lumMod val="65000"/>
                  </a:schemeClr>
                </a:solidFill>
                <a:latin typeface="+mn-lt"/>
                <a:cs typeface="Franklin Gothic Book"/>
              </a:defRPr>
            </a:lvl1pPr>
          </a:lstStyle>
          <a:p>
            <a:pPr lvl="0"/>
            <a:r>
              <a:rPr lang="en-US"/>
              <a:t>Click to edit Master text styles</a:t>
            </a:r>
          </a:p>
        </p:txBody>
      </p:sp>
    </p:spTree>
    <p:extLst>
      <p:ext uri="{BB962C8B-B14F-4D97-AF65-F5344CB8AC3E}">
        <p14:creationId xmlns:p14="http://schemas.microsoft.com/office/powerpoint/2010/main" val="10633812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le - Top">
    <p:spTree>
      <p:nvGrpSpPr>
        <p:cNvPr id="1" name=""/>
        <p:cNvGrpSpPr/>
        <p:nvPr/>
      </p:nvGrpSpPr>
      <p:grpSpPr>
        <a:xfrm>
          <a:off x="0" y="0"/>
          <a:ext cx="0" cy="0"/>
          <a:chOff x="0" y="0"/>
          <a:chExt cx="0" cy="0"/>
        </a:xfrm>
      </p:grpSpPr>
      <p:sp>
        <p:nvSpPr>
          <p:cNvPr id="8" name="Rectangle 1"/>
          <p:cNvSpPr>
            <a:spLocks/>
          </p:cNvSpPr>
          <p:nvPr userDrawn="1"/>
        </p:nvSpPr>
        <p:spPr bwMode="auto">
          <a:xfrm>
            <a:off x="0" y="1589484"/>
            <a:ext cx="9144000"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p:txBody>
          <a:bodyPr/>
          <a:lstStyle>
            <a:lvl1pPr>
              <a:defRPr/>
            </a:lvl1pPr>
          </a:lstStyle>
          <a:p>
            <a:endParaRPr lang="en-US" dirty="0"/>
          </a:p>
        </p:txBody>
      </p:sp>
      <p:sp>
        <p:nvSpPr>
          <p:cNvPr id="9" name="Text Placeholder 15"/>
          <p:cNvSpPr>
            <a:spLocks noGrp="1"/>
          </p:cNvSpPr>
          <p:nvPr>
            <p:ph type="body" sz="quarter" idx="11"/>
          </p:nvPr>
        </p:nvSpPr>
        <p:spPr>
          <a:xfrm>
            <a:off x="179388" y="804672"/>
            <a:ext cx="8786812" cy="731520"/>
          </a:xfrm>
        </p:spPr>
        <p:txBody>
          <a:bodyPr anchor="t" anchorCtr="0"/>
          <a:lstStyle>
            <a:lvl1pPr marL="0" indent="0">
              <a:lnSpc>
                <a:spcPct val="90000"/>
              </a:lnSpc>
              <a:spcBef>
                <a:spcPts val="0"/>
              </a:spcBef>
              <a:buFontTx/>
              <a:buNone/>
              <a:defRPr sz="2700">
                <a:solidFill>
                  <a:schemeClr val="tx1">
                    <a:lumMod val="65000"/>
                  </a:schemeClr>
                </a:solidFill>
                <a:latin typeface="+mn-lt"/>
                <a:cs typeface="Franklin Gothic Book"/>
              </a:defRPr>
            </a:lvl1pPr>
          </a:lstStyle>
          <a:p>
            <a:pPr lvl="0"/>
            <a:r>
              <a:rPr lang="en-US"/>
              <a:t>Click to edit Master text styles</a:t>
            </a:r>
          </a:p>
        </p:txBody>
      </p:sp>
    </p:spTree>
    <p:extLst>
      <p:ext uri="{BB962C8B-B14F-4D97-AF65-F5344CB8AC3E}">
        <p14:creationId xmlns:p14="http://schemas.microsoft.com/office/powerpoint/2010/main" val="4234378093"/>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 Top, 50/50 Layout">
    <p:spTree>
      <p:nvGrpSpPr>
        <p:cNvPr id="1" name=""/>
        <p:cNvGrpSpPr/>
        <p:nvPr/>
      </p:nvGrpSpPr>
      <p:grpSpPr>
        <a:xfrm>
          <a:off x="0" y="0"/>
          <a:ext cx="0" cy="0"/>
          <a:chOff x="0" y="0"/>
          <a:chExt cx="0" cy="0"/>
        </a:xfrm>
      </p:grpSpPr>
      <p:sp>
        <p:nvSpPr>
          <p:cNvPr id="8" name="Rectangle 2"/>
          <p:cNvSpPr>
            <a:spLocks/>
          </p:cNvSpPr>
          <p:nvPr userDrawn="1"/>
        </p:nvSpPr>
        <p:spPr bwMode="auto">
          <a:xfrm>
            <a:off x="1" y="1589484"/>
            <a:ext cx="4536281"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9" name="Rectangle 3"/>
          <p:cNvSpPr>
            <a:spLocks/>
          </p:cNvSpPr>
          <p:nvPr userDrawn="1"/>
        </p:nvSpPr>
        <p:spPr bwMode="auto">
          <a:xfrm>
            <a:off x="4607720" y="1589484"/>
            <a:ext cx="4536281"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p:txBody>
          <a:bodyPr/>
          <a:lstStyle>
            <a:lvl1pPr>
              <a:defRPr/>
            </a:lvl1pPr>
          </a:lstStyle>
          <a:p>
            <a:endParaRPr lang="en-US" dirty="0"/>
          </a:p>
        </p:txBody>
      </p:sp>
      <p:sp>
        <p:nvSpPr>
          <p:cNvPr id="10" name="Text Placeholder 15"/>
          <p:cNvSpPr>
            <a:spLocks noGrp="1"/>
          </p:cNvSpPr>
          <p:nvPr>
            <p:ph type="body" sz="quarter" idx="11"/>
          </p:nvPr>
        </p:nvSpPr>
        <p:spPr>
          <a:xfrm>
            <a:off x="179388" y="804672"/>
            <a:ext cx="8786812" cy="731520"/>
          </a:xfrm>
        </p:spPr>
        <p:txBody>
          <a:bodyPr anchor="t" anchorCtr="0"/>
          <a:lstStyle>
            <a:lvl1pPr marL="0" indent="0">
              <a:lnSpc>
                <a:spcPct val="90000"/>
              </a:lnSpc>
              <a:spcBef>
                <a:spcPts val="0"/>
              </a:spcBef>
              <a:buFontTx/>
              <a:buNone/>
              <a:defRPr sz="2700">
                <a:solidFill>
                  <a:schemeClr val="tx1">
                    <a:lumMod val="65000"/>
                  </a:schemeClr>
                </a:solidFill>
                <a:latin typeface="+mn-lt"/>
                <a:cs typeface="Franklin Gothic Book"/>
              </a:defRPr>
            </a:lvl1pPr>
          </a:lstStyle>
          <a:p>
            <a:pPr lvl="0"/>
            <a:r>
              <a:rPr lang="en-US"/>
              <a:t>Click to edit Master text styles</a:t>
            </a:r>
          </a:p>
        </p:txBody>
      </p:sp>
    </p:spTree>
    <p:extLst>
      <p:ext uri="{BB962C8B-B14F-4D97-AF65-F5344CB8AC3E}">
        <p14:creationId xmlns:p14="http://schemas.microsoft.com/office/powerpoint/2010/main" val="3049031806"/>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 Top, No Backgrou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p:txBody>
          <a:bodyPr/>
          <a:lstStyle>
            <a:lvl1pPr>
              <a:defRPr/>
            </a:lvl1pPr>
          </a:lstStyle>
          <a:p>
            <a:endParaRPr lang="en-US" dirty="0"/>
          </a:p>
        </p:txBody>
      </p:sp>
      <p:sp>
        <p:nvSpPr>
          <p:cNvPr id="7" name="Text Placeholder 15"/>
          <p:cNvSpPr>
            <a:spLocks noGrp="1"/>
          </p:cNvSpPr>
          <p:nvPr>
            <p:ph type="body" sz="quarter" idx="11"/>
          </p:nvPr>
        </p:nvSpPr>
        <p:spPr>
          <a:xfrm>
            <a:off x="179388" y="804672"/>
            <a:ext cx="8786812" cy="731520"/>
          </a:xfrm>
        </p:spPr>
        <p:txBody>
          <a:bodyPr anchor="t" anchorCtr="0"/>
          <a:lstStyle>
            <a:lvl1pPr marL="0" indent="0">
              <a:lnSpc>
                <a:spcPct val="90000"/>
              </a:lnSpc>
              <a:spcBef>
                <a:spcPts val="0"/>
              </a:spcBef>
              <a:buFontTx/>
              <a:buNone/>
              <a:defRPr sz="2700">
                <a:solidFill>
                  <a:schemeClr val="tx1">
                    <a:lumMod val="65000"/>
                  </a:schemeClr>
                </a:solidFill>
                <a:latin typeface="+mn-lt"/>
                <a:cs typeface="Franklin Gothic Book"/>
              </a:defRPr>
            </a:lvl1pPr>
          </a:lstStyle>
          <a:p>
            <a:pPr lvl="0"/>
            <a:r>
              <a:rPr lang="en-US"/>
              <a:t>Click to edit Master text styles</a:t>
            </a:r>
          </a:p>
        </p:txBody>
      </p:sp>
    </p:spTree>
    <p:extLst>
      <p:ext uri="{BB962C8B-B14F-4D97-AF65-F5344CB8AC3E}">
        <p14:creationId xmlns:p14="http://schemas.microsoft.com/office/powerpoint/2010/main" val="562549625"/>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ullet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endParaRPr lang="en-US" dirty="0"/>
          </a:p>
        </p:txBody>
      </p:sp>
      <p:sp>
        <p:nvSpPr>
          <p:cNvPr id="4" name="Rectangle 1"/>
          <p:cNvSpPr>
            <a:spLocks/>
          </p:cNvSpPr>
          <p:nvPr userDrawn="1"/>
        </p:nvSpPr>
        <p:spPr bwMode="auto">
          <a:xfrm>
            <a:off x="0" y="830707"/>
            <a:ext cx="9144000"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5" name="Content Placeholder 2"/>
          <p:cNvSpPr>
            <a:spLocks noGrp="1"/>
          </p:cNvSpPr>
          <p:nvPr>
            <p:ph idx="1"/>
          </p:nvPr>
        </p:nvSpPr>
        <p:spPr>
          <a:xfrm>
            <a:off x="178595" y="978408"/>
            <a:ext cx="8786813" cy="4911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0543252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Photo - Horizontal">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endParaRPr lang="en-US" dirty="0"/>
          </a:p>
        </p:txBody>
      </p:sp>
      <p:sp>
        <p:nvSpPr>
          <p:cNvPr id="4" name="Rectangle 1"/>
          <p:cNvSpPr>
            <a:spLocks/>
          </p:cNvSpPr>
          <p:nvPr userDrawn="1"/>
        </p:nvSpPr>
        <p:spPr bwMode="auto">
          <a:xfrm>
            <a:off x="0" y="830707"/>
            <a:ext cx="9144000"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5" name="Title 1"/>
          <p:cNvSpPr>
            <a:spLocks noGrp="1"/>
          </p:cNvSpPr>
          <p:nvPr>
            <p:ph type="title"/>
          </p:nvPr>
        </p:nvSpPr>
        <p:spPr>
          <a:xfrm>
            <a:off x="182880" y="5166360"/>
            <a:ext cx="8786813" cy="713232"/>
          </a:xfrm>
        </p:spPr>
        <p:txBody>
          <a:bodyPr/>
          <a:lstStyle>
            <a:lvl1pPr algn="ctr">
              <a:defRPr/>
            </a:lvl1pPr>
          </a:lstStyle>
          <a:p>
            <a:r>
              <a:rPr lang="en-US"/>
              <a:t>Click to edit Master title style</a:t>
            </a:r>
            <a:endParaRPr lang="en-US" dirty="0"/>
          </a:p>
        </p:txBody>
      </p:sp>
      <p:sp>
        <p:nvSpPr>
          <p:cNvPr id="6" name="Picture Placeholder 4"/>
          <p:cNvSpPr>
            <a:spLocks noGrp="1"/>
          </p:cNvSpPr>
          <p:nvPr>
            <p:ph type="pic" sz="quarter" idx="11" hasCustomPrompt="1"/>
          </p:nvPr>
        </p:nvSpPr>
        <p:spPr>
          <a:xfrm>
            <a:off x="1947672" y="996696"/>
            <a:ext cx="5239512" cy="3931920"/>
          </a:xfrm>
          <a:ln>
            <a:solidFill>
              <a:schemeClr val="tx1"/>
            </a:solidFill>
          </a:ln>
        </p:spPr>
        <p:txBody>
          <a:bodyPr/>
          <a:lstStyle>
            <a:lvl1pPr marL="0" indent="0" algn="ctr">
              <a:spcBef>
                <a:spcPts val="0"/>
              </a:spcBef>
              <a:buNone/>
              <a:defRPr/>
            </a:lvl1pPr>
          </a:lstStyle>
          <a:p>
            <a:r>
              <a:rPr lang="en-US" dirty="0"/>
              <a:t>Photo</a:t>
            </a:r>
          </a:p>
        </p:txBody>
      </p:sp>
    </p:spTree>
    <p:extLst>
      <p:ext uri="{BB962C8B-B14F-4D97-AF65-F5344CB8AC3E}">
        <p14:creationId xmlns:p14="http://schemas.microsoft.com/office/powerpoint/2010/main" val="65341745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Photo - Vertical">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endParaRPr lang="en-US" dirty="0"/>
          </a:p>
        </p:txBody>
      </p:sp>
      <p:sp>
        <p:nvSpPr>
          <p:cNvPr id="4" name="Rectangle 1"/>
          <p:cNvSpPr>
            <a:spLocks/>
          </p:cNvSpPr>
          <p:nvPr userDrawn="1"/>
        </p:nvSpPr>
        <p:spPr bwMode="auto">
          <a:xfrm>
            <a:off x="0" y="830707"/>
            <a:ext cx="9144000"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5" name="Title 1"/>
          <p:cNvSpPr>
            <a:spLocks noGrp="1"/>
          </p:cNvSpPr>
          <p:nvPr>
            <p:ph type="title"/>
          </p:nvPr>
        </p:nvSpPr>
        <p:spPr>
          <a:xfrm>
            <a:off x="182880" y="1014984"/>
            <a:ext cx="5266944" cy="713232"/>
          </a:xfrm>
        </p:spPr>
        <p:txBody>
          <a:bodyPr/>
          <a:lstStyle>
            <a:lvl1pPr algn="ctr">
              <a:defRPr/>
            </a:lvl1pPr>
          </a:lstStyle>
          <a:p>
            <a:r>
              <a:rPr lang="en-US"/>
              <a:t>Click to edit Master title style</a:t>
            </a:r>
            <a:endParaRPr lang="en-US" dirty="0"/>
          </a:p>
        </p:txBody>
      </p:sp>
      <p:sp>
        <p:nvSpPr>
          <p:cNvPr id="6" name="Content Placeholder 2"/>
          <p:cNvSpPr>
            <a:spLocks noGrp="1"/>
          </p:cNvSpPr>
          <p:nvPr>
            <p:ph idx="1"/>
          </p:nvPr>
        </p:nvSpPr>
        <p:spPr>
          <a:xfrm>
            <a:off x="178595" y="1828800"/>
            <a:ext cx="5266944" cy="40142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Picture Placeholder 4"/>
          <p:cNvSpPr>
            <a:spLocks noGrp="1"/>
          </p:cNvSpPr>
          <p:nvPr>
            <p:ph type="pic" sz="quarter" idx="11" hasCustomPrompt="1"/>
          </p:nvPr>
        </p:nvSpPr>
        <p:spPr>
          <a:xfrm>
            <a:off x="5687568" y="1014984"/>
            <a:ext cx="3227832" cy="4818888"/>
          </a:xfrm>
          <a:ln>
            <a:solidFill>
              <a:schemeClr val="tx1"/>
            </a:solidFill>
          </a:ln>
        </p:spPr>
        <p:txBody>
          <a:bodyPr/>
          <a:lstStyle>
            <a:lvl1pPr marL="0" indent="0" algn="ctr">
              <a:spcBef>
                <a:spcPts val="0"/>
              </a:spcBef>
              <a:buNone/>
              <a:defRPr/>
            </a:lvl1pPr>
          </a:lstStyle>
          <a:p>
            <a:r>
              <a:rPr lang="en-US" dirty="0"/>
              <a:t>Photo</a:t>
            </a:r>
          </a:p>
        </p:txBody>
      </p:sp>
    </p:spTree>
    <p:extLst>
      <p:ext uri="{BB962C8B-B14F-4D97-AF65-F5344CB8AC3E}">
        <p14:creationId xmlns:p14="http://schemas.microsoft.com/office/powerpoint/2010/main" val="3190478535"/>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fld id="{BB342D3F-0964-674F-886D-75E26F7BF682}" type="slidenum">
              <a:rPr lang="en-US"/>
              <a:pPr/>
              <a:t>‹#›</a:t>
            </a:fld>
            <a:endParaRPr lang="en-US" dirty="0"/>
          </a:p>
        </p:txBody>
      </p:sp>
    </p:spTree>
    <p:extLst>
      <p:ext uri="{BB962C8B-B14F-4D97-AF65-F5344CB8AC3E}">
        <p14:creationId xmlns:p14="http://schemas.microsoft.com/office/powerpoint/2010/main" val="159274988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Blank - Middl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endParaRPr lang="en-US" dirty="0"/>
          </a:p>
        </p:txBody>
      </p:sp>
      <p:sp>
        <p:nvSpPr>
          <p:cNvPr id="4" name="Rectangle 1"/>
          <p:cNvSpPr>
            <a:spLocks/>
          </p:cNvSpPr>
          <p:nvPr userDrawn="1"/>
        </p:nvSpPr>
        <p:spPr bwMode="auto">
          <a:xfrm>
            <a:off x="0" y="830707"/>
            <a:ext cx="9144000"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Tree>
    <p:extLst>
      <p:ext uri="{BB962C8B-B14F-4D97-AF65-F5344CB8AC3E}">
        <p14:creationId xmlns:p14="http://schemas.microsoft.com/office/powerpoint/2010/main" val="3067823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Bullets - Left">
    <p:spTree>
      <p:nvGrpSpPr>
        <p:cNvPr id="1" name=""/>
        <p:cNvGrpSpPr/>
        <p:nvPr/>
      </p:nvGrpSpPr>
      <p:grpSpPr>
        <a:xfrm>
          <a:off x="0" y="0"/>
          <a:ext cx="0" cy="0"/>
          <a:chOff x="0" y="0"/>
          <a:chExt cx="0" cy="0"/>
        </a:xfrm>
      </p:grpSpPr>
      <p:sp>
        <p:nvSpPr>
          <p:cNvPr id="8" name="Rectangle 2"/>
          <p:cNvSpPr>
            <a:spLocks/>
          </p:cNvSpPr>
          <p:nvPr userDrawn="1"/>
        </p:nvSpPr>
        <p:spPr bwMode="auto">
          <a:xfrm>
            <a:off x="1" y="1589484"/>
            <a:ext cx="4536281"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9" name="Rectangle 3"/>
          <p:cNvSpPr>
            <a:spLocks/>
          </p:cNvSpPr>
          <p:nvPr userDrawn="1"/>
        </p:nvSpPr>
        <p:spPr bwMode="auto">
          <a:xfrm>
            <a:off x="4607720" y="1589484"/>
            <a:ext cx="4536281"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p:txBody>
          <a:bodyPr/>
          <a:lstStyle>
            <a:lvl1pPr>
              <a:defRPr/>
            </a:lvl1pPr>
          </a:lstStyle>
          <a:p>
            <a:endParaRPr lang="en-US" dirty="0"/>
          </a:p>
        </p:txBody>
      </p:sp>
      <p:sp>
        <p:nvSpPr>
          <p:cNvPr id="7" name="Content Placeholder 2"/>
          <p:cNvSpPr>
            <a:spLocks noGrp="1"/>
          </p:cNvSpPr>
          <p:nvPr>
            <p:ph idx="1"/>
          </p:nvPr>
        </p:nvSpPr>
        <p:spPr>
          <a:xfrm>
            <a:off x="178595" y="1785938"/>
            <a:ext cx="4178808" cy="4911328"/>
          </a:xfrm>
        </p:spPr>
        <p:txBody>
          <a:bodyPr/>
          <a:lstStyle>
            <a:lvl1pPr>
              <a:defRPr>
                <a:latin typeface="+mj-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1"/>
          </p:nvPr>
        </p:nvSpPr>
        <p:spPr>
          <a:xfrm>
            <a:off x="179388" y="804672"/>
            <a:ext cx="8786812" cy="731520"/>
          </a:xfrm>
        </p:spPr>
        <p:txBody>
          <a:bodyPr anchor="t" anchorCtr="0"/>
          <a:lstStyle>
            <a:lvl1pPr marL="0" indent="0">
              <a:lnSpc>
                <a:spcPct val="90000"/>
              </a:lnSpc>
              <a:spcBef>
                <a:spcPts val="0"/>
              </a:spcBef>
              <a:buFontTx/>
              <a:buNone/>
              <a:defRPr sz="2700">
                <a:solidFill>
                  <a:schemeClr val="tx1">
                    <a:lumMod val="65000"/>
                  </a:schemeClr>
                </a:solidFill>
                <a:latin typeface="+mn-lt"/>
                <a:cs typeface="Franklin Gothic Book"/>
              </a:defRPr>
            </a:lvl1pPr>
          </a:lstStyle>
          <a:p>
            <a:pPr lvl="0"/>
            <a:r>
              <a:rPr lang="en-US"/>
              <a:t>Click to edit Master text styles</a:t>
            </a:r>
          </a:p>
        </p:txBody>
      </p:sp>
    </p:spTree>
    <p:extLst>
      <p:ext uri="{BB962C8B-B14F-4D97-AF65-F5344CB8AC3E}">
        <p14:creationId xmlns:p14="http://schemas.microsoft.com/office/powerpoint/2010/main" val="2184500933"/>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Blank, No Backgroun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endParaRPr lang="en-US" dirty="0"/>
          </a:p>
        </p:txBody>
      </p:sp>
    </p:spTree>
    <p:extLst>
      <p:ext uri="{BB962C8B-B14F-4D97-AF65-F5344CB8AC3E}">
        <p14:creationId xmlns:p14="http://schemas.microsoft.com/office/powerpoint/2010/main" val="3499724249"/>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a:latin typeface="Franklin Gothic Demi Cond" pitchFamily="34" charset="0"/>
              </a:defRPr>
            </a:lvl1pPr>
            <a:lvl2pPr>
              <a:defRPr>
                <a:latin typeface="Franklin Gothic Demi Cond" pitchFamily="34" charset="0"/>
              </a:defRPr>
            </a:lvl2pPr>
            <a:lvl3pPr>
              <a:defRPr>
                <a:latin typeface="Franklin Gothic Demi Cond" pitchFamily="34" charset="0"/>
              </a:defRPr>
            </a:lvl3pPr>
            <a:lvl4pPr>
              <a:defRPr>
                <a:latin typeface="Franklin Gothic Demi Cond" pitchFamily="34" charset="0"/>
              </a:defRPr>
            </a:lvl4pPr>
            <a:lvl5pPr>
              <a:defRPr>
                <a:latin typeface="Franklin Gothic Demi Cond"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val="0"/>
              </a:ext>
            </a:extLst>
          </a:blip>
          <a:srcRect l="24136" t="23943" r="28671" b="40679"/>
          <a:stretch/>
        </p:blipFill>
        <p:spPr>
          <a:xfrm>
            <a:off x="3882569" y="6092354"/>
            <a:ext cx="1312698" cy="604912"/>
          </a:xfrm>
          <a:prstGeom prst="rect">
            <a:avLst/>
          </a:prstGeom>
        </p:spPr>
      </p:pic>
    </p:spTree>
    <p:extLst>
      <p:ext uri="{BB962C8B-B14F-4D97-AF65-F5344CB8AC3E}">
        <p14:creationId xmlns:p14="http://schemas.microsoft.com/office/powerpoint/2010/main" val="20986249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defTabSz="914174">
              <a:defRPr/>
            </a:pPr>
            <a:endParaRPr lang="en-US" dirty="0">
              <a:solidFill>
                <a:srgbClr val="000000"/>
              </a:solidFill>
            </a:endParaRPr>
          </a:p>
        </p:txBody>
      </p:sp>
      <p:sp>
        <p:nvSpPr>
          <p:cNvPr id="4" name="Rectangle 4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defTabSz="914174">
              <a:defRPr/>
            </a:pPr>
            <a:r>
              <a:rPr lang="en-US">
                <a:solidFill>
                  <a:srgbClr val="000000"/>
                </a:solidFill>
              </a:rPr>
              <a:t>Maine Technology Institute</a:t>
            </a:r>
          </a:p>
        </p:txBody>
      </p:sp>
      <p:sp>
        <p:nvSpPr>
          <p:cNvPr id="5" name="Rectangle 46"/>
          <p:cNvSpPr>
            <a:spLocks noGrp="1" noChangeArrowheads="1"/>
          </p:cNvSpPr>
          <p:nvPr>
            <p:ph type="sldNum" sz="quarter" idx="12"/>
          </p:nvPr>
        </p:nvSpPr>
        <p:spPr>
          <a:ln/>
        </p:spPr>
        <p:txBody>
          <a:bodyPr/>
          <a:lstStyle>
            <a:lvl1pPr>
              <a:defRPr/>
            </a:lvl1pPr>
          </a:lstStyle>
          <a:p>
            <a:pPr>
              <a:defRPr/>
            </a:pPr>
            <a:endParaRPr lang="en-US" dirty="0"/>
          </a:p>
        </p:txBody>
      </p:sp>
    </p:spTree>
    <p:extLst>
      <p:ext uri="{BB962C8B-B14F-4D97-AF65-F5344CB8AC3E}">
        <p14:creationId xmlns:p14="http://schemas.microsoft.com/office/powerpoint/2010/main" val="1132788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Bullets - Right">
    <p:spTree>
      <p:nvGrpSpPr>
        <p:cNvPr id="1" name=""/>
        <p:cNvGrpSpPr/>
        <p:nvPr/>
      </p:nvGrpSpPr>
      <p:grpSpPr>
        <a:xfrm>
          <a:off x="0" y="0"/>
          <a:ext cx="0" cy="0"/>
          <a:chOff x="0" y="0"/>
          <a:chExt cx="0" cy="0"/>
        </a:xfrm>
      </p:grpSpPr>
      <p:sp>
        <p:nvSpPr>
          <p:cNvPr id="8" name="Rectangle 2"/>
          <p:cNvSpPr>
            <a:spLocks/>
          </p:cNvSpPr>
          <p:nvPr userDrawn="1"/>
        </p:nvSpPr>
        <p:spPr bwMode="auto">
          <a:xfrm>
            <a:off x="1" y="1589484"/>
            <a:ext cx="4536281"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9" name="Rectangle 3"/>
          <p:cNvSpPr>
            <a:spLocks/>
          </p:cNvSpPr>
          <p:nvPr userDrawn="1"/>
        </p:nvSpPr>
        <p:spPr bwMode="auto">
          <a:xfrm>
            <a:off x="4607720" y="1589484"/>
            <a:ext cx="4536281"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p:txBody>
          <a:bodyPr/>
          <a:lstStyle>
            <a:lvl1pPr>
              <a:defRPr/>
            </a:lvl1pPr>
          </a:lstStyle>
          <a:p>
            <a:endParaRPr lang="en-US" dirty="0"/>
          </a:p>
        </p:txBody>
      </p:sp>
      <p:sp>
        <p:nvSpPr>
          <p:cNvPr id="7" name="Content Placeholder 2"/>
          <p:cNvSpPr>
            <a:spLocks noGrp="1"/>
          </p:cNvSpPr>
          <p:nvPr>
            <p:ph idx="1"/>
          </p:nvPr>
        </p:nvSpPr>
        <p:spPr>
          <a:xfrm>
            <a:off x="4782312" y="1785938"/>
            <a:ext cx="4178808" cy="4911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5"/>
          <p:cNvSpPr>
            <a:spLocks noGrp="1"/>
          </p:cNvSpPr>
          <p:nvPr>
            <p:ph type="body" sz="quarter" idx="11"/>
          </p:nvPr>
        </p:nvSpPr>
        <p:spPr>
          <a:xfrm>
            <a:off x="179388" y="804672"/>
            <a:ext cx="8786812" cy="731520"/>
          </a:xfrm>
        </p:spPr>
        <p:txBody>
          <a:bodyPr anchor="t" anchorCtr="0"/>
          <a:lstStyle>
            <a:lvl1pPr marL="0" indent="0">
              <a:lnSpc>
                <a:spcPct val="90000"/>
              </a:lnSpc>
              <a:spcBef>
                <a:spcPts val="0"/>
              </a:spcBef>
              <a:buFontTx/>
              <a:buNone/>
              <a:defRPr sz="2700">
                <a:solidFill>
                  <a:schemeClr val="tx1">
                    <a:lumMod val="65000"/>
                  </a:schemeClr>
                </a:solidFill>
                <a:latin typeface="+mn-lt"/>
                <a:cs typeface="Franklin Gothic Book"/>
              </a:defRPr>
            </a:lvl1pPr>
          </a:lstStyle>
          <a:p>
            <a:pPr lvl="0"/>
            <a:r>
              <a:rPr lang="en-US"/>
              <a:t>Click to edit Master text styles</a:t>
            </a:r>
          </a:p>
        </p:txBody>
      </p:sp>
    </p:spTree>
    <p:extLst>
      <p:ext uri="{BB962C8B-B14F-4D97-AF65-F5344CB8AC3E}">
        <p14:creationId xmlns:p14="http://schemas.microsoft.com/office/powerpoint/2010/main" val="240552558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Bullets, &amp; Photo">
    <p:spTree>
      <p:nvGrpSpPr>
        <p:cNvPr id="1" name=""/>
        <p:cNvGrpSpPr/>
        <p:nvPr/>
      </p:nvGrpSpPr>
      <p:grpSpPr>
        <a:xfrm>
          <a:off x="0" y="0"/>
          <a:ext cx="0" cy="0"/>
          <a:chOff x="0" y="0"/>
          <a:chExt cx="0" cy="0"/>
        </a:xfrm>
      </p:grpSpPr>
      <p:sp>
        <p:nvSpPr>
          <p:cNvPr id="8" name="Rectangle 1"/>
          <p:cNvSpPr>
            <a:spLocks/>
          </p:cNvSpPr>
          <p:nvPr userDrawn="1"/>
        </p:nvSpPr>
        <p:spPr bwMode="auto">
          <a:xfrm>
            <a:off x="0" y="1589484"/>
            <a:ext cx="9144000"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p:txBody>
          <a:bodyPr/>
          <a:lstStyle>
            <a:lvl1pPr>
              <a:defRPr/>
            </a:lvl1pPr>
          </a:lstStyle>
          <a:p>
            <a:endParaRPr lang="en-US" dirty="0"/>
          </a:p>
        </p:txBody>
      </p:sp>
      <p:sp>
        <p:nvSpPr>
          <p:cNvPr id="7" name="Content Placeholder 2"/>
          <p:cNvSpPr>
            <a:spLocks noGrp="1"/>
          </p:cNvSpPr>
          <p:nvPr>
            <p:ph idx="1"/>
          </p:nvPr>
        </p:nvSpPr>
        <p:spPr>
          <a:xfrm>
            <a:off x="178595" y="1785938"/>
            <a:ext cx="5056632" cy="4911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4"/>
          <p:cNvSpPr>
            <a:spLocks noGrp="1"/>
          </p:cNvSpPr>
          <p:nvPr>
            <p:ph type="pic" sz="quarter" idx="11" hasCustomPrompt="1"/>
          </p:nvPr>
        </p:nvSpPr>
        <p:spPr>
          <a:xfrm>
            <a:off x="5586983" y="1783080"/>
            <a:ext cx="3282696" cy="4910328"/>
          </a:xfrm>
          <a:ln w="9525">
            <a:solidFill>
              <a:schemeClr val="tx1"/>
            </a:solidFill>
          </a:ln>
        </p:spPr>
        <p:txBody>
          <a:bodyPr/>
          <a:lstStyle>
            <a:lvl1pPr marL="0" indent="0" algn="ctr">
              <a:spcBef>
                <a:spcPts val="0"/>
              </a:spcBef>
              <a:buNone/>
              <a:defRPr/>
            </a:lvl1pPr>
          </a:lstStyle>
          <a:p>
            <a:r>
              <a:rPr lang="en-US" dirty="0"/>
              <a:t>Photo</a:t>
            </a:r>
          </a:p>
        </p:txBody>
      </p:sp>
      <p:sp>
        <p:nvSpPr>
          <p:cNvPr id="10" name="Text Placeholder 15"/>
          <p:cNvSpPr>
            <a:spLocks noGrp="1"/>
          </p:cNvSpPr>
          <p:nvPr>
            <p:ph type="body" sz="quarter" idx="12"/>
          </p:nvPr>
        </p:nvSpPr>
        <p:spPr>
          <a:xfrm>
            <a:off x="179388" y="804672"/>
            <a:ext cx="8786812" cy="731520"/>
          </a:xfrm>
        </p:spPr>
        <p:txBody>
          <a:bodyPr anchor="t" anchorCtr="0"/>
          <a:lstStyle>
            <a:lvl1pPr marL="0" indent="0">
              <a:lnSpc>
                <a:spcPct val="90000"/>
              </a:lnSpc>
              <a:spcBef>
                <a:spcPts val="0"/>
              </a:spcBef>
              <a:buFontTx/>
              <a:buNone/>
              <a:defRPr sz="2700">
                <a:solidFill>
                  <a:schemeClr val="tx1">
                    <a:lumMod val="65000"/>
                  </a:schemeClr>
                </a:solidFill>
                <a:latin typeface="+mn-lt"/>
                <a:cs typeface="Franklin Gothic Book"/>
              </a:defRPr>
            </a:lvl1pPr>
          </a:lstStyle>
          <a:p>
            <a:pPr lvl="0"/>
            <a:r>
              <a:rPr lang="en-US"/>
              <a:t>Click to edit Master text styles</a:t>
            </a:r>
          </a:p>
        </p:txBody>
      </p:sp>
    </p:spTree>
    <p:extLst>
      <p:ext uri="{BB962C8B-B14F-4D97-AF65-F5344CB8AC3E}">
        <p14:creationId xmlns:p14="http://schemas.microsoft.com/office/powerpoint/2010/main" val="215982985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Top">
    <p:spTree>
      <p:nvGrpSpPr>
        <p:cNvPr id="1" name=""/>
        <p:cNvGrpSpPr/>
        <p:nvPr/>
      </p:nvGrpSpPr>
      <p:grpSpPr>
        <a:xfrm>
          <a:off x="0" y="0"/>
          <a:ext cx="0" cy="0"/>
          <a:chOff x="0" y="0"/>
          <a:chExt cx="0" cy="0"/>
        </a:xfrm>
      </p:grpSpPr>
      <p:sp>
        <p:nvSpPr>
          <p:cNvPr id="8" name="Rectangle 1"/>
          <p:cNvSpPr>
            <a:spLocks/>
          </p:cNvSpPr>
          <p:nvPr userDrawn="1"/>
        </p:nvSpPr>
        <p:spPr bwMode="auto">
          <a:xfrm>
            <a:off x="0" y="1589484"/>
            <a:ext cx="9144000"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p:txBody>
          <a:bodyPr/>
          <a:lstStyle>
            <a:lvl1pPr>
              <a:defRPr/>
            </a:lvl1pPr>
          </a:lstStyle>
          <a:p>
            <a:endParaRPr lang="en-US" dirty="0"/>
          </a:p>
        </p:txBody>
      </p:sp>
      <p:sp>
        <p:nvSpPr>
          <p:cNvPr id="9" name="Text Placeholder 15"/>
          <p:cNvSpPr>
            <a:spLocks noGrp="1"/>
          </p:cNvSpPr>
          <p:nvPr>
            <p:ph type="body" sz="quarter" idx="11"/>
          </p:nvPr>
        </p:nvSpPr>
        <p:spPr>
          <a:xfrm>
            <a:off x="179388" y="804672"/>
            <a:ext cx="8786812" cy="731520"/>
          </a:xfrm>
        </p:spPr>
        <p:txBody>
          <a:bodyPr anchor="t" anchorCtr="0"/>
          <a:lstStyle>
            <a:lvl1pPr marL="0" indent="0">
              <a:lnSpc>
                <a:spcPct val="90000"/>
              </a:lnSpc>
              <a:spcBef>
                <a:spcPts val="0"/>
              </a:spcBef>
              <a:buFontTx/>
              <a:buNone/>
              <a:defRPr sz="2700">
                <a:solidFill>
                  <a:schemeClr val="tx1">
                    <a:lumMod val="65000"/>
                  </a:schemeClr>
                </a:solidFill>
                <a:latin typeface="+mn-lt"/>
                <a:cs typeface="Franklin Gothic Book"/>
              </a:defRPr>
            </a:lvl1pPr>
          </a:lstStyle>
          <a:p>
            <a:pPr lvl="0"/>
            <a:r>
              <a:rPr lang="en-US"/>
              <a:t>Click to edit Master text styles</a:t>
            </a:r>
          </a:p>
        </p:txBody>
      </p:sp>
    </p:spTree>
    <p:extLst>
      <p:ext uri="{BB962C8B-B14F-4D97-AF65-F5344CB8AC3E}">
        <p14:creationId xmlns:p14="http://schemas.microsoft.com/office/powerpoint/2010/main" val="106243524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 Top, 50/50 Layout">
    <p:spTree>
      <p:nvGrpSpPr>
        <p:cNvPr id="1" name=""/>
        <p:cNvGrpSpPr/>
        <p:nvPr/>
      </p:nvGrpSpPr>
      <p:grpSpPr>
        <a:xfrm>
          <a:off x="0" y="0"/>
          <a:ext cx="0" cy="0"/>
          <a:chOff x="0" y="0"/>
          <a:chExt cx="0" cy="0"/>
        </a:xfrm>
      </p:grpSpPr>
      <p:sp>
        <p:nvSpPr>
          <p:cNvPr id="8" name="Rectangle 2"/>
          <p:cNvSpPr>
            <a:spLocks/>
          </p:cNvSpPr>
          <p:nvPr userDrawn="1"/>
        </p:nvSpPr>
        <p:spPr bwMode="auto">
          <a:xfrm>
            <a:off x="1" y="1589484"/>
            <a:ext cx="4536281"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9" name="Rectangle 3"/>
          <p:cNvSpPr>
            <a:spLocks/>
          </p:cNvSpPr>
          <p:nvPr userDrawn="1"/>
        </p:nvSpPr>
        <p:spPr bwMode="auto">
          <a:xfrm>
            <a:off x="4607720" y="1589484"/>
            <a:ext cx="4536281"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p:txBody>
          <a:bodyPr/>
          <a:lstStyle>
            <a:lvl1pPr>
              <a:defRPr/>
            </a:lvl1pPr>
          </a:lstStyle>
          <a:p>
            <a:endParaRPr lang="en-US" dirty="0"/>
          </a:p>
        </p:txBody>
      </p:sp>
      <p:sp>
        <p:nvSpPr>
          <p:cNvPr id="10" name="Text Placeholder 15"/>
          <p:cNvSpPr>
            <a:spLocks noGrp="1"/>
          </p:cNvSpPr>
          <p:nvPr>
            <p:ph type="body" sz="quarter" idx="11"/>
          </p:nvPr>
        </p:nvSpPr>
        <p:spPr>
          <a:xfrm>
            <a:off x="179388" y="804672"/>
            <a:ext cx="8786812" cy="731520"/>
          </a:xfrm>
        </p:spPr>
        <p:txBody>
          <a:bodyPr anchor="t" anchorCtr="0"/>
          <a:lstStyle>
            <a:lvl1pPr marL="0" indent="0">
              <a:lnSpc>
                <a:spcPct val="90000"/>
              </a:lnSpc>
              <a:spcBef>
                <a:spcPts val="0"/>
              </a:spcBef>
              <a:buFontTx/>
              <a:buNone/>
              <a:defRPr sz="2700">
                <a:solidFill>
                  <a:schemeClr val="tx1">
                    <a:lumMod val="65000"/>
                  </a:schemeClr>
                </a:solidFill>
                <a:latin typeface="+mn-lt"/>
                <a:cs typeface="Franklin Gothic Book"/>
              </a:defRPr>
            </a:lvl1pPr>
          </a:lstStyle>
          <a:p>
            <a:pPr lvl="0"/>
            <a:r>
              <a:rPr lang="en-US"/>
              <a:t>Click to edit Master text styles</a:t>
            </a:r>
          </a:p>
        </p:txBody>
      </p:sp>
    </p:spTree>
    <p:extLst>
      <p:ext uri="{BB962C8B-B14F-4D97-AF65-F5344CB8AC3E}">
        <p14:creationId xmlns:p14="http://schemas.microsoft.com/office/powerpoint/2010/main" val="326845518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Top, No Backgroun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0"/>
          </p:nvPr>
        </p:nvSpPr>
        <p:spPr/>
        <p:txBody>
          <a:bodyPr/>
          <a:lstStyle>
            <a:lvl1pPr>
              <a:defRPr/>
            </a:lvl1pPr>
          </a:lstStyle>
          <a:p>
            <a:endParaRPr lang="en-US" dirty="0"/>
          </a:p>
        </p:txBody>
      </p:sp>
      <p:sp>
        <p:nvSpPr>
          <p:cNvPr id="7" name="Text Placeholder 15"/>
          <p:cNvSpPr>
            <a:spLocks noGrp="1"/>
          </p:cNvSpPr>
          <p:nvPr>
            <p:ph type="body" sz="quarter" idx="11"/>
          </p:nvPr>
        </p:nvSpPr>
        <p:spPr>
          <a:xfrm>
            <a:off x="179388" y="804672"/>
            <a:ext cx="8786812" cy="731520"/>
          </a:xfrm>
        </p:spPr>
        <p:txBody>
          <a:bodyPr anchor="t" anchorCtr="0"/>
          <a:lstStyle>
            <a:lvl1pPr marL="0" indent="0">
              <a:lnSpc>
                <a:spcPct val="90000"/>
              </a:lnSpc>
              <a:spcBef>
                <a:spcPts val="0"/>
              </a:spcBef>
              <a:buFontTx/>
              <a:buNone/>
              <a:defRPr sz="2700">
                <a:solidFill>
                  <a:schemeClr val="tx1">
                    <a:lumMod val="65000"/>
                  </a:schemeClr>
                </a:solidFill>
                <a:latin typeface="+mn-lt"/>
                <a:cs typeface="Franklin Gothic Book"/>
              </a:defRPr>
            </a:lvl1pPr>
          </a:lstStyle>
          <a:p>
            <a:pPr lvl="0"/>
            <a:r>
              <a:rPr lang="en-US"/>
              <a:t>Click to edit Master text styles</a:t>
            </a:r>
          </a:p>
        </p:txBody>
      </p:sp>
    </p:spTree>
    <p:extLst>
      <p:ext uri="{BB962C8B-B14F-4D97-AF65-F5344CB8AC3E}">
        <p14:creationId xmlns:p14="http://schemas.microsoft.com/office/powerpoint/2010/main" val="298177220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a:lvl1pPr>
          </a:lstStyle>
          <a:p>
            <a:endParaRPr lang="en-US" dirty="0"/>
          </a:p>
        </p:txBody>
      </p:sp>
      <p:sp>
        <p:nvSpPr>
          <p:cNvPr id="4" name="Rectangle 1"/>
          <p:cNvSpPr>
            <a:spLocks/>
          </p:cNvSpPr>
          <p:nvPr userDrawn="1"/>
        </p:nvSpPr>
        <p:spPr bwMode="auto">
          <a:xfrm>
            <a:off x="0" y="830707"/>
            <a:ext cx="9144000" cy="5268516"/>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p>
            <a:endParaRPr lang="en-US" dirty="0"/>
          </a:p>
        </p:txBody>
      </p:sp>
      <p:sp>
        <p:nvSpPr>
          <p:cNvPr id="5" name="Content Placeholder 2"/>
          <p:cNvSpPr>
            <a:spLocks noGrp="1"/>
          </p:cNvSpPr>
          <p:nvPr>
            <p:ph idx="1"/>
          </p:nvPr>
        </p:nvSpPr>
        <p:spPr>
          <a:xfrm>
            <a:off x="178595" y="978408"/>
            <a:ext cx="8786813" cy="49113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391695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8595" y="178595"/>
            <a:ext cx="8786813" cy="625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a:sym typeface="Helvetica Neue Bold Condensed" charset="0"/>
              </a:rPr>
              <a:t>Click to edit Master title style</a:t>
            </a:r>
          </a:p>
        </p:txBody>
      </p:sp>
      <p:sp>
        <p:nvSpPr>
          <p:cNvPr id="4099" name="Rectangle 3"/>
          <p:cNvSpPr>
            <a:spLocks noGrp="1" noChangeArrowheads="1"/>
          </p:cNvSpPr>
          <p:nvPr>
            <p:ph type="body" idx="1"/>
          </p:nvPr>
        </p:nvSpPr>
        <p:spPr bwMode="auto">
          <a:xfrm>
            <a:off x="178595" y="1785938"/>
            <a:ext cx="8786813" cy="49113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a:sym typeface="Helvetica Neue Bold Condensed" charset="0"/>
              </a:rPr>
              <a:t>Click to edit Master text styles</a:t>
            </a:r>
          </a:p>
          <a:p>
            <a:pPr lvl="1"/>
            <a:r>
              <a:rPr lang="en-US">
                <a:sym typeface="Helvetica Neue Bold Condensed" charset="0"/>
              </a:rPr>
              <a:t>Second level</a:t>
            </a:r>
          </a:p>
          <a:p>
            <a:pPr lvl="2"/>
            <a:r>
              <a:rPr lang="en-US">
                <a:sym typeface="Helvetica Neue Bold Condensed" charset="0"/>
              </a:rPr>
              <a:t>Third level</a:t>
            </a:r>
          </a:p>
          <a:p>
            <a:pPr lvl="3"/>
            <a:r>
              <a:rPr lang="en-US">
                <a:sym typeface="Helvetica Neue Bold Condensed" charset="0"/>
              </a:rPr>
              <a:t>Fourth level</a:t>
            </a:r>
          </a:p>
          <a:p>
            <a:pPr lvl="4"/>
            <a:r>
              <a:rPr lang="en-US">
                <a:sym typeface="Helvetica Neue Bold Condensed" charset="0"/>
              </a:rPr>
              <a:t>Fifth level</a:t>
            </a:r>
            <a:endParaRPr lang="en-US" dirty="0">
              <a:sym typeface="Baskerville" charset="0"/>
            </a:endParaRPr>
          </a:p>
        </p:txBody>
      </p:sp>
      <p:sp>
        <p:nvSpPr>
          <p:cNvPr id="4100" name="Text Box 4"/>
          <p:cNvSpPr txBox="1">
            <a:spLocks noGrp="1" noChangeArrowheads="1"/>
          </p:cNvSpPr>
          <p:nvPr>
            <p:ph type="sldNum" sz="quarter" idx="4"/>
          </p:nvPr>
        </p:nvSpPr>
        <p:spPr bwMode="auto">
          <a:xfrm>
            <a:off x="8929689" y="6616899"/>
            <a:ext cx="217661" cy="2411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64275" tIns="32138" rIns="64275" bIns="32138" numCol="1" anchor="t" anchorCtr="0" compatLnSpc="1">
            <a:prstTxWarp prst="textNoShape">
              <a:avLst/>
            </a:prstTxWarp>
          </a:bodyPr>
          <a:lstStyle>
            <a:lvl1pPr algn="ctr">
              <a:defRPr sz="1100">
                <a:solidFill>
                  <a:srgbClr val="4D4D4D"/>
                </a:solidFill>
                <a:latin typeface="+mn-lt"/>
                <a:ea typeface="Franklin Gothic Book"/>
                <a:cs typeface="Helvetica Neue Bold Condensed" charset="0"/>
              </a:defRPr>
            </a:lvl1pPr>
            <a:lvl2pPr algn="l">
              <a:defRPr sz="800">
                <a:solidFill>
                  <a:schemeClr val="tx1"/>
                </a:solidFill>
                <a:latin typeface="+mn-lt"/>
                <a:ea typeface="ＭＳ Ｐゴシック" charset="0"/>
              </a:defRPr>
            </a:lvl2pPr>
            <a:lvl3pPr algn="l">
              <a:defRPr sz="800">
                <a:solidFill>
                  <a:schemeClr val="tx1"/>
                </a:solidFill>
                <a:latin typeface="+mn-lt"/>
                <a:ea typeface="ＭＳ Ｐゴシック" charset="0"/>
              </a:defRPr>
            </a:lvl3pPr>
            <a:lvl4pPr algn="l">
              <a:defRPr sz="800">
                <a:solidFill>
                  <a:schemeClr val="tx1"/>
                </a:solidFill>
                <a:latin typeface="+mn-lt"/>
                <a:ea typeface="ＭＳ Ｐゴシック" charset="0"/>
              </a:defRPr>
            </a:lvl4pPr>
            <a:lvl5pPr algn="l">
              <a:defRPr sz="800">
                <a:solidFill>
                  <a:schemeClr val="tx1"/>
                </a:solidFill>
                <a:latin typeface="+mn-lt"/>
                <a:ea typeface="ＭＳ Ｐゴシック" charset="0"/>
              </a:defRPr>
            </a:lvl5pPr>
            <a:lvl6pPr fontAlgn="base">
              <a:spcBef>
                <a:spcPct val="0"/>
              </a:spcBef>
              <a:spcAft>
                <a:spcPct val="0"/>
              </a:spcAft>
              <a:defRPr sz="800">
                <a:solidFill>
                  <a:schemeClr val="tx1"/>
                </a:solidFill>
                <a:latin typeface="+mn-lt"/>
                <a:ea typeface="ＭＳ Ｐゴシック" charset="0"/>
              </a:defRPr>
            </a:lvl6pPr>
            <a:lvl7pPr fontAlgn="base">
              <a:spcBef>
                <a:spcPct val="0"/>
              </a:spcBef>
              <a:spcAft>
                <a:spcPct val="0"/>
              </a:spcAft>
              <a:defRPr sz="800">
                <a:solidFill>
                  <a:schemeClr val="tx1"/>
                </a:solidFill>
                <a:latin typeface="+mn-lt"/>
                <a:ea typeface="ＭＳ Ｐゴシック" charset="0"/>
              </a:defRPr>
            </a:lvl7pPr>
            <a:lvl8pPr fontAlgn="base">
              <a:spcBef>
                <a:spcPct val="0"/>
              </a:spcBef>
              <a:spcAft>
                <a:spcPct val="0"/>
              </a:spcAft>
              <a:defRPr sz="800">
                <a:solidFill>
                  <a:schemeClr val="tx1"/>
                </a:solidFill>
                <a:latin typeface="+mn-lt"/>
                <a:ea typeface="ＭＳ Ｐゴシック" charset="0"/>
              </a:defRPr>
            </a:lvl8pPr>
            <a:lvl9pPr fontAlgn="base">
              <a:spcBef>
                <a:spcPct val="0"/>
              </a:spcBef>
              <a:spcAft>
                <a:spcPct val="0"/>
              </a:spcAft>
              <a:defRPr sz="800">
                <a:solidFill>
                  <a:schemeClr val="tx1"/>
                </a:solidFill>
                <a:latin typeface="+mn-lt"/>
                <a:ea typeface="ＭＳ Ｐゴシック" charset="0"/>
              </a:defRPr>
            </a:lvl9pPr>
          </a:lstStyle>
          <a:p>
            <a:endParaRPr lang="en-US" dirty="0"/>
          </a:p>
        </p:txBody>
      </p:sp>
    </p:spTree>
    <p:extLst>
      <p:ext uri="{BB962C8B-B14F-4D97-AF65-F5344CB8AC3E}">
        <p14:creationId xmlns:p14="http://schemas.microsoft.com/office/powerpoint/2010/main" val="3933434969"/>
      </p:ext>
    </p:extLst>
  </p:cSld>
  <p:clrMap bg1="dk2" tx1="lt1" bg2="dk1" tx2="lt2" accent1="accent1" accent2="accent2" accent3="accent3" accent4="accent4" accent5="accent5" accent6="accent6" hlink="hlink" folHlink="folHlink"/>
  <p:sldLayoutIdLst>
    <p:sldLayoutId id="2147483689" r:id="rId1"/>
    <p:sldLayoutId id="2147483674" r:id="rId2"/>
    <p:sldLayoutId id="2147483691" r:id="rId3"/>
    <p:sldLayoutId id="2147483692" r:id="rId4"/>
    <p:sldLayoutId id="2147483693" r:id="rId5"/>
    <p:sldLayoutId id="2147483685" r:id="rId6"/>
    <p:sldLayoutId id="2147483690" r:id="rId7"/>
    <p:sldLayoutId id="2147483686" r:id="rId8"/>
    <p:sldLayoutId id="2147483694" r:id="rId9"/>
    <p:sldLayoutId id="2147483695" r:id="rId10"/>
    <p:sldLayoutId id="2147483696" r:id="rId11"/>
    <p:sldLayoutId id="2147483678" r:id="rId12"/>
    <p:sldLayoutId id="2147483687" r:id="rId13"/>
    <p:sldLayoutId id="2147483688" r:id="rId14"/>
    <p:sldLayoutId id="2147483697" r:id="rId15"/>
    <p:sldLayoutId id="2147483717" r:id="rId16"/>
  </p:sldLayoutIdLst>
  <p:transition/>
  <p:hf hdr="0" ftr="0" dt="0"/>
  <p:txStyles>
    <p:titleStyle>
      <a:lvl1pPr algn="l" rtl="0" eaLnBrk="1" fontAlgn="base" hangingPunct="1">
        <a:spcBef>
          <a:spcPct val="0"/>
        </a:spcBef>
        <a:spcAft>
          <a:spcPct val="0"/>
        </a:spcAft>
        <a:defRPr sz="4200">
          <a:solidFill>
            <a:schemeClr val="tx1"/>
          </a:solidFill>
          <a:latin typeface="+mj-lt"/>
          <a:ea typeface="+mj-ea"/>
          <a:cs typeface="+mj-cs"/>
          <a:sym typeface="Helvetica Neue Bold Condensed" charset="0"/>
        </a:defRPr>
      </a:lvl1pPr>
      <a:lvl2pPr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2pPr>
      <a:lvl3pPr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3pPr>
      <a:lvl4pPr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4pPr>
      <a:lvl5pPr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5pPr>
      <a:lvl6pPr marL="321377"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6pPr>
      <a:lvl7pPr marL="642757"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7pPr>
      <a:lvl8pPr marL="964134"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8pPr>
      <a:lvl9pPr marL="1285513"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9pPr>
    </p:titleStyle>
    <p:bodyStyle>
      <a:lvl1pPr marL="624902" indent="-401722" algn="l" rtl="0" eaLnBrk="1" fontAlgn="base" hangingPunct="1">
        <a:spcBef>
          <a:spcPts val="1686"/>
        </a:spcBef>
        <a:spcAft>
          <a:spcPct val="0"/>
        </a:spcAft>
        <a:buSzPct val="100000"/>
        <a:buFont typeface="Lucida Grande" charset="0"/>
        <a:buChar char="‣"/>
        <a:defRPr sz="2800">
          <a:solidFill>
            <a:schemeClr val="tx1"/>
          </a:solidFill>
          <a:latin typeface="+mj-lt"/>
          <a:ea typeface="+mn-ea"/>
          <a:cs typeface="+mn-cs"/>
          <a:sym typeface="Helvetica Neue Bold Condensed" charset="0"/>
        </a:defRPr>
      </a:lvl1pPr>
      <a:lvl2pPr marL="937353" indent="-401722" algn="l" rtl="0" eaLnBrk="1" fontAlgn="base" hangingPunct="1">
        <a:spcBef>
          <a:spcPts val="1686"/>
        </a:spcBef>
        <a:spcAft>
          <a:spcPct val="0"/>
        </a:spcAft>
        <a:buClr>
          <a:srgbClr val="9A9A9A"/>
        </a:buClr>
        <a:buSzPct val="75000"/>
        <a:buFont typeface="Baskerville" charset="0"/>
        <a:buChar char="•"/>
        <a:defRPr sz="2500">
          <a:solidFill>
            <a:srgbClr val="9A9A9A"/>
          </a:solidFill>
          <a:latin typeface="+mn-lt"/>
          <a:ea typeface="Franklin Gothic Book"/>
          <a:cs typeface="Franklin Gothic Book"/>
          <a:sym typeface="Baskerville" charset="0"/>
        </a:defRPr>
      </a:lvl2pPr>
      <a:lvl3pPr marL="1249804"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mn-lt"/>
          <a:ea typeface="Franklin Gothic Book"/>
          <a:cs typeface="Franklin Gothic Book"/>
          <a:sym typeface="Baskerville" charset="0"/>
        </a:defRPr>
      </a:lvl3pPr>
      <a:lvl4pPr marL="1562256"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mn-lt"/>
          <a:ea typeface="Franklin Gothic Book"/>
          <a:cs typeface="Franklin Gothic Book"/>
          <a:sym typeface="Baskerville" charset="0"/>
        </a:defRPr>
      </a:lvl4pPr>
      <a:lvl5pPr marL="1874706"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mn-lt"/>
          <a:ea typeface="Franklin Gothic Book"/>
          <a:cs typeface="Franklin Gothic Book"/>
          <a:sym typeface="Baskerville" charset="0"/>
        </a:defRPr>
      </a:lvl5pPr>
      <a:lvl6pPr marL="2196085"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Baskerville" charset="0"/>
          <a:ea typeface="ヒラギノ明朝 ProN W3" charset="0"/>
          <a:cs typeface="ヒラギノ明朝 ProN W3" charset="0"/>
          <a:sym typeface="Baskerville" charset="0"/>
        </a:defRPr>
      </a:lvl6pPr>
      <a:lvl7pPr marL="2517462"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Baskerville" charset="0"/>
          <a:ea typeface="ヒラギノ明朝 ProN W3" charset="0"/>
          <a:cs typeface="ヒラギノ明朝 ProN W3" charset="0"/>
          <a:sym typeface="Baskerville" charset="0"/>
        </a:defRPr>
      </a:lvl7pPr>
      <a:lvl8pPr marL="2838841"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Baskerville" charset="0"/>
          <a:ea typeface="ヒラギノ明朝 ProN W3" charset="0"/>
          <a:cs typeface="ヒラギノ明朝 ProN W3" charset="0"/>
          <a:sym typeface="Baskerville" charset="0"/>
        </a:defRPr>
      </a:lvl8pPr>
      <a:lvl9pPr marL="3160219"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Baskerville" charset="0"/>
          <a:ea typeface="ヒラギノ明朝 ProN W3" charset="0"/>
          <a:cs typeface="ヒラギノ明朝 ProN W3" charset="0"/>
          <a:sym typeface="Baskerville" charset="0"/>
        </a:defRPr>
      </a:lvl9pPr>
    </p:bodyStyle>
    <p:otherStyle>
      <a:defPPr>
        <a:defRPr lang="en-US"/>
      </a:defPPr>
      <a:lvl1pPr marL="0" algn="l" defTabSz="321377" rtl="0" eaLnBrk="1" latinLnBrk="0" hangingPunct="1">
        <a:defRPr sz="1300" kern="1200">
          <a:solidFill>
            <a:schemeClr val="tx1"/>
          </a:solidFill>
          <a:latin typeface="+mn-lt"/>
          <a:ea typeface="+mn-ea"/>
          <a:cs typeface="+mn-cs"/>
        </a:defRPr>
      </a:lvl1pPr>
      <a:lvl2pPr marL="321377" algn="l" defTabSz="321377" rtl="0" eaLnBrk="1" latinLnBrk="0" hangingPunct="1">
        <a:defRPr sz="1300" kern="1200">
          <a:solidFill>
            <a:schemeClr val="tx1"/>
          </a:solidFill>
          <a:latin typeface="+mn-lt"/>
          <a:ea typeface="+mn-ea"/>
          <a:cs typeface="+mn-cs"/>
        </a:defRPr>
      </a:lvl2pPr>
      <a:lvl3pPr marL="642757" algn="l" defTabSz="321377" rtl="0" eaLnBrk="1" latinLnBrk="0" hangingPunct="1">
        <a:defRPr sz="1300" kern="1200">
          <a:solidFill>
            <a:schemeClr val="tx1"/>
          </a:solidFill>
          <a:latin typeface="+mn-lt"/>
          <a:ea typeface="+mn-ea"/>
          <a:cs typeface="+mn-cs"/>
        </a:defRPr>
      </a:lvl3pPr>
      <a:lvl4pPr marL="964134" algn="l" defTabSz="321377" rtl="0" eaLnBrk="1" latinLnBrk="0" hangingPunct="1">
        <a:defRPr sz="1300" kern="1200">
          <a:solidFill>
            <a:schemeClr val="tx1"/>
          </a:solidFill>
          <a:latin typeface="+mn-lt"/>
          <a:ea typeface="+mn-ea"/>
          <a:cs typeface="+mn-cs"/>
        </a:defRPr>
      </a:lvl4pPr>
      <a:lvl5pPr marL="1285513" algn="l" defTabSz="321377" rtl="0" eaLnBrk="1" latinLnBrk="0" hangingPunct="1">
        <a:defRPr sz="1300" kern="1200">
          <a:solidFill>
            <a:schemeClr val="tx1"/>
          </a:solidFill>
          <a:latin typeface="+mn-lt"/>
          <a:ea typeface="+mn-ea"/>
          <a:cs typeface="+mn-cs"/>
        </a:defRPr>
      </a:lvl5pPr>
      <a:lvl6pPr marL="1606891" algn="l" defTabSz="321377" rtl="0" eaLnBrk="1" latinLnBrk="0" hangingPunct="1">
        <a:defRPr sz="1300" kern="1200">
          <a:solidFill>
            <a:schemeClr val="tx1"/>
          </a:solidFill>
          <a:latin typeface="+mn-lt"/>
          <a:ea typeface="+mn-ea"/>
          <a:cs typeface="+mn-cs"/>
        </a:defRPr>
      </a:lvl6pPr>
      <a:lvl7pPr marL="1928270" algn="l" defTabSz="321377" rtl="0" eaLnBrk="1" latinLnBrk="0" hangingPunct="1">
        <a:defRPr sz="1300" kern="1200">
          <a:solidFill>
            <a:schemeClr val="tx1"/>
          </a:solidFill>
          <a:latin typeface="+mn-lt"/>
          <a:ea typeface="+mn-ea"/>
          <a:cs typeface="+mn-cs"/>
        </a:defRPr>
      </a:lvl7pPr>
      <a:lvl8pPr marL="2249647" algn="l" defTabSz="321377" rtl="0" eaLnBrk="1" latinLnBrk="0" hangingPunct="1">
        <a:defRPr sz="1300" kern="1200">
          <a:solidFill>
            <a:schemeClr val="tx1"/>
          </a:solidFill>
          <a:latin typeface="+mn-lt"/>
          <a:ea typeface="+mn-ea"/>
          <a:cs typeface="+mn-cs"/>
        </a:defRPr>
      </a:lvl8pPr>
      <a:lvl9pPr marL="2571026" algn="l" defTabSz="32137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tint val="40000"/>
                <a:satMod val="350000"/>
              </a:schemeClr>
            </a:gs>
            <a:gs pos="22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178595" y="178595"/>
            <a:ext cx="8786813" cy="6250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en-US">
                <a:sym typeface="Helvetica Neue Bold Condensed" charset="0"/>
              </a:rPr>
              <a:t>Click to edit Master title style</a:t>
            </a:r>
          </a:p>
        </p:txBody>
      </p:sp>
      <p:sp>
        <p:nvSpPr>
          <p:cNvPr id="4099" name="Rectangle 3"/>
          <p:cNvSpPr>
            <a:spLocks noGrp="1" noChangeArrowheads="1"/>
          </p:cNvSpPr>
          <p:nvPr>
            <p:ph type="body" idx="1"/>
          </p:nvPr>
        </p:nvSpPr>
        <p:spPr bwMode="auto">
          <a:xfrm>
            <a:off x="178595" y="1785938"/>
            <a:ext cx="8786813" cy="49113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p>
            <a:pPr lvl="0"/>
            <a:r>
              <a:rPr lang="en-US">
                <a:sym typeface="Helvetica Neue Bold Condensed" charset="0"/>
              </a:rPr>
              <a:t>Click to edit Master text styles</a:t>
            </a:r>
          </a:p>
          <a:p>
            <a:pPr lvl="1"/>
            <a:r>
              <a:rPr lang="en-US">
                <a:sym typeface="Helvetica Neue Bold Condensed" charset="0"/>
              </a:rPr>
              <a:t>Second level</a:t>
            </a:r>
          </a:p>
          <a:p>
            <a:pPr lvl="2"/>
            <a:r>
              <a:rPr lang="en-US">
                <a:sym typeface="Helvetica Neue Bold Condensed" charset="0"/>
              </a:rPr>
              <a:t>Third level</a:t>
            </a:r>
          </a:p>
          <a:p>
            <a:pPr lvl="3"/>
            <a:r>
              <a:rPr lang="en-US">
                <a:sym typeface="Helvetica Neue Bold Condensed" charset="0"/>
              </a:rPr>
              <a:t>Fourth level</a:t>
            </a:r>
          </a:p>
          <a:p>
            <a:pPr lvl="4"/>
            <a:r>
              <a:rPr lang="en-US">
                <a:sym typeface="Helvetica Neue Bold Condensed" charset="0"/>
              </a:rPr>
              <a:t>Fifth level</a:t>
            </a:r>
            <a:endParaRPr lang="en-US" dirty="0">
              <a:sym typeface="Baskerville" charset="0"/>
            </a:endParaRPr>
          </a:p>
        </p:txBody>
      </p:sp>
      <p:sp>
        <p:nvSpPr>
          <p:cNvPr id="4100" name="Text Box 4"/>
          <p:cNvSpPr txBox="1">
            <a:spLocks noGrp="1" noChangeArrowheads="1"/>
          </p:cNvSpPr>
          <p:nvPr>
            <p:ph type="sldNum" sz="quarter" idx="4"/>
          </p:nvPr>
        </p:nvSpPr>
        <p:spPr bwMode="auto">
          <a:xfrm>
            <a:off x="8929689" y="6616899"/>
            <a:ext cx="217661" cy="24110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vert="horz" wrap="none" lIns="64275" tIns="32138" rIns="64275" bIns="32138" numCol="1" anchor="t" anchorCtr="0" compatLnSpc="1">
            <a:prstTxWarp prst="textNoShape">
              <a:avLst/>
            </a:prstTxWarp>
          </a:bodyPr>
          <a:lstStyle>
            <a:lvl1pPr algn="ctr">
              <a:defRPr sz="1100">
                <a:solidFill>
                  <a:srgbClr val="4D4D4D"/>
                </a:solidFill>
                <a:latin typeface="+mn-lt"/>
                <a:ea typeface="Franklin Gothic Book"/>
                <a:cs typeface="Helvetica Neue Bold Condensed" charset="0"/>
              </a:defRPr>
            </a:lvl1pPr>
            <a:lvl2pPr algn="l">
              <a:defRPr sz="800">
                <a:solidFill>
                  <a:schemeClr val="tx1"/>
                </a:solidFill>
                <a:latin typeface="+mn-lt"/>
                <a:ea typeface="ＭＳ Ｐゴシック" charset="0"/>
              </a:defRPr>
            </a:lvl2pPr>
            <a:lvl3pPr algn="l">
              <a:defRPr sz="800">
                <a:solidFill>
                  <a:schemeClr val="tx1"/>
                </a:solidFill>
                <a:latin typeface="+mn-lt"/>
                <a:ea typeface="ＭＳ Ｐゴシック" charset="0"/>
              </a:defRPr>
            </a:lvl3pPr>
            <a:lvl4pPr algn="l">
              <a:defRPr sz="800">
                <a:solidFill>
                  <a:schemeClr val="tx1"/>
                </a:solidFill>
                <a:latin typeface="+mn-lt"/>
                <a:ea typeface="ＭＳ Ｐゴシック" charset="0"/>
              </a:defRPr>
            </a:lvl4pPr>
            <a:lvl5pPr algn="l">
              <a:defRPr sz="800">
                <a:solidFill>
                  <a:schemeClr val="tx1"/>
                </a:solidFill>
                <a:latin typeface="+mn-lt"/>
                <a:ea typeface="ＭＳ Ｐゴシック" charset="0"/>
              </a:defRPr>
            </a:lvl5pPr>
            <a:lvl6pPr fontAlgn="base">
              <a:spcBef>
                <a:spcPct val="0"/>
              </a:spcBef>
              <a:spcAft>
                <a:spcPct val="0"/>
              </a:spcAft>
              <a:defRPr sz="800">
                <a:solidFill>
                  <a:schemeClr val="tx1"/>
                </a:solidFill>
                <a:latin typeface="+mn-lt"/>
                <a:ea typeface="ＭＳ Ｐゴシック" charset="0"/>
              </a:defRPr>
            </a:lvl6pPr>
            <a:lvl7pPr fontAlgn="base">
              <a:spcBef>
                <a:spcPct val="0"/>
              </a:spcBef>
              <a:spcAft>
                <a:spcPct val="0"/>
              </a:spcAft>
              <a:defRPr sz="800">
                <a:solidFill>
                  <a:schemeClr val="tx1"/>
                </a:solidFill>
                <a:latin typeface="+mn-lt"/>
                <a:ea typeface="ＭＳ Ｐゴシック" charset="0"/>
              </a:defRPr>
            </a:lvl7pPr>
            <a:lvl8pPr fontAlgn="base">
              <a:spcBef>
                <a:spcPct val="0"/>
              </a:spcBef>
              <a:spcAft>
                <a:spcPct val="0"/>
              </a:spcAft>
              <a:defRPr sz="800">
                <a:solidFill>
                  <a:schemeClr val="tx1"/>
                </a:solidFill>
                <a:latin typeface="+mn-lt"/>
                <a:ea typeface="ＭＳ Ｐゴシック" charset="0"/>
              </a:defRPr>
            </a:lvl8pPr>
            <a:lvl9pPr fontAlgn="base">
              <a:spcBef>
                <a:spcPct val="0"/>
              </a:spcBef>
              <a:spcAft>
                <a:spcPct val="0"/>
              </a:spcAft>
              <a:defRPr sz="800">
                <a:solidFill>
                  <a:schemeClr val="tx1"/>
                </a:solidFill>
                <a:latin typeface="+mn-lt"/>
                <a:ea typeface="ＭＳ Ｐゴシック" charset="0"/>
              </a:defRPr>
            </a:lvl9pPr>
          </a:lstStyle>
          <a:p>
            <a:endParaRPr lang="en-US" dirty="0"/>
          </a:p>
        </p:txBody>
      </p:sp>
    </p:spTree>
    <p:extLst>
      <p:ext uri="{BB962C8B-B14F-4D97-AF65-F5344CB8AC3E}">
        <p14:creationId xmlns:p14="http://schemas.microsoft.com/office/powerpoint/2010/main" val="277934725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Lst>
  <p:transition/>
  <p:hf hdr="0" ftr="0" dt="0"/>
  <p:txStyles>
    <p:titleStyle>
      <a:lvl1pPr algn="l" rtl="0" eaLnBrk="1" fontAlgn="base" hangingPunct="1">
        <a:spcBef>
          <a:spcPct val="0"/>
        </a:spcBef>
        <a:spcAft>
          <a:spcPct val="0"/>
        </a:spcAft>
        <a:defRPr sz="4200">
          <a:solidFill>
            <a:schemeClr val="tx1"/>
          </a:solidFill>
          <a:latin typeface="+mj-lt"/>
          <a:ea typeface="+mj-ea"/>
          <a:cs typeface="+mj-cs"/>
          <a:sym typeface="Helvetica Neue Bold Condensed" charset="0"/>
        </a:defRPr>
      </a:lvl1pPr>
      <a:lvl2pPr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2pPr>
      <a:lvl3pPr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3pPr>
      <a:lvl4pPr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4pPr>
      <a:lvl5pPr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5pPr>
      <a:lvl6pPr marL="321377"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6pPr>
      <a:lvl7pPr marL="642757"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7pPr>
      <a:lvl8pPr marL="964134"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8pPr>
      <a:lvl9pPr marL="1285513"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9pPr>
    </p:titleStyle>
    <p:bodyStyle>
      <a:lvl1pPr marL="624902" indent="-401722" algn="l" rtl="0" eaLnBrk="1" fontAlgn="base" hangingPunct="1">
        <a:spcBef>
          <a:spcPts val="1686"/>
        </a:spcBef>
        <a:spcAft>
          <a:spcPct val="0"/>
        </a:spcAft>
        <a:buSzPct val="100000"/>
        <a:buFont typeface="Lucida Grande" charset="0"/>
        <a:buChar char="‣"/>
        <a:defRPr sz="2800">
          <a:solidFill>
            <a:schemeClr val="tx1"/>
          </a:solidFill>
          <a:latin typeface="+mj-lt"/>
          <a:ea typeface="+mn-ea"/>
          <a:cs typeface="+mn-cs"/>
          <a:sym typeface="Helvetica Neue Bold Condensed" charset="0"/>
        </a:defRPr>
      </a:lvl1pPr>
      <a:lvl2pPr marL="937353" indent="-401722" algn="l" rtl="0" eaLnBrk="1" fontAlgn="base" hangingPunct="1">
        <a:spcBef>
          <a:spcPts val="1686"/>
        </a:spcBef>
        <a:spcAft>
          <a:spcPct val="0"/>
        </a:spcAft>
        <a:buClr>
          <a:srgbClr val="9A9A9A"/>
        </a:buClr>
        <a:buSzPct val="75000"/>
        <a:buFont typeface="Baskerville" charset="0"/>
        <a:buChar char="•"/>
        <a:defRPr sz="2500">
          <a:solidFill>
            <a:srgbClr val="9A9A9A"/>
          </a:solidFill>
          <a:latin typeface="+mn-lt"/>
          <a:ea typeface="Franklin Gothic Book"/>
          <a:cs typeface="Franklin Gothic Book"/>
          <a:sym typeface="Baskerville" charset="0"/>
        </a:defRPr>
      </a:lvl2pPr>
      <a:lvl3pPr marL="1249804"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mn-lt"/>
          <a:ea typeface="Franklin Gothic Book"/>
          <a:cs typeface="Franklin Gothic Book"/>
          <a:sym typeface="Baskerville" charset="0"/>
        </a:defRPr>
      </a:lvl3pPr>
      <a:lvl4pPr marL="1562256"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mn-lt"/>
          <a:ea typeface="Franklin Gothic Book"/>
          <a:cs typeface="Franklin Gothic Book"/>
          <a:sym typeface="Baskerville" charset="0"/>
        </a:defRPr>
      </a:lvl4pPr>
      <a:lvl5pPr marL="1874706"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mn-lt"/>
          <a:ea typeface="Franklin Gothic Book"/>
          <a:cs typeface="Franklin Gothic Book"/>
          <a:sym typeface="Baskerville" charset="0"/>
        </a:defRPr>
      </a:lvl5pPr>
      <a:lvl6pPr marL="2196085"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Baskerville" charset="0"/>
          <a:ea typeface="ヒラギノ明朝 ProN W3" charset="0"/>
          <a:cs typeface="ヒラギノ明朝 ProN W3" charset="0"/>
          <a:sym typeface="Baskerville" charset="0"/>
        </a:defRPr>
      </a:lvl6pPr>
      <a:lvl7pPr marL="2517462"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Baskerville" charset="0"/>
          <a:ea typeface="ヒラギノ明朝 ProN W3" charset="0"/>
          <a:cs typeface="ヒラギノ明朝 ProN W3" charset="0"/>
          <a:sym typeface="Baskerville" charset="0"/>
        </a:defRPr>
      </a:lvl7pPr>
      <a:lvl8pPr marL="2838841"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Baskerville" charset="0"/>
          <a:ea typeface="ヒラギノ明朝 ProN W3" charset="0"/>
          <a:cs typeface="ヒラギノ明朝 ProN W3" charset="0"/>
          <a:sym typeface="Baskerville" charset="0"/>
        </a:defRPr>
      </a:lvl8pPr>
      <a:lvl9pPr marL="3160219"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Baskerville" charset="0"/>
          <a:ea typeface="ヒラギノ明朝 ProN W3" charset="0"/>
          <a:cs typeface="ヒラギノ明朝 ProN W3" charset="0"/>
          <a:sym typeface="Baskerville" charset="0"/>
        </a:defRPr>
      </a:lvl9pPr>
    </p:bodyStyle>
    <p:otherStyle>
      <a:defPPr>
        <a:defRPr lang="en-US"/>
      </a:defPPr>
      <a:lvl1pPr marL="0" algn="l" defTabSz="321377" rtl="0" eaLnBrk="1" latinLnBrk="0" hangingPunct="1">
        <a:defRPr sz="1300" kern="1200">
          <a:solidFill>
            <a:schemeClr val="tx1"/>
          </a:solidFill>
          <a:latin typeface="+mn-lt"/>
          <a:ea typeface="+mn-ea"/>
          <a:cs typeface="+mn-cs"/>
        </a:defRPr>
      </a:lvl1pPr>
      <a:lvl2pPr marL="321377" algn="l" defTabSz="321377" rtl="0" eaLnBrk="1" latinLnBrk="0" hangingPunct="1">
        <a:defRPr sz="1300" kern="1200">
          <a:solidFill>
            <a:schemeClr val="tx1"/>
          </a:solidFill>
          <a:latin typeface="+mn-lt"/>
          <a:ea typeface="+mn-ea"/>
          <a:cs typeface="+mn-cs"/>
        </a:defRPr>
      </a:lvl2pPr>
      <a:lvl3pPr marL="642757" algn="l" defTabSz="321377" rtl="0" eaLnBrk="1" latinLnBrk="0" hangingPunct="1">
        <a:defRPr sz="1300" kern="1200">
          <a:solidFill>
            <a:schemeClr val="tx1"/>
          </a:solidFill>
          <a:latin typeface="+mn-lt"/>
          <a:ea typeface="+mn-ea"/>
          <a:cs typeface="+mn-cs"/>
        </a:defRPr>
      </a:lvl3pPr>
      <a:lvl4pPr marL="964134" algn="l" defTabSz="321377" rtl="0" eaLnBrk="1" latinLnBrk="0" hangingPunct="1">
        <a:defRPr sz="1300" kern="1200">
          <a:solidFill>
            <a:schemeClr val="tx1"/>
          </a:solidFill>
          <a:latin typeface="+mn-lt"/>
          <a:ea typeface="+mn-ea"/>
          <a:cs typeface="+mn-cs"/>
        </a:defRPr>
      </a:lvl4pPr>
      <a:lvl5pPr marL="1285513" algn="l" defTabSz="321377" rtl="0" eaLnBrk="1" latinLnBrk="0" hangingPunct="1">
        <a:defRPr sz="1300" kern="1200">
          <a:solidFill>
            <a:schemeClr val="tx1"/>
          </a:solidFill>
          <a:latin typeface="+mn-lt"/>
          <a:ea typeface="+mn-ea"/>
          <a:cs typeface="+mn-cs"/>
        </a:defRPr>
      </a:lvl5pPr>
      <a:lvl6pPr marL="1606891" algn="l" defTabSz="321377" rtl="0" eaLnBrk="1" latinLnBrk="0" hangingPunct="1">
        <a:defRPr sz="1300" kern="1200">
          <a:solidFill>
            <a:schemeClr val="tx1"/>
          </a:solidFill>
          <a:latin typeface="+mn-lt"/>
          <a:ea typeface="+mn-ea"/>
          <a:cs typeface="+mn-cs"/>
        </a:defRPr>
      </a:lvl6pPr>
      <a:lvl7pPr marL="1928270" algn="l" defTabSz="321377" rtl="0" eaLnBrk="1" latinLnBrk="0" hangingPunct="1">
        <a:defRPr sz="1300" kern="1200">
          <a:solidFill>
            <a:schemeClr val="tx1"/>
          </a:solidFill>
          <a:latin typeface="+mn-lt"/>
          <a:ea typeface="+mn-ea"/>
          <a:cs typeface="+mn-cs"/>
        </a:defRPr>
      </a:lvl7pPr>
      <a:lvl8pPr marL="2249647" algn="l" defTabSz="321377" rtl="0" eaLnBrk="1" latinLnBrk="0" hangingPunct="1">
        <a:defRPr sz="1300" kern="1200">
          <a:solidFill>
            <a:schemeClr val="tx1"/>
          </a:solidFill>
          <a:latin typeface="+mn-lt"/>
          <a:ea typeface="+mn-ea"/>
          <a:cs typeface="+mn-cs"/>
        </a:defRPr>
      </a:lvl8pPr>
      <a:lvl9pPr marL="2571026" algn="l" defTabSz="32137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tiff"/><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8" Type="http://schemas.openxmlformats.org/officeDocument/2006/relationships/image" Target="../media/image1.tiff"/><Relationship Id="rId3" Type="http://schemas.openxmlformats.org/officeDocument/2006/relationships/hyperlink" Target="mailto:bwhitney@mainetechnology.org" TargetMode="External"/><Relationship Id="rId7" Type="http://schemas.openxmlformats.org/officeDocument/2006/relationships/hyperlink" Target="mailto:mbentley@mainetechnology.org"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hyperlink" Target="mailto:shamlin@mainetechnology.org" TargetMode="External"/><Relationship Id="rId11" Type="http://schemas.openxmlformats.org/officeDocument/2006/relationships/hyperlink" Target="mailto:bjones@mainetechnology.org" TargetMode="External"/><Relationship Id="rId5" Type="http://schemas.openxmlformats.org/officeDocument/2006/relationships/hyperlink" Target="mailto:jmiglkiaccio@mainetechnology.org" TargetMode="External"/><Relationship Id="rId10" Type="http://schemas.openxmlformats.org/officeDocument/2006/relationships/hyperlink" Target="mailto:lsimms@mainetechnology.org" TargetMode="External"/><Relationship Id="rId4" Type="http://schemas.openxmlformats.org/officeDocument/2006/relationships/hyperlink" Target="mailto:jfecteau@mainetechnology.org" TargetMode="External"/><Relationship Id="rId9" Type="http://schemas.openxmlformats.org/officeDocument/2006/relationships/hyperlink" Target="mailto:psutter@mainetechnology.org"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grantrequest.com/SID_2050?SA=SNA&amp;FID=35038"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1.tiff"/></Relationships>
</file>

<file path=ppt/slides/_rels/slide7.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bwMode="auto">
          <a:xfrm>
            <a:off x="5832764" y="0"/>
            <a:ext cx="3311236" cy="6852746"/>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chemeClr val="bg1"/>
              </a:solidFill>
              <a:effectLst/>
              <a:latin typeface="Helvetica Neue Bold Condensed" charset="0"/>
              <a:ea typeface="ヒラギノ角ゴ ProN W6" charset="0"/>
              <a:cs typeface="ヒラギノ角ゴ ProN W6" charset="0"/>
              <a:sym typeface="Helvetica Neue Bold Condensed" charset="0"/>
            </a:endParaRPr>
          </a:p>
        </p:txBody>
      </p:sp>
      <p:sp>
        <p:nvSpPr>
          <p:cNvPr id="4" name="Rectangle 2"/>
          <p:cNvSpPr>
            <a:spLocks/>
          </p:cNvSpPr>
          <p:nvPr/>
        </p:nvSpPr>
        <p:spPr bwMode="auto">
          <a:xfrm>
            <a:off x="-6444" y="3970696"/>
            <a:ext cx="5839208" cy="2908427"/>
          </a:xfrm>
          <a:prstGeom prst="rect">
            <a:avLst/>
          </a:prstGeom>
          <a:solidFill>
            <a:srgbClr val="343434">
              <a:alpha val="75000"/>
            </a:srgbClr>
          </a:solidFill>
          <a:ln>
            <a:noFill/>
          </a:ln>
          <a:extLst>
            <a:ext uri="{91240B29-F687-4F45-9708-019B960494DF}">
              <a14:hiddenLine xmlns:a14="http://schemas.microsoft.com/office/drawing/2010/main" w="25400" cap="flat">
                <a:solidFill>
                  <a:srgbClr val="000000">
                    <a:alpha val="75000"/>
                  </a:srgbClr>
                </a:solidFill>
                <a:miter lim="800000"/>
                <a:headEnd type="none" w="med" len="med"/>
                <a:tailEnd type="none" w="med" len="med"/>
              </a14:hiddenLine>
            </a:ext>
          </a:extLst>
        </p:spPr>
        <p:txBody>
          <a:bodyPr lIns="0" tIns="0" rIns="0" bIns="0"/>
          <a:lstStyle/>
          <a:p>
            <a:endParaRPr lang="en-US" dirty="0"/>
          </a:p>
        </p:txBody>
      </p:sp>
      <p:sp>
        <p:nvSpPr>
          <p:cNvPr id="5" name="Rectangle 3"/>
          <p:cNvSpPr>
            <a:spLocks/>
          </p:cNvSpPr>
          <p:nvPr/>
        </p:nvSpPr>
        <p:spPr bwMode="auto">
          <a:xfrm>
            <a:off x="121206" y="4553067"/>
            <a:ext cx="5472374"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lstStyle/>
          <a:p>
            <a:pPr algn="ctr">
              <a:lnSpc>
                <a:spcPct val="85000"/>
              </a:lnSpc>
            </a:pPr>
            <a:r>
              <a:rPr lang="en-US" altLang="ja-JP" sz="5100" b="1" dirty="0">
                <a:solidFill>
                  <a:schemeClr val="tx1"/>
                </a:solidFill>
                <a:latin typeface="+mj-lt"/>
                <a:ea typeface="Franklin Gothic Book"/>
                <a:cs typeface="Helvetica Neue Bold Condensed" charset="0"/>
              </a:rPr>
              <a:t>Investing in </a:t>
            </a:r>
            <a:r>
              <a:rPr lang="en-US" altLang="ja-JP" sz="5100" b="1" dirty="0">
                <a:solidFill>
                  <a:srgbClr val="FFC000"/>
                </a:solidFill>
                <a:latin typeface="+mj-lt"/>
                <a:ea typeface="Franklin Gothic Book"/>
                <a:cs typeface="Helvetica Neue Bold Condensed" charset="0"/>
              </a:rPr>
              <a:t>Maine’s</a:t>
            </a:r>
            <a:r>
              <a:rPr lang="en-US" altLang="ja-JP" sz="5100" b="1" dirty="0">
                <a:solidFill>
                  <a:schemeClr val="tx1"/>
                </a:solidFill>
                <a:latin typeface="+mj-lt"/>
                <a:ea typeface="Franklin Gothic Book"/>
                <a:cs typeface="Helvetica Neue Bold Condensed" charset="0"/>
              </a:rPr>
              <a:t> future</a:t>
            </a:r>
            <a:endParaRPr lang="en-US" sz="5100" b="1" dirty="0">
              <a:solidFill>
                <a:schemeClr val="tx1"/>
              </a:solidFill>
              <a:latin typeface="+mj-lt"/>
              <a:ea typeface="Franklin Gothic Book"/>
              <a:cs typeface="Helvetica Neue Bold Condensed" charset="0"/>
            </a:endParaRPr>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5832763" cy="3944319"/>
          </a:xfrm>
          <a:prstGeom prst="rect">
            <a:avLst/>
          </a:prstGeom>
        </p:spPr>
      </p:pic>
      <p:pic>
        <p:nvPicPr>
          <p:cNvPr id="9" name="Picture 8"/>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293644" y="2563479"/>
            <a:ext cx="2442401" cy="1321117"/>
          </a:xfrm>
          <a:prstGeom prst="rect">
            <a:avLst/>
          </a:prstGeom>
        </p:spPr>
      </p:pic>
      <p:sp>
        <p:nvSpPr>
          <p:cNvPr id="12" name="TextBox 11"/>
          <p:cNvSpPr txBox="1"/>
          <p:nvPr/>
        </p:nvSpPr>
        <p:spPr>
          <a:xfrm>
            <a:off x="6359195" y="5328196"/>
            <a:ext cx="2461664" cy="1415772"/>
          </a:xfrm>
          <a:prstGeom prst="rect">
            <a:avLst/>
          </a:prstGeom>
          <a:noFill/>
        </p:spPr>
        <p:txBody>
          <a:bodyPr wrap="square" rtlCol="0">
            <a:spAutoFit/>
          </a:bodyPr>
          <a:lstStyle/>
          <a:p>
            <a:r>
              <a:rPr lang="en-US" sz="1600" dirty="0">
                <a:solidFill>
                  <a:schemeClr val="bg1"/>
                </a:solidFill>
              </a:rPr>
              <a:t>TechStart Grant &amp;</a:t>
            </a:r>
            <a:br>
              <a:rPr lang="en-US" sz="1600" dirty="0">
                <a:solidFill>
                  <a:schemeClr val="bg1"/>
                </a:solidFill>
              </a:rPr>
            </a:br>
            <a:r>
              <a:rPr lang="en-US" sz="1600" dirty="0">
                <a:solidFill>
                  <a:schemeClr val="bg1"/>
                </a:solidFill>
              </a:rPr>
              <a:t>Seed Grant Workshop</a:t>
            </a:r>
          </a:p>
          <a:p>
            <a:endParaRPr lang="en-US" sz="1600" dirty="0">
              <a:solidFill>
                <a:schemeClr val="bg1"/>
              </a:solidFill>
            </a:endParaRPr>
          </a:p>
          <a:p>
            <a:r>
              <a:rPr lang="en-US" sz="1600" dirty="0">
                <a:solidFill>
                  <a:schemeClr val="bg1"/>
                </a:solidFill>
              </a:rPr>
              <a:t>October 2017</a:t>
            </a:r>
            <a:endParaRPr lang="en-US" dirty="0">
              <a:solidFill>
                <a:schemeClr val="bg1"/>
              </a:solidFill>
            </a:endParaRPr>
          </a:p>
          <a:p>
            <a:endParaRPr lang="en-US" sz="800" dirty="0">
              <a:solidFill>
                <a:schemeClr val="bg1"/>
              </a:solidFill>
            </a:endParaRPr>
          </a:p>
          <a:p>
            <a:pPr algn="r"/>
            <a:r>
              <a:rPr lang="en-US" sz="1400" dirty="0">
                <a:solidFill>
                  <a:schemeClr val="bg1"/>
                </a:solidFill>
              </a:rPr>
              <a:t> </a:t>
            </a:r>
          </a:p>
        </p:txBody>
      </p:sp>
    </p:spTree>
    <p:extLst>
      <p:ext uri="{BB962C8B-B14F-4D97-AF65-F5344CB8AC3E}">
        <p14:creationId xmlns:p14="http://schemas.microsoft.com/office/powerpoint/2010/main" val="299679756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sp>
        <p:nvSpPr>
          <p:cNvPr id="2" name="Title 1"/>
          <p:cNvSpPr>
            <a:spLocks noGrp="1"/>
          </p:cNvSpPr>
          <p:nvPr>
            <p:ph type="title"/>
          </p:nvPr>
        </p:nvSpPr>
        <p:spPr/>
        <p:txBody>
          <a:bodyPr/>
          <a:lstStyle/>
          <a:p>
            <a:r>
              <a:rPr lang="en-US" dirty="0">
                <a:solidFill>
                  <a:srgbClr val="FFC000"/>
                </a:solidFill>
              </a:rPr>
              <a:t>Seed Grants:</a:t>
            </a:r>
            <a:r>
              <a:rPr lang="en-US" dirty="0"/>
              <a:t> </a:t>
            </a:r>
            <a:r>
              <a:rPr lang="en-US" sz="3600" dirty="0">
                <a:latin typeface="+mn-lt"/>
              </a:rPr>
              <a:t>up to </a:t>
            </a:r>
            <a:r>
              <a:rPr lang="en-US" dirty="0"/>
              <a:t>$25,000</a:t>
            </a:r>
          </a:p>
        </p:txBody>
      </p:sp>
      <p:sp>
        <p:nvSpPr>
          <p:cNvPr id="3" name="Content Placeholder 2"/>
          <p:cNvSpPr>
            <a:spLocks noGrp="1"/>
          </p:cNvSpPr>
          <p:nvPr>
            <p:ph idx="1"/>
          </p:nvPr>
        </p:nvSpPr>
        <p:spPr>
          <a:xfrm>
            <a:off x="178595" y="977336"/>
            <a:ext cx="8786813" cy="4911328"/>
          </a:xfrm>
        </p:spPr>
        <p:txBody>
          <a:bodyPr>
            <a:normAutofit fontScale="92500" lnSpcReduction="20000"/>
          </a:bodyPr>
          <a:lstStyle/>
          <a:p>
            <a:pPr marL="223180" indent="0">
              <a:buNone/>
            </a:pPr>
            <a:r>
              <a:rPr lang="en-US" dirty="0"/>
              <a:t>Intended for early-stage, specific R&amp;D projects</a:t>
            </a:r>
          </a:p>
          <a:p>
            <a:pPr lvl="1"/>
            <a:r>
              <a:rPr lang="en-US" dirty="0"/>
              <a:t>Prototype development and beta testing</a:t>
            </a:r>
          </a:p>
          <a:p>
            <a:pPr lvl="1"/>
            <a:r>
              <a:rPr lang="en-US" dirty="0"/>
              <a:t>Detailed market evaluation</a:t>
            </a:r>
          </a:p>
          <a:p>
            <a:pPr lvl="1"/>
            <a:r>
              <a:rPr lang="en-US" dirty="0"/>
              <a:t>Lay groundwork for securing additional capital leading toward commercialization</a:t>
            </a:r>
          </a:p>
          <a:p>
            <a:r>
              <a:rPr lang="en-US" dirty="0"/>
              <a:t>Offered 3x per year</a:t>
            </a:r>
          </a:p>
          <a:p>
            <a:r>
              <a:rPr lang="en-US" dirty="0"/>
              <a:t>Projects limited to 12-month duration</a:t>
            </a:r>
          </a:p>
          <a:p>
            <a:r>
              <a:rPr lang="en-US" dirty="0"/>
              <a:t>Limits: Organization or Principal Investor</a:t>
            </a:r>
          </a:p>
          <a:p>
            <a:pPr lvl="1"/>
            <a:r>
              <a:rPr lang="en-US" dirty="0"/>
              <a:t>Can receive two Seed Grants (up to $50,000) for one technology</a:t>
            </a:r>
          </a:p>
          <a:p>
            <a:pPr lvl="1"/>
            <a:r>
              <a:rPr lang="en-US" dirty="0"/>
              <a:t>Can receive two Seed Grants (up to $50,000) in a 24-month period</a:t>
            </a: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Tree>
    <p:extLst>
      <p:ext uri="{BB962C8B-B14F-4D97-AF65-F5344CB8AC3E}">
        <p14:creationId xmlns:p14="http://schemas.microsoft.com/office/powerpoint/2010/main" val="3554833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FFC000"/>
                </a:solidFill>
              </a:rPr>
              <a:t>Development Loans: </a:t>
            </a:r>
            <a:r>
              <a:rPr lang="en-US" sz="3600" dirty="0"/>
              <a:t>$30,000 to $500,000</a:t>
            </a:r>
          </a:p>
        </p:txBody>
      </p:sp>
      <p:sp>
        <p:nvSpPr>
          <p:cNvPr id="3" name="Content Placeholder 2"/>
          <p:cNvSpPr>
            <a:spLocks noGrp="1"/>
          </p:cNvSpPr>
          <p:nvPr>
            <p:ph idx="1"/>
          </p:nvPr>
        </p:nvSpPr>
        <p:spPr>
          <a:xfrm>
            <a:off x="178595" y="989481"/>
            <a:ext cx="8859924" cy="4861366"/>
          </a:xfrm>
        </p:spPr>
        <p:txBody>
          <a:bodyPr anchor="t" anchorCtr="0">
            <a:normAutofit/>
          </a:bodyPr>
          <a:lstStyle/>
          <a:p>
            <a:pPr marL="223180" indent="0">
              <a:buNone/>
            </a:pPr>
            <a:r>
              <a:rPr lang="en-US" sz="2600" dirty="0"/>
              <a:t>Similar to Seed Grants, but allowing for larger more </a:t>
            </a:r>
            <a:br>
              <a:rPr lang="en-US" sz="2600" dirty="0"/>
            </a:br>
            <a:r>
              <a:rPr lang="en-US" sz="2600" dirty="0"/>
              <a:t>comprehensive projects</a:t>
            </a:r>
          </a:p>
          <a:p>
            <a:pPr lvl="1">
              <a:spcBef>
                <a:spcPts val="600"/>
              </a:spcBef>
            </a:pPr>
            <a:r>
              <a:rPr lang="en-US" sz="2400" dirty="0"/>
              <a:t>Proof of Concept, Prototype Development</a:t>
            </a:r>
          </a:p>
          <a:p>
            <a:pPr lvl="1">
              <a:spcBef>
                <a:spcPts val="600"/>
              </a:spcBef>
            </a:pPr>
            <a:r>
              <a:rPr lang="en-US" sz="2400" dirty="0"/>
              <a:t>Alpha Tests, Product Development Iterations, Beta Tests </a:t>
            </a:r>
          </a:p>
          <a:p>
            <a:pPr lvl="1">
              <a:spcBef>
                <a:spcPts val="600"/>
              </a:spcBef>
            </a:pPr>
            <a:r>
              <a:rPr lang="en-US" sz="2400" dirty="0"/>
              <a:t>Design for Manufacturing , Scale-up of Manufacturing with limited production </a:t>
            </a:r>
          </a:p>
          <a:p>
            <a:pPr lvl="1">
              <a:spcBef>
                <a:spcPts val="600"/>
              </a:spcBef>
            </a:pPr>
            <a:r>
              <a:rPr lang="en-US" sz="2400" dirty="0"/>
              <a:t>Limited costs for sales &amp; marketing, overhead/indirect </a:t>
            </a:r>
          </a:p>
          <a:p>
            <a:r>
              <a:rPr lang="en-US" sz="2400" dirty="0"/>
              <a:t>Offered on a rolling basis.</a:t>
            </a:r>
          </a:p>
          <a:p>
            <a:r>
              <a:rPr lang="en-US" sz="2400" dirty="0"/>
              <a:t>Repayment terms and security interest may vary by applicant (goal is low cost)</a:t>
            </a:r>
          </a:p>
          <a:p>
            <a:endParaRPr lang="en-US" dirty="0"/>
          </a:p>
        </p:txBody>
      </p:sp>
      <p:sp>
        <p:nvSpPr>
          <p:cNvPr id="4" name="Rectangle 3"/>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Tree>
    <p:extLst>
      <p:ext uri="{BB962C8B-B14F-4D97-AF65-F5344CB8AC3E}">
        <p14:creationId xmlns:p14="http://schemas.microsoft.com/office/powerpoint/2010/main" val="2854583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Accelerator Grants: </a:t>
            </a:r>
            <a:r>
              <a:rPr lang="en-US" dirty="0"/>
              <a:t>up to $50,000</a:t>
            </a:r>
          </a:p>
        </p:txBody>
      </p:sp>
      <p:sp>
        <p:nvSpPr>
          <p:cNvPr id="3" name="Content Placeholder 2"/>
          <p:cNvSpPr>
            <a:spLocks noGrp="1"/>
          </p:cNvSpPr>
          <p:nvPr>
            <p:ph idx="1"/>
          </p:nvPr>
        </p:nvSpPr>
        <p:spPr>
          <a:xfrm>
            <a:off x="178595" y="1070962"/>
            <a:ext cx="8786813" cy="3243262"/>
          </a:xfrm>
        </p:spPr>
        <p:txBody>
          <a:bodyPr anchor="t" anchorCtr="0"/>
          <a:lstStyle/>
          <a:p>
            <a:pPr marL="223180" indent="0">
              <a:buNone/>
            </a:pPr>
            <a:r>
              <a:rPr lang="en-US" sz="2600" dirty="0">
                <a:latin typeface="Franklin Gothic Demi" panose="020B0703020102020204" pitchFamily="34" charset="0"/>
              </a:rPr>
              <a:t>To support commercialization and business development capacity-building activities that are required to advance a new technology to market </a:t>
            </a:r>
          </a:p>
          <a:p>
            <a:r>
              <a:rPr lang="en-US" sz="2400" dirty="0">
                <a:latin typeface="Franklin Gothic Demi" panose="020B0703020102020204" pitchFamily="34" charset="0"/>
              </a:rPr>
              <a:t>Up to $15,000 (Phase I) and $50,000 (DL and Phase II)</a:t>
            </a:r>
          </a:p>
          <a:p>
            <a:pPr lvl="1">
              <a:spcBef>
                <a:spcPts val="600"/>
              </a:spcBef>
            </a:pPr>
            <a:r>
              <a:rPr lang="en-US" sz="2100" dirty="0">
                <a:latin typeface="Franklin Gothic Demi" panose="020B0703020102020204" pitchFamily="34" charset="0"/>
              </a:rPr>
              <a:t>Business plan/model development</a:t>
            </a:r>
          </a:p>
          <a:p>
            <a:pPr lvl="1">
              <a:spcBef>
                <a:spcPts val="600"/>
              </a:spcBef>
            </a:pPr>
            <a:r>
              <a:rPr lang="en-US" sz="2100" dirty="0">
                <a:latin typeface="Franklin Gothic Demi" panose="020B0703020102020204" pitchFamily="34" charset="0"/>
              </a:rPr>
              <a:t>Commercialization planning</a:t>
            </a:r>
          </a:p>
          <a:p>
            <a:pPr lvl="1">
              <a:spcBef>
                <a:spcPts val="600"/>
              </a:spcBef>
            </a:pPr>
            <a:r>
              <a:rPr lang="en-US" sz="2100" dirty="0">
                <a:latin typeface="Franklin Gothic Demi" panose="020B0703020102020204" pitchFamily="34" charset="0"/>
              </a:rPr>
              <a:t>ID customers, strategic partners</a:t>
            </a:r>
          </a:p>
          <a:p>
            <a:pPr lvl="1">
              <a:spcBef>
                <a:spcPts val="600"/>
              </a:spcBef>
            </a:pPr>
            <a:r>
              <a:rPr lang="en-US" sz="2100" dirty="0">
                <a:latin typeface="Franklin Gothic Demi" panose="020B0703020102020204" pitchFamily="34" charset="0"/>
              </a:rPr>
              <a:t>Marketing strategy &amp; research </a:t>
            </a:r>
          </a:p>
          <a:p>
            <a:pPr lvl="1">
              <a:spcBef>
                <a:spcPts val="600"/>
              </a:spcBef>
            </a:pPr>
            <a:r>
              <a:rPr lang="en-US" sz="2100" dirty="0">
                <a:latin typeface="Franklin Gothic Demi" panose="020B0703020102020204" pitchFamily="34" charset="0"/>
              </a:rPr>
              <a:t>Fundraising for partners/investors</a:t>
            </a:r>
          </a:p>
          <a:p>
            <a:r>
              <a:rPr lang="en-US" sz="2400" dirty="0">
                <a:latin typeface="Franklin Gothic Demi" panose="020B0703020102020204" pitchFamily="34" charset="0"/>
              </a:rPr>
              <a:t>1:1 match required for Dev Loan projects.  No additional match required for SBIR/Fed Funded Projects</a:t>
            </a:r>
          </a:p>
        </p:txBody>
      </p:sp>
      <p:sp>
        <p:nvSpPr>
          <p:cNvPr id="4" name="Rectangle 3"/>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Tree>
    <p:extLst>
      <p:ext uri="{BB962C8B-B14F-4D97-AF65-F5344CB8AC3E}">
        <p14:creationId xmlns:p14="http://schemas.microsoft.com/office/powerpoint/2010/main" val="4290169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2"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additive="base">
                                        <p:cTn id="54"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Equity Capital:</a:t>
            </a:r>
            <a:r>
              <a:rPr lang="en-US" dirty="0"/>
              <a:t> up to $200,000</a:t>
            </a:r>
          </a:p>
        </p:txBody>
      </p:sp>
      <p:sp>
        <p:nvSpPr>
          <p:cNvPr id="3" name="Content Placeholder 2"/>
          <p:cNvSpPr>
            <a:spLocks noGrp="1"/>
          </p:cNvSpPr>
          <p:nvPr>
            <p:ph idx="1"/>
          </p:nvPr>
        </p:nvSpPr>
        <p:spPr>
          <a:xfrm>
            <a:off x="178595" y="1190950"/>
            <a:ext cx="8786813" cy="4580676"/>
          </a:xfrm>
        </p:spPr>
        <p:txBody>
          <a:bodyPr anchor="t" anchorCtr="0"/>
          <a:lstStyle/>
          <a:p>
            <a:r>
              <a:rPr lang="en-US" sz="2400" dirty="0"/>
              <a:t>Offered on a rolling basis</a:t>
            </a:r>
          </a:p>
          <a:p>
            <a:r>
              <a:rPr lang="en-US" sz="2400" dirty="0"/>
              <a:t>Available only to MTI (SG &amp; DL) &amp; advanced SBIR/STTR awardees</a:t>
            </a:r>
          </a:p>
          <a:p>
            <a:r>
              <a:rPr lang="en-US" sz="2400" dirty="0"/>
              <a:t>“Tops-off” or augments existing round on same terms</a:t>
            </a:r>
          </a:p>
          <a:p>
            <a:r>
              <a:rPr lang="en-US" sz="2400" dirty="0"/>
              <a:t>1:1 co-investment required, 3 to 1 preferred in the round</a:t>
            </a:r>
          </a:p>
          <a:p>
            <a:r>
              <a:rPr lang="en-US" sz="2400" dirty="0"/>
              <a:t>Supports attracting initial early-stage outside investment necessary for growth </a:t>
            </a:r>
          </a:p>
          <a:p>
            <a:r>
              <a:rPr lang="en-US" sz="2400" dirty="0"/>
              <a:t>Typically preferred shares and/or convertible debt</a:t>
            </a:r>
          </a:p>
        </p:txBody>
      </p:sp>
      <p:sp>
        <p:nvSpPr>
          <p:cNvPr id="4" name="Rectangle 3"/>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Tree>
    <p:extLst>
      <p:ext uri="{BB962C8B-B14F-4D97-AF65-F5344CB8AC3E}">
        <p14:creationId xmlns:p14="http://schemas.microsoft.com/office/powerpoint/2010/main" val="20306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Cluster Initiative Program: </a:t>
            </a:r>
            <a:endParaRPr lang="en-US" dirty="0"/>
          </a:p>
        </p:txBody>
      </p:sp>
      <p:sp>
        <p:nvSpPr>
          <p:cNvPr id="3" name="Content Placeholder 2"/>
          <p:cNvSpPr>
            <a:spLocks noGrp="1"/>
          </p:cNvSpPr>
          <p:nvPr>
            <p:ph idx="1"/>
          </p:nvPr>
        </p:nvSpPr>
        <p:spPr>
          <a:xfrm>
            <a:off x="178595" y="920170"/>
            <a:ext cx="8786813" cy="3243262"/>
          </a:xfrm>
        </p:spPr>
        <p:txBody>
          <a:bodyPr anchor="t" anchorCtr="0"/>
          <a:lstStyle/>
          <a:p>
            <a:pPr marL="223180" indent="0">
              <a:spcBef>
                <a:spcPts val="0"/>
              </a:spcBef>
              <a:spcAft>
                <a:spcPts val="0"/>
              </a:spcAft>
              <a:buSzPct val="85000"/>
              <a:buNone/>
            </a:pPr>
            <a:r>
              <a:rPr lang="en-US" u="sng" dirty="0">
                <a:ea typeface="ＭＳ Ｐゴシック" charset="0"/>
              </a:rPr>
              <a:t>Planning, Feasibility, Demonstration, or Pilot Projects</a:t>
            </a:r>
            <a:r>
              <a:rPr lang="en-US" dirty="0">
                <a:ea typeface="ＭＳ Ｐゴシック" charset="0"/>
              </a:rPr>
              <a:t>:  </a:t>
            </a:r>
            <a:r>
              <a:rPr lang="en-US" dirty="0">
                <a:solidFill>
                  <a:srgbClr val="FFC000"/>
                </a:solidFill>
                <a:ea typeface="ＭＳ Ｐゴシック" charset="0"/>
              </a:rPr>
              <a:t>up to $50,000 rolling basis</a:t>
            </a:r>
          </a:p>
          <a:p>
            <a:pPr marL="223180" indent="0">
              <a:spcBef>
                <a:spcPts val="0"/>
              </a:spcBef>
              <a:spcAft>
                <a:spcPts val="0"/>
              </a:spcAft>
              <a:buSzPct val="85000"/>
              <a:buNone/>
            </a:pPr>
            <a:r>
              <a:rPr lang="en-US" u="sng" dirty="0">
                <a:ea typeface="ＭＳ Ｐゴシック" charset="0"/>
              </a:rPr>
              <a:t>Implementation Projects</a:t>
            </a:r>
            <a:r>
              <a:rPr lang="en-US" dirty="0">
                <a:ea typeface="ＭＳ Ｐゴシック" charset="0"/>
              </a:rPr>
              <a:t>:  </a:t>
            </a:r>
            <a:r>
              <a:rPr lang="en-US" dirty="0">
                <a:solidFill>
                  <a:srgbClr val="FFC000"/>
                </a:solidFill>
                <a:ea typeface="ＭＳ Ｐゴシック" charset="0"/>
              </a:rPr>
              <a:t>up to $500,000 on a rolling basis</a:t>
            </a:r>
          </a:p>
          <a:p>
            <a:r>
              <a:rPr lang="en-US" dirty="0"/>
              <a:t>Private sector-led strong partnerships</a:t>
            </a:r>
          </a:p>
          <a:p>
            <a:r>
              <a:rPr lang="en-US" dirty="0"/>
              <a:t>Build on knowledge-based and value-added advantages</a:t>
            </a:r>
          </a:p>
          <a:p>
            <a:r>
              <a:rPr lang="en-US" dirty="0"/>
              <a:t>Innovation can occur in a variety of ways:  products, services, and business models</a:t>
            </a:r>
          </a:p>
          <a:p>
            <a:r>
              <a:rPr lang="en-US" dirty="0"/>
              <a:t>Money is important but networks are more important</a:t>
            </a:r>
          </a:p>
          <a:p>
            <a:r>
              <a:rPr lang="en-US" dirty="0"/>
              <a:t>Measure success/impact throughout</a:t>
            </a:r>
          </a:p>
        </p:txBody>
      </p:sp>
      <p:sp>
        <p:nvSpPr>
          <p:cNvPr id="4" name="Rectangle 3"/>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Tree>
    <p:extLst>
      <p:ext uri="{BB962C8B-B14F-4D97-AF65-F5344CB8AC3E}">
        <p14:creationId xmlns:p14="http://schemas.microsoft.com/office/powerpoint/2010/main" val="396855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Maine Technology Asset Fund 2.0:</a:t>
            </a:r>
            <a:endParaRPr lang="en-US" dirty="0"/>
          </a:p>
        </p:txBody>
      </p:sp>
      <p:sp>
        <p:nvSpPr>
          <p:cNvPr id="3" name="Content Placeholder 2"/>
          <p:cNvSpPr>
            <a:spLocks noGrp="1"/>
          </p:cNvSpPr>
          <p:nvPr>
            <p:ph idx="1"/>
          </p:nvPr>
        </p:nvSpPr>
        <p:spPr>
          <a:xfrm>
            <a:off x="178595" y="803673"/>
            <a:ext cx="8786813" cy="2972195"/>
          </a:xfrm>
        </p:spPr>
        <p:txBody>
          <a:bodyPr anchor="t" anchorCtr="0"/>
          <a:lstStyle/>
          <a:p>
            <a:pPr marL="0" lvl="0" indent="0" defTabSz="914174" fontAlgn="auto">
              <a:spcBef>
                <a:spcPts val="0"/>
              </a:spcBef>
              <a:spcAft>
                <a:spcPts val="0"/>
              </a:spcAft>
              <a:buSzTx/>
              <a:buNone/>
              <a:defRPr/>
            </a:pPr>
            <a:r>
              <a:rPr lang="en-US" sz="2400" kern="1200" dirty="0">
                <a:solidFill>
                  <a:schemeClr val="tx2"/>
                </a:solidFill>
                <a:latin typeface="Franklin Gothic Demi" panose="020B0703020102020204" pitchFamily="34" charset="0"/>
              </a:rPr>
              <a:t>An investment in Research, Development and Commercialization</a:t>
            </a:r>
          </a:p>
          <a:p>
            <a:pPr marL="0" lvl="0" indent="0" defTabSz="914174" fontAlgn="auto">
              <a:spcBef>
                <a:spcPts val="0"/>
              </a:spcBef>
              <a:spcAft>
                <a:spcPts val="0"/>
              </a:spcAft>
              <a:buSzTx/>
              <a:buNone/>
              <a:defRPr/>
            </a:pPr>
            <a:br>
              <a:rPr lang="en-US" kern="1200" dirty="0">
                <a:solidFill>
                  <a:schemeClr val="tx2"/>
                </a:solidFill>
                <a:latin typeface="Franklin Gothic Demi" panose="020B0703020102020204" pitchFamily="34" charset="0"/>
              </a:rPr>
            </a:br>
            <a:r>
              <a:rPr lang="en-US" kern="1200" dirty="0">
                <a:solidFill>
                  <a:schemeClr val="tx2"/>
                </a:solidFill>
                <a:latin typeface="Franklin Gothic Demi" panose="020B0703020102020204" pitchFamily="34" charset="0"/>
              </a:rPr>
              <a:t>Program Authority</a:t>
            </a:r>
          </a:p>
          <a:p>
            <a:pPr marL="0" lvl="0" indent="0" defTabSz="914174" fontAlgn="auto">
              <a:spcBef>
                <a:spcPts val="0"/>
              </a:spcBef>
              <a:spcAft>
                <a:spcPts val="0"/>
              </a:spcAft>
              <a:buSzTx/>
              <a:buNone/>
              <a:defRPr/>
            </a:pPr>
            <a:endParaRPr lang="en-US" sz="600" kern="1200" dirty="0">
              <a:solidFill>
                <a:schemeClr val="tx2"/>
              </a:solidFill>
              <a:latin typeface="Franklin Gothic Demi" panose="020B0703020102020204" pitchFamily="34" charset="0"/>
            </a:endParaRPr>
          </a:p>
          <a:p>
            <a:pPr marL="0" lvl="0" indent="0" defTabSz="914174" fontAlgn="auto">
              <a:spcBef>
                <a:spcPts val="0"/>
              </a:spcBef>
              <a:spcAft>
                <a:spcPts val="0"/>
              </a:spcAft>
              <a:buSzTx/>
              <a:buNone/>
              <a:defRPr/>
            </a:pPr>
            <a:r>
              <a:rPr lang="en-US" sz="2400" kern="1200" dirty="0">
                <a:solidFill>
                  <a:schemeClr val="tx2"/>
                </a:solidFill>
                <a:latin typeface="Franklin Gothic Demi" panose="020B0703020102020204" pitchFamily="34" charset="0"/>
              </a:rPr>
              <a:t>“An Act to Authorize a General Fund Bond Issue to Stimulate Investment in Innovation by Maine Businesses to Produce Nationally and Globally Competitive Products and Services” – LD1053, Public Law Chapter 479</a:t>
            </a:r>
          </a:p>
        </p:txBody>
      </p:sp>
      <p:sp>
        <p:nvSpPr>
          <p:cNvPr id="4" name="Rectangle 3"/>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graphicFrame>
        <p:nvGraphicFramePr>
          <p:cNvPr id="7" name="Content Placeholder 6">
            <a:extLst>
              <a:ext uri="{FF2B5EF4-FFF2-40B4-BE49-F238E27FC236}">
                <a16:creationId xmlns:a16="http://schemas.microsoft.com/office/drawing/2014/main" id="{C10F0163-DC99-4A0F-8348-2FF66435CCEC}"/>
              </a:ext>
            </a:extLst>
          </p:cNvPr>
          <p:cNvGraphicFramePr>
            <a:graphicFrameLocks/>
          </p:cNvGraphicFramePr>
          <p:nvPr>
            <p:extLst>
              <p:ext uri="{D42A27DB-BD31-4B8C-83A1-F6EECF244321}">
                <p14:modId xmlns:p14="http://schemas.microsoft.com/office/powerpoint/2010/main" val="3202400228"/>
              </p:ext>
            </p:extLst>
          </p:nvPr>
        </p:nvGraphicFramePr>
        <p:xfrm>
          <a:off x="0" y="2862714"/>
          <a:ext cx="8786813" cy="3856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7117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9233210-FD1D-4643-A408-4B2BDEE02D8B}" type="slidenum">
              <a:rPr lang="en-US" smtClean="0"/>
              <a:pPr/>
              <a:t>16</a:t>
            </a:fld>
            <a:endParaRPr lang="en-US" dirty="0"/>
          </a:p>
        </p:txBody>
      </p:sp>
      <p:sp>
        <p:nvSpPr>
          <p:cNvPr id="6" name="Content Placeholder 5"/>
          <p:cNvSpPr>
            <a:spLocks noGrp="1"/>
          </p:cNvSpPr>
          <p:nvPr>
            <p:ph idx="1"/>
          </p:nvPr>
        </p:nvSpPr>
        <p:spPr>
          <a:xfrm>
            <a:off x="178593" y="1259296"/>
            <a:ext cx="8786813" cy="4715367"/>
          </a:xfrm>
        </p:spPr>
        <p:txBody>
          <a:bodyPr anchor="t" anchorCtr="0"/>
          <a:lstStyle/>
          <a:p>
            <a:pPr marL="223180" indent="0">
              <a:buNone/>
            </a:pPr>
            <a:r>
              <a:rPr lang="en-US" sz="2000" b="1" dirty="0">
                <a:latin typeface="Franklin Gothic Demi" panose="020B0703020102020204" pitchFamily="34" charset="0"/>
              </a:rPr>
              <a:t>Small Business Innovative Research/Small Business Technology Transfer </a:t>
            </a:r>
          </a:p>
          <a:p>
            <a:r>
              <a:rPr lang="en-US" sz="2000" dirty="0">
                <a:latin typeface="Franklin Gothic Demi" panose="020B0703020102020204" pitchFamily="34" charset="0"/>
              </a:rPr>
              <a:t>A </a:t>
            </a:r>
            <a:r>
              <a:rPr lang="en-US" sz="2000" dirty="0">
                <a:solidFill>
                  <a:srgbClr val="FFC000"/>
                </a:solidFill>
                <a:latin typeface="Franklin Gothic Demi" panose="020B0703020102020204" pitchFamily="34" charset="0"/>
              </a:rPr>
              <a:t>$2.5B+ early stage R&amp;D funding resource </a:t>
            </a:r>
            <a:r>
              <a:rPr lang="en-US" sz="2000" dirty="0">
                <a:latin typeface="Franklin Gothic Demi" panose="020B0703020102020204" pitchFamily="34" charset="0"/>
              </a:rPr>
              <a:t>for early-stage, high-risk innovative technology leading to commercialization – currently for small businesses only, with some exceptions.</a:t>
            </a:r>
          </a:p>
          <a:p>
            <a:r>
              <a:rPr lang="en-US" sz="2000" dirty="0">
                <a:latin typeface="Franklin Gothic Demi" panose="020B0703020102020204" pitchFamily="34" charset="0"/>
              </a:rPr>
              <a:t>Eleven Federal Agencies participate – issuing solicitations requesting innovative proposals meeting Agency topics of interest</a:t>
            </a:r>
          </a:p>
          <a:p>
            <a:r>
              <a:rPr lang="en-US" sz="2000" dirty="0">
                <a:latin typeface="Franklin Gothic Demi" panose="020B0703020102020204" pitchFamily="34" charset="0"/>
              </a:rPr>
              <a:t>Three Phase Program</a:t>
            </a:r>
          </a:p>
          <a:p>
            <a:pPr lvl="1"/>
            <a:r>
              <a:rPr lang="en-US" sz="2000" dirty="0">
                <a:latin typeface="Franklin Gothic Demi" panose="020B0703020102020204" pitchFamily="34" charset="0"/>
              </a:rPr>
              <a:t>Phase I – Feasibility: up to $150K in 6 month period of performance</a:t>
            </a:r>
          </a:p>
          <a:p>
            <a:pPr lvl="1"/>
            <a:r>
              <a:rPr lang="en-US" sz="2000" dirty="0">
                <a:latin typeface="Franklin Gothic Demi" panose="020B0703020102020204" pitchFamily="34" charset="0"/>
              </a:rPr>
              <a:t>Phase II – Prototype Development: up to $1M – two year period of 		           performance</a:t>
            </a:r>
          </a:p>
          <a:p>
            <a:pPr lvl="1"/>
            <a:r>
              <a:rPr lang="en-US" sz="2000" dirty="0">
                <a:latin typeface="Franklin Gothic Demi" panose="020B0703020102020204" pitchFamily="34" charset="0"/>
              </a:rPr>
              <a:t>Phase III – Commercialization: no SBIR/STTR funding</a:t>
            </a:r>
          </a:p>
          <a:p>
            <a:endParaRPr lang="en-US" dirty="0"/>
          </a:p>
        </p:txBody>
      </p:sp>
      <p:sp>
        <p:nvSpPr>
          <p:cNvPr id="2" name="Title 1"/>
          <p:cNvSpPr>
            <a:spLocks noGrp="1"/>
          </p:cNvSpPr>
          <p:nvPr>
            <p:ph type="title" idx="4294967295"/>
          </p:nvPr>
        </p:nvSpPr>
        <p:spPr>
          <a:xfrm>
            <a:off x="251707" y="322007"/>
            <a:ext cx="8786812" cy="623887"/>
          </a:xfrm>
        </p:spPr>
        <p:txBody>
          <a:bodyPr/>
          <a:lstStyle/>
          <a:p>
            <a:r>
              <a:rPr lang="en-US" sz="4400" dirty="0">
                <a:solidFill>
                  <a:srgbClr val="FFC000"/>
                </a:solidFill>
              </a:rPr>
              <a:t>Federal SBIR/STTR Program</a:t>
            </a:r>
            <a:endParaRPr lang="en-US" sz="4400" dirty="0">
              <a:solidFill>
                <a:srgbClr val="FFC000"/>
              </a:solidFill>
              <a:cs typeface="Calibri" pitchFamily="34" charset="0"/>
            </a:endParaRP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791071" y="6137022"/>
            <a:ext cx="1312698" cy="604912"/>
          </a:xfrm>
          <a:prstGeom prst="rect">
            <a:avLst/>
          </a:prstGeom>
        </p:spPr>
      </p:pic>
      <p:sp>
        <p:nvSpPr>
          <p:cNvPr id="7" name="Rectangle 6"/>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pic>
        <p:nvPicPr>
          <p:cNvPr id="8" name="Picture 7"/>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Tree>
    <p:extLst>
      <p:ext uri="{BB962C8B-B14F-4D97-AF65-F5344CB8AC3E}">
        <p14:creationId xmlns:p14="http://schemas.microsoft.com/office/powerpoint/2010/main" val="1589121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1000"/>
                                        <p:tgtEl>
                                          <p:spTgt spid="6">
                                            <p:txEl>
                                              <p:pRg st="4" end="4"/>
                                            </p:txEl>
                                          </p:spTgt>
                                        </p:tgtEl>
                                      </p:cBhvr>
                                    </p:animEffect>
                                    <p:anim calcmode="lin" valueType="num">
                                      <p:cBhvr>
                                        <p:cTn id="2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000"/>
                                        <p:tgtEl>
                                          <p:spTgt spid="6">
                                            <p:txEl>
                                              <p:pRg st="5" end="5"/>
                                            </p:txEl>
                                          </p:spTgt>
                                        </p:tgtEl>
                                      </p:cBhvr>
                                    </p:animEffect>
                                    <p:anim calcmode="lin" valueType="num">
                                      <p:cBhvr>
                                        <p:cTn id="3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animEffect transition="in" filter="fade">
                                      <p:cBhvr>
                                        <p:cTn id="39" dur="1000"/>
                                        <p:tgtEl>
                                          <p:spTgt spid="6">
                                            <p:txEl>
                                              <p:pRg st="6" end="6"/>
                                            </p:txEl>
                                          </p:spTgt>
                                        </p:tgtEl>
                                      </p:cBhvr>
                                    </p:animEffect>
                                    <p:anim calcmode="lin" valueType="num">
                                      <p:cBhvr>
                                        <p:cTn id="4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MTI Process</a:t>
            </a:r>
          </a:p>
        </p:txBody>
      </p:sp>
      <p:sp>
        <p:nvSpPr>
          <p:cNvPr id="3" name="Slide Number Placeholder 2"/>
          <p:cNvSpPr>
            <a:spLocks noGrp="1"/>
          </p:cNvSpPr>
          <p:nvPr>
            <p:ph type="sldNum" sz="quarter" idx="10"/>
          </p:nvPr>
        </p:nvSpPr>
        <p:spPr/>
        <p:txBody>
          <a:bodyPr/>
          <a:lstStyle/>
          <a:p>
            <a:fld id="{69233210-FD1D-4643-A408-4B2BDEE02D8B}" type="slidenum">
              <a:rPr lang="en-US" smtClean="0"/>
              <a:pPr/>
              <a:t>17</a:t>
            </a:fld>
            <a:endParaRPr lang="en-US" dirty="0"/>
          </a:p>
        </p:txBody>
      </p:sp>
      <p:sp>
        <p:nvSpPr>
          <p:cNvPr id="29" name="Rectangle 28"/>
          <p:cNvSpPr>
            <a:spLocks/>
          </p:cNvSpPr>
          <p:nvPr/>
        </p:nvSpPr>
        <p:spPr bwMode="auto">
          <a:xfrm>
            <a:off x="1116" y="2997305"/>
            <a:ext cx="2098476" cy="2899802"/>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endParaRPr lang="en-US" dirty="0"/>
          </a:p>
        </p:txBody>
      </p:sp>
      <p:sp>
        <p:nvSpPr>
          <p:cNvPr id="30" name="AutoShape 4"/>
          <p:cNvSpPr>
            <a:spLocks/>
          </p:cNvSpPr>
          <p:nvPr/>
        </p:nvSpPr>
        <p:spPr bwMode="auto">
          <a:xfrm>
            <a:off x="1116" y="1347741"/>
            <a:ext cx="2277071" cy="1223367"/>
          </a:xfrm>
          <a:custGeom>
            <a:avLst/>
            <a:gdLst/>
            <a:ahLst/>
            <a:cxnLst/>
            <a:rect l="0" t="0" r="r" b="b"/>
            <a:pathLst>
              <a:path w="21600" h="21600">
                <a:moveTo>
                  <a:pt x="0" y="0"/>
                </a:moveTo>
                <a:lnTo>
                  <a:pt x="19872" y="0"/>
                </a:lnTo>
                <a:lnTo>
                  <a:pt x="21600" y="10800"/>
                </a:lnTo>
                <a:lnTo>
                  <a:pt x="19872" y="21600"/>
                </a:lnTo>
                <a:lnTo>
                  <a:pt x="0" y="21600"/>
                </a:lnTo>
                <a:cubicBezTo>
                  <a:pt x="0" y="21600"/>
                  <a:pt x="0" y="0"/>
                  <a:pt x="0" y="0"/>
                </a:cubicBezTo>
                <a:close/>
                <a:moveTo>
                  <a:pt x="0" y="0"/>
                </a:moveTo>
              </a:path>
            </a:pathLst>
          </a:custGeom>
          <a:solidFill>
            <a:schemeClr val="accent1"/>
          </a:solidFill>
          <a:ln>
            <a:noFill/>
          </a:ln>
          <a:extLs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26787" tIns="26787" rIns="26787" bIns="26787"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r>
              <a:rPr lang="en-US" sz="2500" dirty="0">
                <a:solidFill>
                  <a:schemeClr val="tx1"/>
                </a:solidFill>
                <a:latin typeface="+mj-lt"/>
                <a:ea typeface="Franklin Gothic Book"/>
                <a:cs typeface="Helvetica Neue Bold Condensed" charset="0"/>
              </a:rPr>
              <a:t>Creation	</a:t>
            </a:r>
          </a:p>
        </p:txBody>
      </p:sp>
      <p:sp>
        <p:nvSpPr>
          <p:cNvPr id="31" name="AutoShape 5"/>
          <p:cNvSpPr>
            <a:spLocks/>
          </p:cNvSpPr>
          <p:nvPr/>
        </p:nvSpPr>
        <p:spPr bwMode="auto">
          <a:xfrm>
            <a:off x="6536531" y="1347741"/>
            <a:ext cx="2277071" cy="1223367"/>
          </a:xfrm>
          <a:custGeom>
            <a:avLst/>
            <a:gdLst/>
            <a:ahLst/>
            <a:cxnLst/>
            <a:rect l="0" t="0" r="r" b="b"/>
            <a:pathLst>
              <a:path w="21600" h="21600">
                <a:moveTo>
                  <a:pt x="0" y="0"/>
                </a:moveTo>
                <a:lnTo>
                  <a:pt x="19872" y="0"/>
                </a:lnTo>
                <a:lnTo>
                  <a:pt x="21600" y="10800"/>
                </a:lnTo>
                <a:lnTo>
                  <a:pt x="19872" y="21600"/>
                </a:lnTo>
                <a:lnTo>
                  <a:pt x="0" y="21600"/>
                </a:lnTo>
                <a:lnTo>
                  <a:pt x="1728" y="10800"/>
                </a:lnTo>
                <a:cubicBezTo>
                  <a:pt x="1728" y="10800"/>
                  <a:pt x="0" y="0"/>
                  <a:pt x="0" y="0"/>
                </a:cubicBezTo>
                <a:close/>
                <a:moveTo>
                  <a:pt x="0" y="0"/>
                </a:moveTo>
              </a:path>
            </a:pathLst>
          </a:custGeom>
          <a:solidFill>
            <a:schemeClr val="accent2"/>
          </a:solidFill>
          <a:ln>
            <a:noFill/>
          </a:ln>
          <a:extLst/>
        </p:spPr>
        <p:txBody>
          <a:bodyPr lIns="26787" tIns="26787" rIns="26787" bIns="26787"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r>
              <a:rPr lang="en-US" sz="2500" dirty="0">
                <a:solidFill>
                  <a:schemeClr val="tx1"/>
                </a:solidFill>
                <a:latin typeface="+mj-lt"/>
                <a:ea typeface="Franklin Gothic Book"/>
                <a:cs typeface="Helvetica Neue Bold Condensed" charset="0"/>
              </a:rPr>
              <a:t>Next Step?</a:t>
            </a:r>
          </a:p>
        </p:txBody>
      </p:sp>
      <p:sp>
        <p:nvSpPr>
          <p:cNvPr id="32" name="AutoShape 6"/>
          <p:cNvSpPr>
            <a:spLocks/>
          </p:cNvSpPr>
          <p:nvPr/>
        </p:nvSpPr>
        <p:spPr bwMode="auto">
          <a:xfrm>
            <a:off x="2178844" y="1347741"/>
            <a:ext cx="2277071" cy="1223367"/>
          </a:xfrm>
          <a:custGeom>
            <a:avLst/>
            <a:gdLst/>
            <a:ahLst/>
            <a:cxnLst/>
            <a:rect l="0" t="0" r="r" b="b"/>
            <a:pathLst>
              <a:path w="21600" h="21600">
                <a:moveTo>
                  <a:pt x="0" y="0"/>
                </a:moveTo>
                <a:lnTo>
                  <a:pt x="19872" y="0"/>
                </a:lnTo>
                <a:lnTo>
                  <a:pt x="21600" y="10800"/>
                </a:lnTo>
                <a:lnTo>
                  <a:pt x="19872" y="21600"/>
                </a:lnTo>
                <a:lnTo>
                  <a:pt x="0" y="21600"/>
                </a:lnTo>
                <a:lnTo>
                  <a:pt x="1728" y="10800"/>
                </a:lnTo>
                <a:cubicBezTo>
                  <a:pt x="1728" y="10800"/>
                  <a:pt x="0" y="0"/>
                  <a:pt x="0" y="0"/>
                </a:cubicBezTo>
                <a:close/>
                <a:moveTo>
                  <a:pt x="0" y="0"/>
                </a:moveTo>
              </a:path>
            </a:pathLst>
          </a:custGeom>
          <a:solidFill>
            <a:schemeClr val="accent1"/>
          </a:solidFill>
          <a:ln>
            <a:noFill/>
          </a:ln>
          <a:extLs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26787" tIns="26787" rIns="26787" bIns="26787"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r>
              <a:rPr lang="en-US" sz="2500" dirty="0">
                <a:solidFill>
                  <a:schemeClr val="tx1"/>
                </a:solidFill>
                <a:latin typeface="+mj-lt"/>
                <a:ea typeface="Franklin Gothic Book"/>
                <a:cs typeface="Helvetica Neue Bold Condensed" charset="0"/>
              </a:rPr>
              <a:t>Evaluation &amp; Approval</a:t>
            </a:r>
          </a:p>
        </p:txBody>
      </p:sp>
      <p:sp>
        <p:nvSpPr>
          <p:cNvPr id="33" name="AutoShape 7"/>
          <p:cNvSpPr>
            <a:spLocks/>
          </p:cNvSpPr>
          <p:nvPr/>
        </p:nvSpPr>
        <p:spPr bwMode="auto">
          <a:xfrm>
            <a:off x="4357687" y="1347741"/>
            <a:ext cx="2277071" cy="1223367"/>
          </a:xfrm>
          <a:custGeom>
            <a:avLst/>
            <a:gdLst/>
            <a:ahLst/>
            <a:cxnLst/>
            <a:rect l="0" t="0" r="r" b="b"/>
            <a:pathLst>
              <a:path w="21600" h="21600">
                <a:moveTo>
                  <a:pt x="0" y="0"/>
                </a:moveTo>
                <a:lnTo>
                  <a:pt x="19872" y="0"/>
                </a:lnTo>
                <a:lnTo>
                  <a:pt x="21600" y="10800"/>
                </a:lnTo>
                <a:lnTo>
                  <a:pt x="19872" y="21600"/>
                </a:lnTo>
                <a:lnTo>
                  <a:pt x="0" y="21600"/>
                </a:lnTo>
                <a:lnTo>
                  <a:pt x="1728" y="10800"/>
                </a:lnTo>
                <a:cubicBezTo>
                  <a:pt x="1728" y="10800"/>
                  <a:pt x="0" y="0"/>
                  <a:pt x="0" y="0"/>
                </a:cubicBezTo>
                <a:close/>
                <a:moveTo>
                  <a:pt x="0" y="0"/>
                </a:moveTo>
              </a:path>
            </a:pathLst>
          </a:custGeom>
          <a:solidFill>
            <a:schemeClr val="accent1"/>
          </a:solidFill>
          <a:ln>
            <a:noFill/>
          </a:ln>
          <a:extLs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26787" tIns="26787" rIns="26787" bIns="26787"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r>
              <a:rPr lang="en-US" sz="2500" dirty="0">
                <a:solidFill>
                  <a:schemeClr val="tx1"/>
                </a:solidFill>
                <a:latin typeface="+mj-lt"/>
                <a:ea typeface="Franklin Gothic Book"/>
                <a:cs typeface="Helvetica Neue Bold Condensed" charset="0"/>
              </a:rPr>
              <a:t>Action</a:t>
            </a:r>
          </a:p>
        </p:txBody>
      </p:sp>
      <p:sp>
        <p:nvSpPr>
          <p:cNvPr id="34" name="Rectangle 33"/>
          <p:cNvSpPr>
            <a:spLocks/>
          </p:cNvSpPr>
          <p:nvPr/>
        </p:nvSpPr>
        <p:spPr bwMode="auto">
          <a:xfrm>
            <a:off x="2178844" y="2997303"/>
            <a:ext cx="2098476" cy="2899803"/>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endParaRPr lang="en-US" dirty="0"/>
          </a:p>
        </p:txBody>
      </p:sp>
      <p:sp>
        <p:nvSpPr>
          <p:cNvPr id="35" name="Rectangle 34"/>
          <p:cNvSpPr>
            <a:spLocks/>
          </p:cNvSpPr>
          <p:nvPr/>
        </p:nvSpPr>
        <p:spPr bwMode="auto">
          <a:xfrm>
            <a:off x="4357688" y="2997304"/>
            <a:ext cx="2098476" cy="2899802"/>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endParaRPr lang="en-US" dirty="0"/>
          </a:p>
        </p:txBody>
      </p:sp>
      <p:sp>
        <p:nvSpPr>
          <p:cNvPr id="36" name="Rectangle 35"/>
          <p:cNvSpPr>
            <a:spLocks/>
          </p:cNvSpPr>
          <p:nvPr/>
        </p:nvSpPr>
        <p:spPr bwMode="auto">
          <a:xfrm>
            <a:off x="6536532" y="2997303"/>
            <a:ext cx="2098476" cy="2899803"/>
          </a:xfrm>
          <a:prstGeom prst="rect">
            <a:avLst/>
          </a:prstGeom>
          <a:solidFill>
            <a:srgbClr val="343434">
              <a:alpha val="25000"/>
            </a:srgbClr>
          </a:solidFill>
          <a:ln>
            <a:noFill/>
          </a:ln>
          <a:extLst>
            <a:ext uri="{91240B29-F687-4F45-9708-019B960494DF}">
              <a14:hiddenLine xmlns:a14="http://schemas.microsoft.com/office/drawing/2010/main" w="25400" cap="flat">
                <a:solidFill>
                  <a:srgbClr val="000000">
                    <a:alpha val="25000"/>
                  </a:srgbClr>
                </a:solidFill>
                <a:miter lim="800000"/>
                <a:headEnd type="none" w="med" len="med"/>
                <a:tailEnd type="none" w="med" len="med"/>
              </a14:hiddenLine>
            </a:ext>
          </a:extLst>
        </p:spPr>
        <p:txBody>
          <a:bodyPr lIns="0" tIns="0" rIns="0" bIns="0"/>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endParaRPr lang="en-US" dirty="0"/>
          </a:p>
        </p:txBody>
      </p:sp>
      <p:sp>
        <p:nvSpPr>
          <p:cNvPr id="37" name="Rectangle 36"/>
          <p:cNvSpPr>
            <a:spLocks/>
          </p:cNvSpPr>
          <p:nvPr/>
        </p:nvSpPr>
        <p:spPr bwMode="auto">
          <a:xfrm>
            <a:off x="-3" y="2688192"/>
            <a:ext cx="2098476" cy="3184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44645" tIns="44645" rIns="44645" bIns="44645"/>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marL="44644" algn="l">
              <a:spcBef>
                <a:spcPts val="1687"/>
              </a:spcBef>
              <a:buSzPct val="100000"/>
            </a:pPr>
            <a:r>
              <a:rPr lang="en-US" sz="1400" dirty="0">
                <a:solidFill>
                  <a:schemeClr val="tx2">
                    <a:lumMod val="50000"/>
                  </a:schemeClr>
                </a:solidFill>
                <a:latin typeface="Franklin Gothic Demi" panose="020B0703020102020204" pitchFamily="34" charset="0"/>
                <a:ea typeface="Franklin Gothic Book"/>
                <a:cs typeface="Franklin Gothic Book"/>
                <a:sym typeface="Baskerville" charset="0"/>
              </a:rPr>
              <a:t>Review with MTI Staff</a:t>
            </a:r>
          </a:p>
          <a:p>
            <a:pPr marL="223222" indent="-178578" algn="l">
              <a:spcBef>
                <a:spcPts val="1687"/>
              </a:spcBef>
              <a:buSzPct val="100000"/>
              <a:buFont typeface="Lucida Grande" charset="0"/>
              <a:buChar char="‣"/>
            </a:pPr>
            <a:r>
              <a:rPr lang="en-US" sz="1400" dirty="0">
                <a:solidFill>
                  <a:schemeClr val="tx1"/>
                </a:solidFill>
                <a:latin typeface="Franklin Gothic Demi" panose="020B0703020102020204" pitchFamily="34" charset="0"/>
                <a:ea typeface="Franklin Gothic Book"/>
                <a:cs typeface="Franklin Gothic Book"/>
                <a:sym typeface="Baskerville" charset="0"/>
              </a:rPr>
              <a:t>Idea</a:t>
            </a:r>
            <a:endParaRPr lang="en-US" sz="1400" dirty="0">
              <a:solidFill>
                <a:schemeClr val="tx2">
                  <a:lumMod val="50000"/>
                </a:schemeClr>
              </a:solidFill>
              <a:latin typeface="Franklin Gothic Demi" panose="020B0703020102020204" pitchFamily="34" charset="0"/>
              <a:ea typeface="Franklin Gothic Book"/>
              <a:cs typeface="Franklin Gothic Book"/>
              <a:sym typeface="Baskerville" charset="0"/>
            </a:endParaRPr>
          </a:p>
          <a:p>
            <a:pPr marL="223222" indent="-178578" algn="l">
              <a:spcBef>
                <a:spcPts val="1687"/>
              </a:spcBef>
              <a:buSzPct val="100000"/>
              <a:buFont typeface="Lucida Grande" charset="0"/>
              <a:buChar char="‣"/>
            </a:pPr>
            <a:r>
              <a:rPr lang="en-US" sz="1400" dirty="0">
                <a:solidFill>
                  <a:schemeClr val="tx1"/>
                </a:solidFill>
                <a:latin typeface="Franklin Gothic Demi" panose="020B0703020102020204" pitchFamily="34" charset="0"/>
                <a:ea typeface="Franklin Gothic Book"/>
                <a:cs typeface="Franklin Gothic Book"/>
                <a:sym typeface="Baskerville" charset="0"/>
              </a:rPr>
              <a:t>Identify possible matching $</a:t>
            </a:r>
          </a:p>
          <a:p>
            <a:pPr marL="223222" indent="-178578" algn="l">
              <a:spcBef>
                <a:spcPts val="1687"/>
              </a:spcBef>
              <a:buSzPct val="100000"/>
              <a:buFont typeface="Lucida Grande" charset="0"/>
              <a:buChar char="‣"/>
            </a:pPr>
            <a:r>
              <a:rPr lang="en-US" sz="1400" dirty="0">
                <a:solidFill>
                  <a:schemeClr val="tx1"/>
                </a:solidFill>
                <a:latin typeface="Franklin Gothic Demi" panose="020B0703020102020204" pitchFamily="34" charset="0"/>
                <a:ea typeface="Franklin Gothic Book"/>
                <a:cs typeface="Franklin Gothic Book"/>
                <a:sym typeface="Baskerville" charset="0"/>
              </a:rPr>
              <a:t>MTI staff works to coach</a:t>
            </a:r>
          </a:p>
          <a:p>
            <a:pPr marL="223222" indent="-178578" algn="l">
              <a:spcBef>
                <a:spcPts val="1687"/>
              </a:spcBef>
              <a:buSzPct val="100000"/>
              <a:buFont typeface="Lucida Grande" charset="0"/>
              <a:buChar char="‣"/>
            </a:pPr>
            <a:r>
              <a:rPr lang="en-US" sz="1400" dirty="0">
                <a:solidFill>
                  <a:schemeClr val="tx1"/>
                </a:solidFill>
                <a:latin typeface="Franklin Gothic Demi" panose="020B0703020102020204" pitchFamily="34" charset="0"/>
                <a:ea typeface="Franklin Gothic Book"/>
                <a:cs typeface="Franklin Gothic Book"/>
                <a:sym typeface="Baskerville" charset="0"/>
              </a:rPr>
              <a:t>Screening Committee</a:t>
            </a:r>
          </a:p>
        </p:txBody>
      </p:sp>
      <p:sp>
        <p:nvSpPr>
          <p:cNvPr id="38" name="Rectangle 37"/>
          <p:cNvSpPr>
            <a:spLocks/>
          </p:cNvSpPr>
          <p:nvPr/>
        </p:nvSpPr>
        <p:spPr bwMode="auto">
          <a:xfrm>
            <a:off x="2178842" y="2660407"/>
            <a:ext cx="2098476" cy="308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44645" tIns="44645" rIns="44645" bIns="44645"/>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marL="44644" algn="l">
              <a:spcBef>
                <a:spcPts val="1687"/>
              </a:spcBef>
              <a:buSzPct val="100000"/>
            </a:pPr>
            <a:r>
              <a:rPr lang="en-US" sz="1400" dirty="0">
                <a:solidFill>
                  <a:srgbClr val="FFC000"/>
                </a:solidFill>
                <a:latin typeface="Franklin Gothic Demi" panose="020B0703020102020204" pitchFamily="34" charset="0"/>
                <a:ea typeface="Franklin Gothic Book"/>
                <a:cs typeface="Franklin Gothic Book"/>
                <a:sym typeface="Baskerville" charset="0"/>
              </a:rPr>
              <a:t>Considerations:</a:t>
            </a:r>
          </a:p>
          <a:p>
            <a:pPr marL="223222" indent="-178578" algn="l">
              <a:spcBef>
                <a:spcPts val="1687"/>
              </a:spcBef>
              <a:buSzPct val="100000"/>
              <a:buFont typeface="Lucida Grande" charset="0"/>
              <a:buChar char="‣"/>
            </a:pPr>
            <a:r>
              <a:rPr lang="en-US" sz="1400" dirty="0">
                <a:solidFill>
                  <a:schemeClr val="tx1"/>
                </a:solidFill>
                <a:latin typeface="Franklin Gothic Demi" panose="020B0703020102020204" pitchFamily="34" charset="0"/>
                <a:ea typeface="Franklin Gothic Book"/>
                <a:cs typeface="Franklin Gothic Book"/>
                <a:sym typeface="Baskerville" charset="0"/>
              </a:rPr>
              <a:t>Market Analysis</a:t>
            </a:r>
          </a:p>
          <a:p>
            <a:pPr marL="223222" indent="-178578" algn="l">
              <a:spcBef>
                <a:spcPts val="1687"/>
              </a:spcBef>
              <a:buSzPct val="100000"/>
              <a:buFont typeface="Lucida Grande" charset="0"/>
              <a:buChar char="‣"/>
            </a:pPr>
            <a:r>
              <a:rPr lang="en-US" sz="1400" dirty="0">
                <a:solidFill>
                  <a:schemeClr val="tx1"/>
                </a:solidFill>
                <a:latin typeface="Franklin Gothic Demi" panose="020B0703020102020204" pitchFamily="34" charset="0"/>
                <a:ea typeface="Franklin Gothic Book"/>
                <a:cs typeface="Franklin Gothic Book"/>
                <a:sym typeface="Baskerville" charset="0"/>
              </a:rPr>
              <a:t>Technical Merit</a:t>
            </a:r>
          </a:p>
          <a:p>
            <a:pPr marL="223222" indent="-178578" algn="l">
              <a:spcBef>
                <a:spcPts val="1687"/>
              </a:spcBef>
              <a:buSzPct val="100000"/>
              <a:buFont typeface="Lucida Grande" charset="0"/>
              <a:buChar char="‣"/>
            </a:pPr>
            <a:r>
              <a:rPr lang="en-US" sz="1400" dirty="0">
                <a:solidFill>
                  <a:schemeClr val="tx1"/>
                </a:solidFill>
                <a:latin typeface="Franklin Gothic Demi" panose="020B0703020102020204" pitchFamily="34" charset="0"/>
                <a:ea typeface="Franklin Gothic Book"/>
                <a:cs typeface="Franklin Gothic Book"/>
                <a:sym typeface="Baskerville" charset="0"/>
              </a:rPr>
              <a:t>Commercialization</a:t>
            </a:r>
          </a:p>
          <a:p>
            <a:pPr marL="223222" indent="-178578" algn="l">
              <a:spcBef>
                <a:spcPts val="1687"/>
              </a:spcBef>
              <a:buSzPct val="100000"/>
              <a:buFont typeface="Lucida Grande" charset="0"/>
              <a:buChar char="‣"/>
            </a:pPr>
            <a:r>
              <a:rPr lang="en-US" sz="1400" dirty="0">
                <a:solidFill>
                  <a:schemeClr val="tx1"/>
                </a:solidFill>
                <a:latin typeface="Franklin Gothic Demi" panose="020B0703020102020204" pitchFamily="34" charset="0"/>
                <a:ea typeface="Franklin Gothic Book"/>
                <a:cs typeface="Franklin Gothic Book"/>
                <a:sym typeface="Baskerville" charset="0"/>
              </a:rPr>
              <a:t>Economic benefit to Maine</a:t>
            </a:r>
          </a:p>
          <a:p>
            <a:pPr marL="223222" indent="-178578" algn="l">
              <a:spcBef>
                <a:spcPts val="1687"/>
              </a:spcBef>
              <a:buSzPct val="100000"/>
              <a:buFont typeface="Lucida Grande" charset="0"/>
              <a:buChar char="‣"/>
            </a:pPr>
            <a:r>
              <a:rPr lang="en-US" sz="1400" dirty="0">
                <a:solidFill>
                  <a:schemeClr val="tx1"/>
                </a:solidFill>
                <a:latin typeface="Franklin Gothic Demi" panose="020B0703020102020204" pitchFamily="34" charset="0"/>
                <a:ea typeface="Franklin Gothic Book"/>
                <a:cs typeface="Franklin Gothic Book"/>
                <a:sym typeface="Baskerville" charset="0"/>
              </a:rPr>
              <a:t>Evaluated by domain experts</a:t>
            </a:r>
          </a:p>
        </p:txBody>
      </p:sp>
      <p:sp>
        <p:nvSpPr>
          <p:cNvPr id="39" name="Rectangle 38"/>
          <p:cNvSpPr>
            <a:spLocks/>
          </p:cNvSpPr>
          <p:nvPr/>
        </p:nvSpPr>
        <p:spPr bwMode="auto">
          <a:xfrm>
            <a:off x="4357687" y="2660407"/>
            <a:ext cx="2178843" cy="3166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44645" tIns="44645" rIns="44645" bIns="44645"/>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marL="44644" algn="l">
              <a:spcBef>
                <a:spcPts val="1687"/>
              </a:spcBef>
              <a:buSzPct val="100000"/>
            </a:pPr>
            <a:r>
              <a:rPr lang="en-US" sz="1400" dirty="0">
                <a:solidFill>
                  <a:schemeClr val="tx2">
                    <a:lumMod val="50000"/>
                  </a:schemeClr>
                </a:solidFill>
                <a:latin typeface="Franklin Gothic Demi" panose="020B0703020102020204" pitchFamily="34" charset="0"/>
                <a:ea typeface="Franklin Gothic Book"/>
                <a:cs typeface="Franklin Gothic Book"/>
                <a:sym typeface="Baskerville" charset="0"/>
              </a:rPr>
              <a:t>Approved &amp; Funded</a:t>
            </a:r>
          </a:p>
          <a:p>
            <a:pPr marL="223222" indent="-178578" algn="l">
              <a:spcBef>
                <a:spcPts val="1687"/>
              </a:spcBef>
              <a:buSzPct val="100000"/>
              <a:buFont typeface="Lucida Grande" charset="0"/>
              <a:buChar char="‣"/>
            </a:pPr>
            <a:r>
              <a:rPr lang="en-US" sz="1400" dirty="0">
                <a:solidFill>
                  <a:schemeClr val="tx1"/>
                </a:solidFill>
                <a:latin typeface="Franklin Gothic Demi" panose="020B0703020102020204" pitchFamily="34" charset="0"/>
                <a:ea typeface="Franklin Gothic Book"/>
                <a:cs typeface="Franklin Gothic Book"/>
                <a:sym typeface="Baskerville" charset="0"/>
              </a:rPr>
              <a:t>Venture implements </a:t>
            </a:r>
            <a:br>
              <a:rPr lang="en-US" sz="1400" dirty="0">
                <a:solidFill>
                  <a:schemeClr val="tx1"/>
                </a:solidFill>
                <a:latin typeface="Franklin Gothic Demi" panose="020B0703020102020204" pitchFamily="34" charset="0"/>
                <a:ea typeface="Franklin Gothic Book"/>
                <a:cs typeface="Franklin Gothic Book"/>
                <a:sym typeface="Baskerville" charset="0"/>
              </a:rPr>
            </a:br>
            <a:r>
              <a:rPr lang="en-US" sz="1400" dirty="0">
                <a:solidFill>
                  <a:schemeClr val="tx1"/>
                </a:solidFill>
                <a:latin typeface="Franklin Gothic Demi" panose="020B0703020102020204" pitchFamily="34" charset="0"/>
                <a:ea typeface="Franklin Gothic Book"/>
                <a:cs typeface="Franklin Gothic Book"/>
                <a:sym typeface="Baskerville" charset="0"/>
              </a:rPr>
              <a:t>the project as defined by their Scope of Work</a:t>
            </a:r>
          </a:p>
          <a:p>
            <a:pPr marL="223222" indent="-178578" algn="l">
              <a:spcBef>
                <a:spcPts val="1687"/>
              </a:spcBef>
              <a:buSzPct val="100000"/>
              <a:buFont typeface="Lucida Grande" charset="0"/>
              <a:buChar char="‣"/>
            </a:pPr>
            <a:r>
              <a:rPr lang="en-US" sz="1400" dirty="0">
                <a:solidFill>
                  <a:schemeClr val="tx1"/>
                </a:solidFill>
                <a:latin typeface="Franklin Gothic Demi" panose="020B0703020102020204" pitchFamily="34" charset="0"/>
                <a:ea typeface="Franklin Gothic Book"/>
                <a:cs typeface="Franklin Gothic Book"/>
                <a:sym typeface="Baskerville" charset="0"/>
              </a:rPr>
              <a:t>Meet regularly with </a:t>
            </a:r>
            <a:br>
              <a:rPr lang="en-US" sz="1400" dirty="0">
                <a:solidFill>
                  <a:schemeClr val="tx1"/>
                </a:solidFill>
                <a:latin typeface="Franklin Gothic Demi" panose="020B0703020102020204" pitchFamily="34" charset="0"/>
                <a:ea typeface="Franklin Gothic Book"/>
                <a:cs typeface="Franklin Gothic Book"/>
                <a:sym typeface="Baskerville" charset="0"/>
              </a:rPr>
            </a:br>
            <a:r>
              <a:rPr lang="en-US" sz="1400" dirty="0">
                <a:solidFill>
                  <a:schemeClr val="tx1"/>
                </a:solidFill>
                <a:latin typeface="Franklin Gothic Demi" panose="020B0703020102020204" pitchFamily="34" charset="0"/>
                <a:ea typeface="Franklin Gothic Book"/>
                <a:cs typeface="Franklin Gothic Book"/>
                <a:sym typeface="Baskerville" charset="0"/>
              </a:rPr>
              <a:t>MTI Staff</a:t>
            </a:r>
          </a:p>
          <a:p>
            <a:pPr marL="223222" indent="-178578" algn="l">
              <a:spcBef>
                <a:spcPts val="1687"/>
              </a:spcBef>
              <a:buSzPct val="100000"/>
              <a:buFont typeface="Lucida Grande" charset="0"/>
              <a:buChar char="‣"/>
            </a:pPr>
            <a:r>
              <a:rPr lang="en-US" sz="1400" dirty="0">
                <a:solidFill>
                  <a:schemeClr val="tx1"/>
                </a:solidFill>
                <a:latin typeface="Franklin Gothic Demi" panose="020B0703020102020204" pitchFamily="34" charset="0"/>
                <a:ea typeface="Franklin Gothic Book"/>
                <a:cs typeface="Franklin Gothic Book"/>
                <a:sym typeface="Baskerville" charset="0"/>
              </a:rPr>
              <a:t>Submit project reports</a:t>
            </a:r>
          </a:p>
          <a:p>
            <a:pPr marL="223222" indent="-178578" algn="l">
              <a:spcBef>
                <a:spcPts val="1687"/>
              </a:spcBef>
              <a:buSzPct val="100000"/>
              <a:buFont typeface="Lucida Grande" charset="0"/>
              <a:buChar char="‣"/>
            </a:pPr>
            <a:endParaRPr lang="en-US" sz="1400" b="1" dirty="0">
              <a:solidFill>
                <a:schemeClr val="tx1"/>
              </a:solidFill>
              <a:latin typeface="+mn-lt"/>
              <a:ea typeface="Franklin Gothic Book"/>
              <a:cs typeface="Franklin Gothic Book"/>
              <a:sym typeface="Baskerville" charset="0"/>
            </a:endParaRPr>
          </a:p>
        </p:txBody>
      </p:sp>
      <p:sp>
        <p:nvSpPr>
          <p:cNvPr id="40" name="Rectangle 39"/>
          <p:cNvSpPr>
            <a:spLocks/>
          </p:cNvSpPr>
          <p:nvPr/>
        </p:nvSpPr>
        <p:spPr bwMode="auto">
          <a:xfrm>
            <a:off x="6536532" y="2642546"/>
            <a:ext cx="2098476" cy="3616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44645" tIns="44645" rIns="44645" bIns="44645"/>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marL="44644" algn="l">
              <a:spcBef>
                <a:spcPts val="1687"/>
              </a:spcBef>
              <a:buSzPct val="100000"/>
            </a:pPr>
            <a:r>
              <a:rPr lang="en-US" sz="1400" dirty="0">
                <a:solidFill>
                  <a:srgbClr val="FFC000"/>
                </a:solidFill>
                <a:latin typeface="Franklin Gothic Demi" panose="020B0703020102020204" pitchFamily="34" charset="0"/>
                <a:ea typeface="Franklin Gothic Book"/>
                <a:cs typeface="Franklin Gothic Book"/>
                <a:sym typeface="Baskerville" charset="0"/>
              </a:rPr>
              <a:t>Grow</a:t>
            </a:r>
          </a:p>
          <a:p>
            <a:pPr marL="223222" indent="-178578" algn="l">
              <a:spcBef>
                <a:spcPts val="1687"/>
              </a:spcBef>
              <a:buSzPct val="100000"/>
              <a:buFont typeface="Lucida Grande" charset="0"/>
              <a:buChar char="‣"/>
            </a:pPr>
            <a:r>
              <a:rPr lang="en-US" sz="1400" dirty="0">
                <a:solidFill>
                  <a:schemeClr val="tx1"/>
                </a:solidFill>
                <a:latin typeface="Franklin Gothic Demi" panose="020B0703020102020204" pitchFamily="34" charset="0"/>
                <a:ea typeface="Franklin Gothic Book"/>
                <a:cs typeface="Franklin Gothic Book"/>
                <a:sym typeface="Baskerville" charset="0"/>
              </a:rPr>
              <a:t>Project may move to next funding stage</a:t>
            </a:r>
          </a:p>
          <a:p>
            <a:pPr marL="223222" indent="-178578" algn="l">
              <a:spcBef>
                <a:spcPts val="1687"/>
              </a:spcBef>
              <a:buSzPct val="100000"/>
              <a:buFont typeface="Lucida Grande" charset="0"/>
              <a:buChar char="‣"/>
            </a:pPr>
            <a:r>
              <a:rPr lang="en-US" sz="1400" dirty="0">
                <a:solidFill>
                  <a:schemeClr val="tx1"/>
                </a:solidFill>
                <a:latin typeface="Franklin Gothic Demi" panose="020B0703020102020204" pitchFamily="34" charset="0"/>
                <a:ea typeface="Franklin Gothic Book"/>
                <a:cs typeface="Franklin Gothic Book"/>
                <a:sym typeface="Baskerville" charset="0"/>
              </a:rPr>
              <a:t>Move to commercialize product</a:t>
            </a:r>
          </a:p>
          <a:p>
            <a:pPr marL="223222" indent="-178578" algn="l">
              <a:spcBef>
                <a:spcPts val="1687"/>
              </a:spcBef>
              <a:buSzPct val="100000"/>
              <a:buFont typeface="Lucida Grande" charset="0"/>
              <a:buChar char="‣"/>
            </a:pPr>
            <a:r>
              <a:rPr lang="en-US" sz="1400" dirty="0">
                <a:solidFill>
                  <a:schemeClr val="tx1"/>
                </a:solidFill>
                <a:latin typeface="Franklin Gothic Demi" panose="020B0703020102020204" pitchFamily="34" charset="0"/>
                <a:ea typeface="Franklin Gothic Book"/>
                <a:cs typeface="Franklin Gothic Book"/>
                <a:sym typeface="Baskerville" charset="0"/>
              </a:rPr>
              <a:t>Move to scale venture</a:t>
            </a:r>
          </a:p>
          <a:p>
            <a:pPr marL="223222" indent="-178578" algn="l">
              <a:spcBef>
                <a:spcPts val="1687"/>
              </a:spcBef>
              <a:buSzPct val="100000"/>
              <a:buFont typeface="Lucida Grande" charset="0"/>
              <a:buChar char="‣"/>
            </a:pPr>
            <a:r>
              <a:rPr lang="en-US" sz="1400" dirty="0">
                <a:solidFill>
                  <a:schemeClr val="tx1"/>
                </a:solidFill>
                <a:latin typeface="Franklin Gothic Demi" panose="020B0703020102020204" pitchFamily="34" charset="0"/>
                <a:ea typeface="Franklin Gothic Book"/>
                <a:cs typeface="Franklin Gothic Book"/>
                <a:sym typeface="Baskerville" charset="0"/>
              </a:rPr>
              <a:t>Become sustainable enterprise</a:t>
            </a:r>
          </a:p>
        </p:txBody>
      </p:sp>
      <p:pic>
        <p:nvPicPr>
          <p:cNvPr id="16" name="Picture 15"/>
          <p:cNvPicPr>
            <a:picLocks noChangeAspect="1"/>
          </p:cNvPicPr>
          <p:nvPr/>
        </p:nvPicPr>
        <p:blipFill rotWithShape="1">
          <a:blip r:embed="rId3" cstate="email">
            <a:extLst>
              <a:ext uri="{28A0092B-C50C-407E-A947-70E740481C1C}">
                <a14:useLocalDpi xmlns:a14="http://schemas.microsoft.com/office/drawing/2010/main" val="0"/>
              </a:ext>
            </a:extLst>
          </a:blip>
          <a:srcRect l="24136" t="23943" r="28671" b="40679"/>
          <a:stretch/>
        </p:blipFill>
        <p:spPr>
          <a:xfrm>
            <a:off x="3701338" y="6107141"/>
            <a:ext cx="1312698" cy="604912"/>
          </a:xfrm>
          <a:prstGeom prst="rect">
            <a:avLst/>
          </a:prstGeom>
        </p:spPr>
      </p:pic>
      <p:sp>
        <p:nvSpPr>
          <p:cNvPr id="17" name="Rectangle 16"/>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pic>
        <p:nvPicPr>
          <p:cNvPr id="18" name="Picture 17"/>
          <p:cNvPicPr>
            <a:picLocks noChangeAspect="1"/>
          </p:cNvPicPr>
          <p:nvPr/>
        </p:nvPicPr>
        <p:blipFill rotWithShape="1">
          <a:blip r:embed="rId3"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Tree>
    <p:extLst>
      <p:ext uri="{BB962C8B-B14F-4D97-AF65-F5344CB8AC3E}">
        <p14:creationId xmlns:p14="http://schemas.microsoft.com/office/powerpoint/2010/main" val="2069750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additive="base">
                                        <p:cTn id="7" dur="500" fill="hold"/>
                                        <p:tgtEl>
                                          <p:spTgt spid="37"/>
                                        </p:tgtEl>
                                        <p:attrNameLst>
                                          <p:attrName>ppt_x</p:attrName>
                                        </p:attrNameLst>
                                      </p:cBhvr>
                                      <p:tavLst>
                                        <p:tav tm="0">
                                          <p:val>
                                            <p:strVal val="#ppt_x"/>
                                          </p:val>
                                        </p:tav>
                                        <p:tav tm="100000">
                                          <p:val>
                                            <p:strVal val="#ppt_x"/>
                                          </p:val>
                                        </p:tav>
                                      </p:tavLst>
                                    </p:anim>
                                    <p:anim calcmode="lin" valueType="num">
                                      <p:cBhvr additive="base">
                                        <p:cTn id="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
                                        </p:tgtEl>
                                        <p:attrNameLst>
                                          <p:attrName>style.visibility</p:attrName>
                                        </p:attrNameLst>
                                      </p:cBhvr>
                                      <p:to>
                                        <p:strVal val="visible"/>
                                      </p:to>
                                    </p:set>
                                    <p:anim calcmode="lin" valueType="num">
                                      <p:cBhvr additive="base">
                                        <p:cTn id="13" dur="500" fill="hold"/>
                                        <p:tgtEl>
                                          <p:spTgt spid="38"/>
                                        </p:tgtEl>
                                        <p:attrNameLst>
                                          <p:attrName>ppt_x</p:attrName>
                                        </p:attrNameLst>
                                      </p:cBhvr>
                                      <p:tavLst>
                                        <p:tav tm="0">
                                          <p:val>
                                            <p:strVal val="#ppt_x"/>
                                          </p:val>
                                        </p:tav>
                                        <p:tav tm="100000">
                                          <p:val>
                                            <p:strVal val="#ppt_x"/>
                                          </p:val>
                                        </p:tav>
                                      </p:tavLst>
                                    </p:anim>
                                    <p:anim calcmode="lin" valueType="num">
                                      <p:cBhvr additive="base">
                                        <p:cTn id="1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additive="base">
                                        <p:cTn id="19" dur="500" fill="hold"/>
                                        <p:tgtEl>
                                          <p:spTgt spid="39"/>
                                        </p:tgtEl>
                                        <p:attrNameLst>
                                          <p:attrName>ppt_x</p:attrName>
                                        </p:attrNameLst>
                                      </p:cBhvr>
                                      <p:tavLst>
                                        <p:tav tm="0">
                                          <p:val>
                                            <p:strVal val="#ppt_x"/>
                                          </p:val>
                                        </p:tav>
                                        <p:tav tm="100000">
                                          <p:val>
                                            <p:strVal val="#ppt_x"/>
                                          </p:val>
                                        </p:tav>
                                      </p:tavLst>
                                    </p:anim>
                                    <p:anim calcmode="lin" valueType="num">
                                      <p:cBhvr additive="base">
                                        <p:cTn id="20"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additive="base">
                                        <p:cTn id="25" dur="500" fill="hold"/>
                                        <p:tgtEl>
                                          <p:spTgt spid="40"/>
                                        </p:tgtEl>
                                        <p:attrNameLst>
                                          <p:attrName>ppt_x</p:attrName>
                                        </p:attrNameLst>
                                      </p:cBhvr>
                                      <p:tavLst>
                                        <p:tav tm="0">
                                          <p:val>
                                            <p:strVal val="#ppt_x"/>
                                          </p:val>
                                        </p:tav>
                                        <p:tav tm="100000">
                                          <p:val>
                                            <p:strVal val="#ppt_x"/>
                                          </p:val>
                                        </p:tav>
                                      </p:tavLst>
                                    </p:anim>
                                    <p:anim calcmode="lin" valueType="num">
                                      <p:cBhvr additive="base">
                                        <p:cTn id="26"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23180" indent="0">
              <a:buClr>
                <a:schemeClr val="tx2"/>
              </a:buClr>
              <a:buNone/>
            </a:pPr>
            <a:r>
              <a:rPr lang="en-US" sz="4400" dirty="0">
                <a:solidFill>
                  <a:schemeClr val="tx2"/>
                </a:solidFill>
              </a:rPr>
              <a:t>How does MTI help?</a:t>
            </a:r>
          </a:p>
        </p:txBody>
      </p:sp>
      <p:sp>
        <p:nvSpPr>
          <p:cNvPr id="3" name="Content Placeholder 2"/>
          <p:cNvSpPr>
            <a:spLocks noGrp="1"/>
          </p:cNvSpPr>
          <p:nvPr>
            <p:ph idx="1"/>
          </p:nvPr>
        </p:nvSpPr>
        <p:spPr>
          <a:xfrm>
            <a:off x="178593" y="828432"/>
            <a:ext cx="8786813" cy="3243262"/>
          </a:xfrm>
        </p:spPr>
        <p:txBody>
          <a:bodyPr anchor="t" anchorCtr="0"/>
          <a:lstStyle/>
          <a:p>
            <a:pPr>
              <a:buClr>
                <a:schemeClr val="tx2"/>
              </a:buClr>
            </a:pPr>
            <a:r>
              <a:rPr lang="en-US" dirty="0">
                <a:solidFill>
                  <a:srgbClr val="FFC000"/>
                </a:solidFill>
              </a:rPr>
              <a:t>Connections</a:t>
            </a:r>
            <a:r>
              <a:rPr lang="en-US" dirty="0"/>
              <a:t> to Advice, Counsel and Mentors;</a:t>
            </a:r>
          </a:p>
          <a:p>
            <a:pPr lvl="1"/>
            <a:r>
              <a:rPr lang="en-US" dirty="0"/>
              <a:t>E-Residence Program -</a:t>
            </a:r>
            <a:r>
              <a:rPr lang="en-US" dirty="0">
                <a:solidFill>
                  <a:srgbClr val="A6A6A6"/>
                </a:solidFill>
              </a:rPr>
              <a:t> </a:t>
            </a:r>
            <a:r>
              <a:rPr lang="en-US" sz="2400" dirty="0">
                <a:solidFill>
                  <a:srgbClr val="A6A6A6"/>
                </a:solidFill>
              </a:rPr>
              <a:t>Experienced team of entrepreneurs, business executives and subject matter experts made available to the firms as mentors and advisors to meet specific business challenges and opportunities</a:t>
            </a:r>
          </a:p>
          <a:p>
            <a:pPr lvl="1"/>
            <a:r>
              <a:rPr lang="en-US" dirty="0"/>
              <a:t>SBIR/STTR Funding Experts</a:t>
            </a:r>
          </a:p>
          <a:p>
            <a:pPr lvl="1"/>
            <a:r>
              <a:rPr lang="en-US" dirty="0"/>
              <a:t>Portfolio Exposure to Equity Firms</a:t>
            </a:r>
          </a:p>
          <a:p>
            <a:pPr lvl="1"/>
            <a:r>
              <a:rPr lang="en-US" dirty="0"/>
              <a:t>Commercialization, Technology Transfer, Marketing </a:t>
            </a:r>
          </a:p>
          <a:p>
            <a:pPr>
              <a:buClr>
                <a:schemeClr val="tx2"/>
              </a:buClr>
            </a:pPr>
            <a:r>
              <a:rPr lang="en-US" dirty="0">
                <a:solidFill>
                  <a:srgbClr val="FFC000"/>
                </a:solidFill>
              </a:rPr>
              <a:t>Commitment</a:t>
            </a:r>
            <a:r>
              <a:rPr lang="en-US" dirty="0"/>
              <a:t> to Venture Success;</a:t>
            </a:r>
          </a:p>
          <a:p>
            <a:r>
              <a:rPr lang="en-US" dirty="0"/>
              <a:t>The </a:t>
            </a:r>
            <a:r>
              <a:rPr lang="en-US" dirty="0">
                <a:solidFill>
                  <a:srgbClr val="FFC000"/>
                </a:solidFill>
              </a:rPr>
              <a:t>MTI brand</a:t>
            </a:r>
            <a:endParaRPr lang="en-US" dirty="0"/>
          </a:p>
        </p:txBody>
      </p:sp>
      <p:sp>
        <p:nvSpPr>
          <p:cNvPr id="4" name="Rectangle 3"/>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Tree>
    <p:extLst>
      <p:ext uri="{BB962C8B-B14F-4D97-AF65-F5344CB8AC3E}">
        <p14:creationId xmlns:p14="http://schemas.microsoft.com/office/powerpoint/2010/main" val="133653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sp>
        <p:nvSpPr>
          <p:cNvPr id="2" name="Title 1"/>
          <p:cNvSpPr>
            <a:spLocks noGrp="1"/>
          </p:cNvSpPr>
          <p:nvPr>
            <p:ph type="title"/>
          </p:nvPr>
        </p:nvSpPr>
        <p:spPr>
          <a:xfrm>
            <a:off x="381000" y="149076"/>
            <a:ext cx="8305800" cy="780822"/>
          </a:xfrm>
        </p:spPr>
        <p:txBody>
          <a:bodyPr>
            <a:normAutofit/>
          </a:bodyPr>
          <a:lstStyle/>
          <a:p>
            <a:pPr algn="ctr"/>
            <a:r>
              <a:rPr lang="en-US" sz="4000" dirty="0">
                <a:solidFill>
                  <a:schemeClr val="tx2"/>
                </a:solidFill>
                <a:latin typeface="Franklin Gothic Medium" pitchFamily="34" charset="0"/>
              </a:rPr>
              <a:t>Examples of MTI’s Network</a:t>
            </a:r>
          </a:p>
        </p:txBody>
      </p:sp>
      <p:graphicFrame>
        <p:nvGraphicFramePr>
          <p:cNvPr id="8" name="Table 7"/>
          <p:cNvGraphicFramePr>
            <a:graphicFrameLocks noGrp="1"/>
          </p:cNvGraphicFramePr>
          <p:nvPr>
            <p:extLst>
              <p:ext uri="{D42A27DB-BD31-4B8C-83A1-F6EECF244321}">
                <p14:modId xmlns:p14="http://schemas.microsoft.com/office/powerpoint/2010/main" val="1032294195"/>
              </p:ext>
            </p:extLst>
          </p:nvPr>
        </p:nvGraphicFramePr>
        <p:xfrm>
          <a:off x="123984" y="914400"/>
          <a:ext cx="8909208" cy="4979142"/>
        </p:xfrm>
        <a:graphic>
          <a:graphicData uri="http://schemas.openxmlformats.org/drawingml/2006/table">
            <a:tbl>
              <a:tblPr firstRow="1" bandRow="1">
                <a:tableStyleId>{D7AC3CCA-C797-4891-BE02-D94E43425B78}</a:tableStyleId>
              </a:tblPr>
              <a:tblGrid>
                <a:gridCol w="2455294">
                  <a:extLst>
                    <a:ext uri="{9D8B030D-6E8A-4147-A177-3AD203B41FA5}">
                      <a16:colId xmlns:a16="http://schemas.microsoft.com/office/drawing/2014/main" val="20000"/>
                    </a:ext>
                  </a:extLst>
                </a:gridCol>
                <a:gridCol w="2080801">
                  <a:extLst>
                    <a:ext uri="{9D8B030D-6E8A-4147-A177-3AD203B41FA5}">
                      <a16:colId xmlns:a16="http://schemas.microsoft.com/office/drawing/2014/main" val="20001"/>
                    </a:ext>
                  </a:extLst>
                </a:gridCol>
                <a:gridCol w="2564171">
                  <a:extLst>
                    <a:ext uri="{9D8B030D-6E8A-4147-A177-3AD203B41FA5}">
                      <a16:colId xmlns:a16="http://schemas.microsoft.com/office/drawing/2014/main" val="20002"/>
                    </a:ext>
                  </a:extLst>
                </a:gridCol>
                <a:gridCol w="1808942">
                  <a:extLst>
                    <a:ext uri="{9D8B030D-6E8A-4147-A177-3AD203B41FA5}">
                      <a16:colId xmlns:a16="http://schemas.microsoft.com/office/drawing/2014/main" val="20003"/>
                    </a:ext>
                  </a:extLst>
                </a:gridCol>
              </a:tblGrid>
              <a:tr h="536705">
                <a:tc>
                  <a:txBody>
                    <a:bodyPr/>
                    <a:lstStyle/>
                    <a:p>
                      <a:pPr marL="0" algn="ctr" defTabSz="914400" rtl="0" eaLnBrk="1" latinLnBrk="0" hangingPunct="1"/>
                      <a:r>
                        <a:rPr lang="en-US" sz="1500" kern="1200" baseline="0" dirty="0"/>
                        <a:t>Entrepreneur and Network  Support Organizations</a:t>
                      </a:r>
                    </a:p>
                  </a:txBody>
                  <a:tcPr/>
                </a:tc>
                <a:tc>
                  <a:txBody>
                    <a:bodyPr/>
                    <a:lstStyle/>
                    <a:p>
                      <a:pPr marL="0" algn="ctr" defTabSz="914400" rtl="0" eaLnBrk="1" latinLnBrk="0" hangingPunct="1"/>
                      <a:r>
                        <a:rPr lang="en-US" sz="1500" kern="1200" baseline="0" dirty="0"/>
                        <a:t>R&amp;D </a:t>
                      </a:r>
                    </a:p>
                    <a:p>
                      <a:pPr marL="0" algn="ctr" defTabSz="914400" rtl="0" eaLnBrk="1" latinLnBrk="0" hangingPunct="1"/>
                      <a:r>
                        <a:rPr lang="en-US" sz="1500" kern="1200" baseline="0" dirty="0"/>
                        <a:t>Institutions</a:t>
                      </a:r>
                      <a:endParaRPr lang="en-US" sz="1500" b="1" kern="1200" baseline="0" dirty="0">
                        <a:solidFill>
                          <a:schemeClr val="bg1"/>
                        </a:solidFill>
                        <a:latin typeface="Arial Narrow" pitchFamily="34" charset="0"/>
                        <a:ea typeface="+mn-ea"/>
                        <a:cs typeface="Arial" pitchFamily="34" charset="0"/>
                      </a:endParaRPr>
                    </a:p>
                  </a:txBody>
                  <a:tcPr/>
                </a:tc>
                <a:tc>
                  <a:txBody>
                    <a:bodyPr/>
                    <a:lstStyle/>
                    <a:p>
                      <a:pPr marL="0" algn="ctr" defTabSz="914400" rtl="0" eaLnBrk="1" latinLnBrk="0" hangingPunct="1"/>
                      <a:r>
                        <a:rPr lang="en-US" sz="1500" kern="1200" baseline="0" dirty="0"/>
                        <a:t>Economic Development &amp; Trade Organizations</a:t>
                      </a:r>
                      <a:endParaRPr lang="en-US" sz="1500" b="1" kern="1200" baseline="0" dirty="0">
                        <a:solidFill>
                          <a:schemeClr val="bg1"/>
                        </a:solidFill>
                        <a:latin typeface="Arial Narrow" pitchFamily="34" charset="0"/>
                        <a:ea typeface="+mn-ea"/>
                        <a:cs typeface="Arial" pitchFamily="34" charset="0"/>
                      </a:endParaRPr>
                    </a:p>
                  </a:txBody>
                  <a:tcPr/>
                </a:tc>
                <a:tc>
                  <a:txBody>
                    <a:bodyPr/>
                    <a:lstStyle/>
                    <a:p>
                      <a:pPr marL="0" algn="ctr" defTabSz="914400" rtl="0" eaLnBrk="1" latinLnBrk="0" hangingPunct="1"/>
                      <a:r>
                        <a:rPr lang="en-US" sz="1500" kern="1200" baseline="0" dirty="0"/>
                        <a:t>Investment </a:t>
                      </a:r>
                    </a:p>
                  </a:txBody>
                  <a:tcPr/>
                </a:tc>
                <a:extLst>
                  <a:ext uri="{0D108BD9-81ED-4DB2-BD59-A6C34878D82A}">
                    <a16:rowId xmlns:a16="http://schemas.microsoft.com/office/drawing/2014/main" val="10000"/>
                  </a:ext>
                </a:extLst>
              </a:tr>
              <a:tr h="4430502">
                <a:tc>
                  <a:txBody>
                    <a:bodyPr/>
                    <a:lstStyle/>
                    <a:p>
                      <a:pPr marL="173038" marR="0" indent="-173038" algn="l" defTabSz="914400" rtl="0" eaLnBrk="1" fontAlgn="auto" latinLnBrk="0" hangingPunct="1">
                        <a:lnSpc>
                          <a:spcPct val="100000"/>
                        </a:lnSpc>
                        <a:spcBef>
                          <a:spcPts val="300"/>
                        </a:spcBef>
                        <a:spcAft>
                          <a:spcPts val="600"/>
                        </a:spcAft>
                        <a:buClrTx/>
                        <a:buSzTx/>
                        <a:buFont typeface="Arial" pitchFamily="34" charset="0"/>
                        <a:buChar char="•"/>
                        <a:tabLst/>
                        <a:defRPr/>
                      </a:pPr>
                      <a:r>
                        <a:rPr lang="en-US" sz="1400" b="1" dirty="0"/>
                        <a:t>Maine</a:t>
                      </a:r>
                      <a:r>
                        <a:rPr lang="en-US" sz="1400" b="1" baseline="0" dirty="0"/>
                        <a:t> Accelerates Growth</a:t>
                      </a:r>
                    </a:p>
                    <a:p>
                      <a:pPr marL="173038" indent="-173038">
                        <a:spcBef>
                          <a:spcPts val="300"/>
                        </a:spcBef>
                        <a:spcAft>
                          <a:spcPts val="600"/>
                        </a:spcAft>
                        <a:buFont typeface="Arial" pitchFamily="34" charset="0"/>
                        <a:buChar char="•"/>
                      </a:pPr>
                      <a:r>
                        <a:rPr lang="en-US" sz="1400" b="1" dirty="0"/>
                        <a:t>Maine’s</a:t>
                      </a:r>
                      <a:r>
                        <a:rPr lang="en-US" sz="1400" b="1" baseline="0" dirty="0"/>
                        <a:t> Technology Incubation Centers</a:t>
                      </a:r>
                    </a:p>
                    <a:p>
                      <a:pPr marL="173038" indent="-173038">
                        <a:spcBef>
                          <a:spcPts val="300"/>
                        </a:spcBef>
                        <a:spcAft>
                          <a:spcPts val="600"/>
                        </a:spcAft>
                        <a:buFont typeface="Arial" pitchFamily="34" charset="0"/>
                        <a:buChar char="•"/>
                      </a:pPr>
                      <a:r>
                        <a:rPr lang="en-US" sz="1400" b="1" baseline="0" dirty="0"/>
                        <a:t>Foster Innovation Center at UMaine</a:t>
                      </a:r>
                    </a:p>
                    <a:p>
                      <a:pPr marL="173038" indent="-173038">
                        <a:spcBef>
                          <a:spcPts val="300"/>
                        </a:spcBef>
                        <a:spcAft>
                          <a:spcPts val="600"/>
                        </a:spcAft>
                        <a:buFont typeface="Arial" pitchFamily="34" charset="0"/>
                        <a:buChar char="•"/>
                      </a:pPr>
                      <a:r>
                        <a:rPr lang="en-US" sz="1400" b="1" baseline="0" dirty="0"/>
                        <a:t>Association for Consulting Expertise (ACE)</a:t>
                      </a:r>
                    </a:p>
                    <a:p>
                      <a:pPr marL="173038" indent="-173038">
                        <a:spcBef>
                          <a:spcPts val="300"/>
                        </a:spcBef>
                        <a:spcAft>
                          <a:spcPts val="600"/>
                        </a:spcAft>
                        <a:buFont typeface="Arial" pitchFamily="34" charset="0"/>
                        <a:buChar char="•"/>
                      </a:pPr>
                      <a:r>
                        <a:rPr lang="en-US" sz="1400" b="1" baseline="0" dirty="0"/>
                        <a:t>SCORE Maine</a:t>
                      </a:r>
                    </a:p>
                    <a:p>
                      <a:pPr marL="173038" marR="0" indent="-173038" algn="l" defTabSz="914400" rtl="0" eaLnBrk="1" fontAlgn="auto" latinLnBrk="0" hangingPunct="1">
                        <a:lnSpc>
                          <a:spcPct val="100000"/>
                        </a:lnSpc>
                        <a:spcBef>
                          <a:spcPts val="300"/>
                        </a:spcBef>
                        <a:spcAft>
                          <a:spcPts val="600"/>
                        </a:spcAft>
                        <a:buClrTx/>
                        <a:buSzTx/>
                        <a:buFont typeface="Arial" pitchFamily="34" charset="0"/>
                        <a:buChar char="•"/>
                        <a:tabLst/>
                        <a:defRPr/>
                      </a:pPr>
                      <a:r>
                        <a:rPr lang="en-US" sz="1400" b="1" kern="1200" baseline="0" dirty="0"/>
                        <a:t>Small Business Administration (SBA)</a:t>
                      </a:r>
                    </a:p>
                    <a:p>
                      <a:pPr marL="173038" indent="-173038" algn="l" defTabSz="914400" rtl="0" eaLnBrk="1" latinLnBrk="0" hangingPunct="1">
                        <a:spcBef>
                          <a:spcPts val="300"/>
                        </a:spcBef>
                        <a:spcAft>
                          <a:spcPts val="600"/>
                        </a:spcAft>
                        <a:buFont typeface="Arial" pitchFamily="34" charset="0"/>
                        <a:buChar char="•"/>
                      </a:pPr>
                      <a:r>
                        <a:rPr lang="en-US" sz="1400" b="1" kern="1200" baseline="0" dirty="0"/>
                        <a:t>Small Business Development Centers (SBDC) </a:t>
                      </a:r>
                    </a:p>
                    <a:p>
                      <a:pPr marL="173038" indent="-173038" algn="l" defTabSz="914400" rtl="0" eaLnBrk="1" latinLnBrk="0" hangingPunct="1">
                        <a:spcBef>
                          <a:spcPts val="300"/>
                        </a:spcBef>
                        <a:spcAft>
                          <a:spcPts val="600"/>
                        </a:spcAft>
                        <a:buFont typeface="Arial" pitchFamily="34" charset="0"/>
                        <a:buChar char="•"/>
                      </a:pPr>
                      <a:r>
                        <a:rPr lang="en-US" sz="1400" b="1" kern="1200" baseline="0" dirty="0"/>
                        <a:t>Maine Center for Entrepreneurial Development (MCED)</a:t>
                      </a:r>
                    </a:p>
                  </a:txBody>
                  <a:tcPr/>
                </a:tc>
                <a:tc>
                  <a:txBody>
                    <a:bodyPr/>
                    <a:lstStyle/>
                    <a:p>
                      <a:pPr marL="173038" indent="-173038">
                        <a:spcBef>
                          <a:spcPts val="300"/>
                        </a:spcBef>
                        <a:spcAft>
                          <a:spcPts val="600"/>
                        </a:spcAft>
                        <a:buFont typeface="Arial" pitchFamily="34" charset="0"/>
                        <a:buChar char="•"/>
                      </a:pPr>
                      <a:r>
                        <a:rPr lang="en-US" sz="1400" b="1" dirty="0"/>
                        <a:t>The Jackson Laboratory</a:t>
                      </a:r>
                    </a:p>
                    <a:p>
                      <a:pPr marL="173038" indent="-173038">
                        <a:spcBef>
                          <a:spcPts val="300"/>
                        </a:spcBef>
                        <a:spcAft>
                          <a:spcPts val="600"/>
                        </a:spcAft>
                        <a:buFont typeface="Arial" pitchFamily="34" charset="0"/>
                        <a:buChar char="•"/>
                      </a:pPr>
                      <a:r>
                        <a:rPr lang="en-US" sz="1400" b="1" dirty="0"/>
                        <a:t>Bigelow</a:t>
                      </a:r>
                      <a:r>
                        <a:rPr lang="en-US" sz="1400" b="1" baseline="0" dirty="0"/>
                        <a:t> Laboratory for Ocean Sciences</a:t>
                      </a:r>
                    </a:p>
                    <a:p>
                      <a:pPr marL="173038" indent="-173038">
                        <a:spcBef>
                          <a:spcPts val="300"/>
                        </a:spcBef>
                        <a:spcAft>
                          <a:spcPts val="600"/>
                        </a:spcAft>
                        <a:buFont typeface="Arial" pitchFamily="34" charset="0"/>
                        <a:buChar char="•"/>
                      </a:pPr>
                      <a:r>
                        <a:rPr lang="en-US" sz="1400" b="1" baseline="0" dirty="0"/>
                        <a:t>Gulf of Maine Research Institute (GMRI)</a:t>
                      </a:r>
                    </a:p>
                    <a:p>
                      <a:pPr marL="173038" indent="-173038">
                        <a:spcBef>
                          <a:spcPts val="300"/>
                        </a:spcBef>
                        <a:spcAft>
                          <a:spcPts val="600"/>
                        </a:spcAft>
                        <a:buFont typeface="Arial" pitchFamily="34" charset="0"/>
                        <a:buChar char="•"/>
                      </a:pPr>
                      <a:r>
                        <a:rPr lang="en-US" sz="1400" b="1" baseline="0" dirty="0"/>
                        <a:t>Downeast Institute</a:t>
                      </a:r>
                    </a:p>
                    <a:p>
                      <a:pPr marL="173038" indent="-173038">
                        <a:spcBef>
                          <a:spcPts val="300"/>
                        </a:spcBef>
                        <a:spcAft>
                          <a:spcPts val="600"/>
                        </a:spcAft>
                        <a:buFont typeface="Arial" pitchFamily="34" charset="0"/>
                        <a:buChar char="•"/>
                      </a:pPr>
                      <a:r>
                        <a:rPr lang="en-US" sz="1400" b="1" baseline="0" dirty="0"/>
                        <a:t>University of Maine System</a:t>
                      </a:r>
                    </a:p>
                    <a:p>
                      <a:pPr marL="173038" indent="-173038">
                        <a:spcBef>
                          <a:spcPts val="300"/>
                        </a:spcBef>
                        <a:spcAft>
                          <a:spcPts val="600"/>
                        </a:spcAft>
                        <a:buFont typeface="Arial" pitchFamily="34" charset="0"/>
                        <a:buChar char="•"/>
                      </a:pPr>
                      <a:r>
                        <a:rPr lang="en-US" sz="1400" b="1" baseline="0" dirty="0"/>
                        <a:t>University of New England</a:t>
                      </a:r>
                      <a:endParaRPr lang="en-US" sz="1400" b="1" baseline="0" dirty="0">
                        <a:latin typeface="Arial Narrow" pitchFamily="34" charset="0"/>
                        <a:cs typeface="Arial" pitchFamily="34" charset="0"/>
                      </a:endParaRPr>
                    </a:p>
                  </a:txBody>
                  <a:tcPr/>
                </a:tc>
                <a:tc>
                  <a:txBody>
                    <a:bodyPr/>
                    <a:lstStyle/>
                    <a:p>
                      <a:pPr marL="173038" indent="-173038" algn="l" defTabSz="914400" rtl="0" eaLnBrk="1" latinLnBrk="0" hangingPunct="1">
                        <a:spcBef>
                          <a:spcPts val="300"/>
                        </a:spcBef>
                        <a:spcAft>
                          <a:spcPts val="600"/>
                        </a:spcAft>
                        <a:buFont typeface="Arial" pitchFamily="34" charset="0"/>
                        <a:buChar char="•"/>
                      </a:pPr>
                      <a:r>
                        <a:rPr lang="en-US" sz="1400" b="1" kern="1200" baseline="0" dirty="0"/>
                        <a:t>Maine Department of Economic and Community Development</a:t>
                      </a:r>
                    </a:p>
                    <a:p>
                      <a:pPr marL="173038" indent="-173038" algn="l" defTabSz="914400" rtl="0" eaLnBrk="1" latinLnBrk="0" hangingPunct="1">
                        <a:spcBef>
                          <a:spcPts val="300"/>
                        </a:spcBef>
                        <a:spcAft>
                          <a:spcPts val="600"/>
                        </a:spcAft>
                        <a:buFont typeface="Arial" pitchFamily="34" charset="0"/>
                        <a:buChar char="•"/>
                      </a:pPr>
                      <a:r>
                        <a:rPr lang="en-US" sz="1400" b="1" kern="1200" baseline="0" dirty="0"/>
                        <a:t>Maine &amp; Company</a:t>
                      </a:r>
                    </a:p>
                    <a:p>
                      <a:pPr marL="173038" marR="0" indent="-173038" algn="l" defTabSz="914400" rtl="0" eaLnBrk="1" fontAlgn="auto" latinLnBrk="0" hangingPunct="1">
                        <a:lnSpc>
                          <a:spcPct val="100000"/>
                        </a:lnSpc>
                        <a:spcBef>
                          <a:spcPts val="300"/>
                        </a:spcBef>
                        <a:spcAft>
                          <a:spcPts val="600"/>
                        </a:spcAft>
                        <a:buClrTx/>
                        <a:buSzTx/>
                        <a:buFont typeface="Arial" pitchFamily="34" charset="0"/>
                        <a:buChar char="•"/>
                        <a:tabLst/>
                        <a:defRPr/>
                      </a:pPr>
                      <a:r>
                        <a:rPr lang="en-US" sz="1400" b="1" kern="1200" baseline="0" dirty="0"/>
                        <a:t>Maine International Trade Center (MITC)</a:t>
                      </a:r>
                    </a:p>
                    <a:p>
                      <a:pPr marL="173038" indent="-173038" algn="l" defTabSz="914400" rtl="0" eaLnBrk="1" latinLnBrk="0" hangingPunct="1">
                        <a:spcBef>
                          <a:spcPts val="300"/>
                        </a:spcBef>
                        <a:spcAft>
                          <a:spcPts val="600"/>
                        </a:spcAft>
                        <a:buFont typeface="Arial" pitchFamily="34" charset="0"/>
                        <a:buChar char="•"/>
                      </a:pPr>
                      <a:r>
                        <a:rPr lang="en-US" sz="1400" b="1" kern="1200" baseline="0" dirty="0"/>
                        <a:t>Manufacturers Association of Maine (MAME)</a:t>
                      </a:r>
                    </a:p>
                    <a:p>
                      <a:pPr marL="173038" indent="-173038" algn="l" defTabSz="914400" rtl="0" eaLnBrk="1" latinLnBrk="0" hangingPunct="1">
                        <a:spcBef>
                          <a:spcPts val="300"/>
                        </a:spcBef>
                        <a:spcAft>
                          <a:spcPts val="600"/>
                        </a:spcAft>
                        <a:buFont typeface="Arial" pitchFamily="34" charset="0"/>
                        <a:buChar char="•"/>
                      </a:pPr>
                      <a:r>
                        <a:rPr lang="en-US" sz="1400" b="1" kern="1200" baseline="0" dirty="0"/>
                        <a:t>Manufacturing Extension Partnership (MEP)</a:t>
                      </a:r>
                    </a:p>
                    <a:p>
                      <a:pPr marL="173038" indent="-173038" algn="l" defTabSz="914400" rtl="0" eaLnBrk="1" latinLnBrk="0" hangingPunct="1">
                        <a:spcBef>
                          <a:spcPts val="300"/>
                        </a:spcBef>
                        <a:spcAft>
                          <a:spcPts val="600"/>
                        </a:spcAft>
                        <a:buFont typeface="Arial" pitchFamily="34" charset="0"/>
                        <a:buChar char="•"/>
                      </a:pPr>
                      <a:r>
                        <a:rPr lang="en-US" sz="1400" b="1" kern="1200" baseline="0" dirty="0"/>
                        <a:t>Maine Aerospace Alliance</a:t>
                      </a:r>
                    </a:p>
                    <a:p>
                      <a:pPr marL="173038" indent="-173038" algn="l" defTabSz="914400" rtl="0" eaLnBrk="1" latinLnBrk="0" hangingPunct="1">
                        <a:spcBef>
                          <a:spcPts val="300"/>
                        </a:spcBef>
                        <a:spcAft>
                          <a:spcPts val="600"/>
                        </a:spcAft>
                        <a:buFont typeface="Arial" pitchFamily="34" charset="0"/>
                        <a:buChar char="•"/>
                      </a:pPr>
                      <a:r>
                        <a:rPr lang="en-US" sz="1400" b="1" kern="1200" baseline="0" dirty="0"/>
                        <a:t>Maine Composite Alliance</a:t>
                      </a:r>
                    </a:p>
                    <a:p>
                      <a:pPr marL="173038" indent="-173038" algn="l" defTabSz="914400" rtl="0" eaLnBrk="1" latinLnBrk="0" hangingPunct="1">
                        <a:spcBef>
                          <a:spcPts val="300"/>
                        </a:spcBef>
                        <a:spcAft>
                          <a:spcPts val="600"/>
                        </a:spcAft>
                        <a:buFont typeface="Arial" pitchFamily="34" charset="0"/>
                        <a:buChar char="•"/>
                      </a:pPr>
                      <a:r>
                        <a:rPr lang="en-US" sz="1400" b="1" kern="1200" baseline="0" dirty="0"/>
                        <a:t>E2Tech</a:t>
                      </a:r>
                    </a:p>
                    <a:p>
                      <a:pPr marL="173038" indent="-173038" algn="l" defTabSz="914400" rtl="0" eaLnBrk="1" latinLnBrk="0" hangingPunct="1">
                        <a:spcBef>
                          <a:spcPts val="300"/>
                        </a:spcBef>
                        <a:spcAft>
                          <a:spcPts val="600"/>
                        </a:spcAft>
                        <a:buFont typeface="Arial" pitchFamily="34" charset="0"/>
                        <a:buChar char="•"/>
                      </a:pPr>
                      <a:r>
                        <a:rPr lang="en-US" sz="1400" b="1" kern="1200" baseline="0" dirty="0"/>
                        <a:t>Bioscience Association of Maine</a:t>
                      </a:r>
                      <a:endParaRPr lang="en-US" sz="1400" b="1" kern="1200" baseline="0" dirty="0">
                        <a:solidFill>
                          <a:schemeClr val="dk1"/>
                        </a:solidFill>
                        <a:latin typeface="Arial Narrow" pitchFamily="34" charset="0"/>
                        <a:ea typeface="+mn-ea"/>
                        <a:cs typeface="Arial" pitchFamily="34" charset="0"/>
                      </a:endParaRPr>
                    </a:p>
                  </a:txBody>
                  <a:tcPr/>
                </a:tc>
                <a:tc>
                  <a:txBody>
                    <a:bodyPr/>
                    <a:lstStyle/>
                    <a:p>
                      <a:pPr marL="173038" marR="0" lvl="0" indent="-173038" algn="l" defTabSz="914400" rtl="0" eaLnBrk="1" fontAlgn="auto" latinLnBrk="0" hangingPunct="1">
                        <a:lnSpc>
                          <a:spcPct val="100000"/>
                        </a:lnSpc>
                        <a:spcBef>
                          <a:spcPts val="300"/>
                        </a:spcBef>
                        <a:spcAft>
                          <a:spcPts val="600"/>
                        </a:spcAft>
                        <a:buClrTx/>
                        <a:buSzTx/>
                        <a:buFont typeface="Arial" pitchFamily="34" charset="0"/>
                        <a:buChar char="•"/>
                        <a:tabLst/>
                        <a:defRPr/>
                      </a:pPr>
                      <a:r>
                        <a:rPr kumimoji="0" lang="en-US" sz="1400" b="1" u="none" strike="noStrike" kern="1200" cap="none" spc="0" normalizeH="0" baseline="0" noProof="0" dirty="0">
                          <a:ln>
                            <a:noFill/>
                          </a:ln>
                          <a:effectLst/>
                          <a:uLnTx/>
                          <a:uFillTx/>
                        </a:rPr>
                        <a:t>Maine Venture Fund (SEGF)</a:t>
                      </a:r>
                    </a:p>
                    <a:p>
                      <a:pPr marL="173038" marR="0" lvl="0" indent="-173038" algn="l" defTabSz="914400" rtl="0" eaLnBrk="1" fontAlgn="auto" latinLnBrk="0" hangingPunct="1">
                        <a:lnSpc>
                          <a:spcPct val="100000"/>
                        </a:lnSpc>
                        <a:spcBef>
                          <a:spcPts val="300"/>
                        </a:spcBef>
                        <a:spcAft>
                          <a:spcPts val="600"/>
                        </a:spcAft>
                        <a:buClrTx/>
                        <a:buSzTx/>
                        <a:buFont typeface="Arial" pitchFamily="34" charset="0"/>
                        <a:buChar char="•"/>
                        <a:tabLst/>
                        <a:defRPr/>
                      </a:pPr>
                      <a:r>
                        <a:rPr kumimoji="0" lang="en-US" sz="1400" b="1" u="none" strike="noStrike" kern="1200" cap="none" spc="0" normalizeH="0" baseline="0" noProof="0" dirty="0">
                          <a:ln>
                            <a:noFill/>
                          </a:ln>
                          <a:effectLst/>
                          <a:uLnTx/>
                          <a:uFillTx/>
                        </a:rPr>
                        <a:t>Coastal Enterprises (CEI)</a:t>
                      </a:r>
                    </a:p>
                    <a:p>
                      <a:pPr marL="173038" marR="0" lvl="0" indent="-173038" algn="l" defTabSz="914400" rtl="0" eaLnBrk="1" fontAlgn="auto" latinLnBrk="0" hangingPunct="1">
                        <a:lnSpc>
                          <a:spcPct val="100000"/>
                        </a:lnSpc>
                        <a:spcBef>
                          <a:spcPts val="300"/>
                        </a:spcBef>
                        <a:spcAft>
                          <a:spcPts val="600"/>
                        </a:spcAft>
                        <a:buClrTx/>
                        <a:buSzTx/>
                        <a:buFont typeface="Arial" pitchFamily="34" charset="0"/>
                        <a:buChar char="•"/>
                        <a:tabLst/>
                        <a:defRPr/>
                      </a:pPr>
                      <a:r>
                        <a:rPr kumimoji="0" lang="en-US" sz="1400" b="1" u="none" strike="noStrike" kern="1200" cap="none" spc="0" normalizeH="0" baseline="0" noProof="0" dirty="0">
                          <a:ln>
                            <a:noFill/>
                          </a:ln>
                          <a:effectLst/>
                          <a:uLnTx/>
                          <a:uFillTx/>
                        </a:rPr>
                        <a:t>Finance Authority of Maine (FAME)</a:t>
                      </a:r>
                    </a:p>
                    <a:p>
                      <a:pPr marL="173038" marR="0" lvl="0" indent="-173038" algn="l" defTabSz="914400" rtl="0" eaLnBrk="1" fontAlgn="auto" latinLnBrk="0" hangingPunct="1">
                        <a:lnSpc>
                          <a:spcPct val="100000"/>
                        </a:lnSpc>
                        <a:spcBef>
                          <a:spcPts val="300"/>
                        </a:spcBef>
                        <a:spcAft>
                          <a:spcPts val="600"/>
                        </a:spcAft>
                        <a:buClrTx/>
                        <a:buSzTx/>
                        <a:buFont typeface="Arial" pitchFamily="34" charset="0"/>
                        <a:buChar char="•"/>
                        <a:tabLst/>
                        <a:defRPr/>
                      </a:pPr>
                      <a:r>
                        <a:rPr kumimoji="0" lang="en-US" sz="1400" b="1" u="none" strike="noStrike" kern="1200" cap="none" spc="0" normalizeH="0" baseline="0" noProof="0" dirty="0">
                          <a:ln>
                            <a:noFill/>
                          </a:ln>
                          <a:effectLst/>
                          <a:uLnTx/>
                          <a:uFillTx/>
                        </a:rPr>
                        <a:t>Maine Angels Network</a:t>
                      </a:r>
                    </a:p>
                    <a:p>
                      <a:pPr marL="173038" marR="0" lvl="0" indent="-173038" algn="l" defTabSz="914400" rtl="0" eaLnBrk="1" fontAlgn="auto" latinLnBrk="0" hangingPunct="1">
                        <a:lnSpc>
                          <a:spcPct val="100000"/>
                        </a:lnSpc>
                        <a:spcBef>
                          <a:spcPts val="300"/>
                        </a:spcBef>
                        <a:spcAft>
                          <a:spcPts val="600"/>
                        </a:spcAft>
                        <a:buClrTx/>
                        <a:buSzTx/>
                        <a:buFont typeface="Arial" pitchFamily="34" charset="0"/>
                        <a:buChar char="•"/>
                        <a:tabLst/>
                        <a:defRPr/>
                      </a:pPr>
                      <a:r>
                        <a:rPr kumimoji="0" lang="en-US" sz="1400" b="1" u="none" strike="noStrike" kern="1200" cap="none" spc="0" normalizeH="0" baseline="0" noProof="0" dirty="0">
                          <a:ln>
                            <a:noFill/>
                          </a:ln>
                          <a:effectLst/>
                          <a:uLnTx/>
                          <a:uFillTx/>
                        </a:rPr>
                        <a:t>Bangor Angels</a:t>
                      </a:r>
                    </a:p>
                    <a:p>
                      <a:pPr marL="173038" marR="0" lvl="0" indent="-173038" algn="l" defTabSz="914400" rtl="0" eaLnBrk="1" fontAlgn="auto" latinLnBrk="0" hangingPunct="1">
                        <a:lnSpc>
                          <a:spcPct val="100000"/>
                        </a:lnSpc>
                        <a:spcBef>
                          <a:spcPts val="300"/>
                        </a:spcBef>
                        <a:spcAft>
                          <a:spcPts val="600"/>
                        </a:spcAft>
                        <a:buClrTx/>
                        <a:buSzTx/>
                        <a:buFont typeface="Arial" pitchFamily="34" charset="0"/>
                        <a:buChar char="•"/>
                        <a:tabLst/>
                        <a:defRPr/>
                      </a:pPr>
                      <a:r>
                        <a:rPr kumimoji="0" lang="en-US" sz="1400" b="1" u="none" strike="noStrike" kern="1200" cap="none" spc="0" normalizeH="0" baseline="0" noProof="0" dirty="0">
                          <a:ln>
                            <a:noFill/>
                          </a:ln>
                          <a:effectLst/>
                          <a:uLnTx/>
                          <a:uFillTx/>
                        </a:rPr>
                        <a:t>Slow Money Maine No Small Potatoes (for farms,</a:t>
                      </a:r>
                      <a:r>
                        <a:rPr lang="en-US" sz="1400" b="1" dirty="0"/>
                        <a:t> fisheries and food businesses)</a:t>
                      </a:r>
                      <a:endParaRPr lang="en-US" sz="1400" b="1" dirty="0">
                        <a:latin typeface="Arial Narrow" pitchFamily="34" charset="0"/>
                        <a:cs typeface="Arial" pitchFamily="34" charset="0"/>
                      </a:endParaRPr>
                    </a:p>
                  </a:txBody>
                  <a:tcPr/>
                </a:tc>
                <a:extLst>
                  <a:ext uri="{0D108BD9-81ED-4DB2-BD59-A6C34878D82A}">
                    <a16:rowId xmlns:a16="http://schemas.microsoft.com/office/drawing/2014/main" val="10001"/>
                  </a:ext>
                </a:extLst>
              </a:tr>
            </a:tbl>
          </a:graphicData>
        </a:graphic>
      </p:graphicFrame>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Tree>
    <p:extLst>
      <p:ext uri="{BB962C8B-B14F-4D97-AF65-F5344CB8AC3E}">
        <p14:creationId xmlns:p14="http://schemas.microsoft.com/office/powerpoint/2010/main" val="1680248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839" y="1336488"/>
            <a:ext cx="8786813" cy="3855444"/>
          </a:xfrm>
        </p:spPr>
        <p:txBody>
          <a:bodyPr anchor="t" anchorCtr="0"/>
          <a:lstStyle/>
          <a:p>
            <a:pPr marL="0" lvl="0" indent="0" defTabSz="914174" fontAlgn="auto">
              <a:spcBef>
                <a:spcPts val="0"/>
              </a:spcBef>
              <a:spcAft>
                <a:spcPts val="0"/>
              </a:spcAft>
              <a:buSzTx/>
              <a:buNone/>
              <a:defRPr/>
            </a:pPr>
            <a:r>
              <a:rPr lang="en-US" sz="4400" u="sng" kern="1200" dirty="0">
                <a:solidFill>
                  <a:schemeClr val="tx2"/>
                </a:solidFill>
                <a:latin typeface="Franklin Gothic Demi" pitchFamily="34" charset="0"/>
              </a:rPr>
              <a:t>MTI Mission:</a:t>
            </a:r>
          </a:p>
          <a:p>
            <a:pPr marL="0" lvl="0" indent="0" defTabSz="914174" fontAlgn="auto">
              <a:spcBef>
                <a:spcPts val="0"/>
              </a:spcBef>
              <a:spcAft>
                <a:spcPts val="0"/>
              </a:spcAft>
              <a:buSzTx/>
              <a:buNone/>
              <a:defRPr/>
            </a:pPr>
            <a:endParaRPr lang="en-US" sz="4400" u="sng" kern="1200" dirty="0">
              <a:solidFill>
                <a:schemeClr val="tx2"/>
              </a:solidFill>
              <a:latin typeface="Franklin Gothic Demi" pitchFamily="34" charset="0"/>
            </a:endParaRPr>
          </a:p>
          <a:p>
            <a:pPr marL="0" lvl="0" indent="0" defTabSz="914174" fontAlgn="auto">
              <a:spcBef>
                <a:spcPts val="0"/>
              </a:spcBef>
              <a:spcAft>
                <a:spcPts val="0"/>
              </a:spcAft>
              <a:buSzTx/>
              <a:buNone/>
              <a:defRPr/>
            </a:pPr>
            <a:r>
              <a:rPr lang="en-US" kern="1200" dirty="0">
                <a:solidFill>
                  <a:schemeClr val="tx2"/>
                </a:solidFill>
              </a:rPr>
              <a:t>Diversify and grow Maine’s economy by encouraging, promoting, stimulating, and supporting innovation and its transformation into new products, services and companies, leading to the creation and retention of quality jobs in Maine.</a:t>
            </a:r>
          </a:p>
        </p:txBody>
      </p:sp>
      <p:sp>
        <p:nvSpPr>
          <p:cNvPr id="4" name="Rectangle 3"/>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Tree>
    <p:extLst>
      <p:ext uri="{BB962C8B-B14F-4D97-AF65-F5344CB8AC3E}">
        <p14:creationId xmlns:p14="http://schemas.microsoft.com/office/powerpoint/2010/main" val="1587530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23180" indent="0">
              <a:buClr>
                <a:schemeClr val="tx2"/>
              </a:buClr>
              <a:buNone/>
            </a:pPr>
            <a:r>
              <a:rPr lang="en-US" sz="4400" dirty="0">
                <a:solidFill>
                  <a:schemeClr val="tx2"/>
                </a:solidFill>
              </a:rPr>
              <a:t>Impact &amp; Evaluation</a:t>
            </a:r>
          </a:p>
        </p:txBody>
      </p:sp>
      <p:sp>
        <p:nvSpPr>
          <p:cNvPr id="3" name="Content Placeholder 2"/>
          <p:cNvSpPr>
            <a:spLocks noGrp="1"/>
          </p:cNvSpPr>
          <p:nvPr>
            <p:ph idx="1"/>
          </p:nvPr>
        </p:nvSpPr>
        <p:spPr>
          <a:xfrm>
            <a:off x="178593" y="828432"/>
            <a:ext cx="8786813" cy="3243262"/>
          </a:xfrm>
        </p:spPr>
        <p:txBody>
          <a:bodyPr anchor="t" anchorCtr="0"/>
          <a:lstStyle/>
          <a:p>
            <a:pPr marL="223180" indent="0">
              <a:buNone/>
            </a:pPr>
            <a:r>
              <a:rPr lang="en-US" dirty="0"/>
              <a:t>As part of the State’s biennial review of its economic investments, an independent consulting firm evaluated MTI and presented its findings in January 2016.  The report concluded that  MTI . . .</a:t>
            </a:r>
          </a:p>
          <a:p>
            <a:pPr>
              <a:buFont typeface="Wingdings" panose="05000000000000000000" pitchFamily="2" charset="2"/>
              <a:buChar char="Ø"/>
            </a:pPr>
            <a:r>
              <a:rPr lang="en-US" sz="2400" i="1" dirty="0">
                <a:solidFill>
                  <a:srgbClr val="FFC000"/>
                </a:solidFill>
              </a:rPr>
              <a:t>“Is the focal point of Maine’s R&amp;D efforts”</a:t>
            </a:r>
          </a:p>
          <a:p>
            <a:pPr>
              <a:buFont typeface="Wingdings" panose="05000000000000000000" pitchFamily="2" charset="2"/>
              <a:buChar char="Ø"/>
            </a:pPr>
            <a:r>
              <a:rPr lang="en-US" sz="2400" i="1" dirty="0">
                <a:solidFill>
                  <a:srgbClr val="FFC000"/>
                </a:solidFill>
              </a:rPr>
              <a:t>“Encourages growth in an active, hands-on, collaborative way”</a:t>
            </a:r>
          </a:p>
          <a:p>
            <a:pPr>
              <a:buFont typeface="Wingdings" panose="05000000000000000000" pitchFamily="2" charset="2"/>
              <a:buChar char="Ø"/>
            </a:pPr>
            <a:r>
              <a:rPr lang="en-US" sz="2400" i="1" dirty="0">
                <a:solidFill>
                  <a:srgbClr val="FFC000"/>
                </a:solidFill>
              </a:rPr>
              <a:t>“Is true to its mission and mandate”</a:t>
            </a:r>
          </a:p>
          <a:p>
            <a:pPr>
              <a:buFont typeface="Wingdings" panose="05000000000000000000" pitchFamily="2" charset="2"/>
              <a:buChar char="Ø"/>
            </a:pPr>
            <a:r>
              <a:rPr lang="en-US" sz="2400" i="1" dirty="0">
                <a:solidFill>
                  <a:srgbClr val="FFC000"/>
                </a:solidFill>
              </a:rPr>
              <a:t>“Development Loan effectively improves innovation, economic development, and the R&amp;D environment while also providing a positive return on investment” </a:t>
            </a:r>
            <a:r>
              <a:rPr lang="en-US" sz="2400" i="1" dirty="0"/>
              <a:t>for Maine.  </a:t>
            </a:r>
            <a:endParaRPr lang="en-US" i="1" dirty="0"/>
          </a:p>
        </p:txBody>
      </p:sp>
      <p:sp>
        <p:nvSpPr>
          <p:cNvPr id="4" name="Rectangle 3"/>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Tree>
    <p:extLst>
      <p:ext uri="{BB962C8B-B14F-4D97-AF65-F5344CB8AC3E}">
        <p14:creationId xmlns:p14="http://schemas.microsoft.com/office/powerpoint/2010/main" val="2482208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B0F0"/>
                </a:solidFill>
                <a:latin typeface="Baskerville Old Face" panose="02020602080505020303" pitchFamily="18" charset="0"/>
              </a:rPr>
              <a:t>AMP FIN, LLC</a:t>
            </a:r>
          </a:p>
        </p:txBody>
      </p:sp>
      <p:pic>
        <p:nvPicPr>
          <p:cNvPr id="5" name="Content Placeholder 4"/>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347533" y="1083974"/>
            <a:ext cx="3241211" cy="4911725"/>
          </a:xfrm>
        </p:spPr>
      </p:pic>
      <p:sp>
        <p:nvSpPr>
          <p:cNvPr id="6" name="TextBox 5"/>
          <p:cNvSpPr txBox="1"/>
          <p:nvPr/>
        </p:nvSpPr>
        <p:spPr>
          <a:xfrm>
            <a:off x="3906982" y="1154545"/>
            <a:ext cx="4498109" cy="3416320"/>
          </a:xfrm>
          <a:prstGeom prst="rect">
            <a:avLst/>
          </a:prstGeom>
          <a:noFill/>
        </p:spPr>
        <p:txBody>
          <a:bodyPr wrap="square" rtlCol="0">
            <a:spAutoFit/>
          </a:bodyPr>
          <a:lstStyle/>
          <a:p>
            <a:r>
              <a:rPr lang="en-US" dirty="0"/>
              <a:t>A revolutionary patent pending swim fin has been designed and developed for adult leg amputees.  Amp Fins™, LLC is now ready to begin R &amp; D for children’s custom fit fins.  This will require a formal prototype of said product, as well as research of best type of production and material composition.  Once production details are confirmed and prototype completed, product testing will begin for this segment of the population.  (Seed Grant)</a:t>
            </a:r>
          </a:p>
          <a:p>
            <a:endParaRPr lang="en-US" dirty="0"/>
          </a:p>
        </p:txBody>
      </p:sp>
    </p:spTree>
    <p:extLst>
      <p:ext uri="{BB962C8B-B14F-4D97-AF65-F5344CB8AC3E}">
        <p14:creationId xmlns:p14="http://schemas.microsoft.com/office/powerpoint/2010/main" val="18302454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435913" y="1717964"/>
            <a:ext cx="4360862" cy="4360862"/>
          </a:xfrm>
        </p:spPr>
      </p:pic>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867891" y="150092"/>
            <a:ext cx="3634509" cy="1453804"/>
          </a:xfrm>
          <a:prstGeom prst="rect">
            <a:avLst/>
          </a:prstGeom>
        </p:spPr>
      </p:pic>
      <p:sp>
        <p:nvSpPr>
          <p:cNvPr id="7" name="TextBox 6"/>
          <p:cNvSpPr txBox="1"/>
          <p:nvPr/>
        </p:nvSpPr>
        <p:spPr>
          <a:xfrm>
            <a:off x="4895273" y="1874982"/>
            <a:ext cx="3842327" cy="4524315"/>
          </a:xfrm>
          <a:prstGeom prst="rect">
            <a:avLst/>
          </a:prstGeom>
          <a:noFill/>
        </p:spPr>
        <p:txBody>
          <a:bodyPr wrap="square" rtlCol="0">
            <a:spAutoFit/>
          </a:bodyPr>
          <a:lstStyle/>
          <a:p>
            <a:r>
              <a:rPr lang="en-US" dirty="0"/>
              <a:t>North Spore Mushroom Company is developing new technologies for specialty mushroom production utilizing a hardwood substrate and cold pasteurization technique that is more cost effective than traditional methods of mushroom cultivation. By increasing our spawn production capacity, constructing a clean room for inoculation, and further developing substrate formulations we will be able to commercialize this technology, improve its efficiency, and extend it into a wider diversity of mushroom species.  (2 Seed Grants)</a:t>
            </a:r>
          </a:p>
          <a:p>
            <a:endParaRPr lang="en-US" dirty="0"/>
          </a:p>
        </p:txBody>
      </p:sp>
    </p:spTree>
    <p:extLst>
      <p:ext uri="{BB962C8B-B14F-4D97-AF65-F5344CB8AC3E}">
        <p14:creationId xmlns:p14="http://schemas.microsoft.com/office/powerpoint/2010/main" val="2388512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3786909" y="2014732"/>
            <a:ext cx="5137931" cy="3356289"/>
          </a:xfrm>
          <a:solidFill>
            <a:schemeClr val="tx2"/>
          </a:solidFill>
        </p:spPr>
      </p:pic>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883658" y="0"/>
            <a:ext cx="5376683" cy="2014732"/>
          </a:xfrm>
          <a:prstGeom prst="rect">
            <a:avLst/>
          </a:prstGeom>
        </p:spPr>
      </p:pic>
      <p:sp>
        <p:nvSpPr>
          <p:cNvPr id="7" name="TextBox 6"/>
          <p:cNvSpPr txBox="1"/>
          <p:nvPr/>
        </p:nvSpPr>
        <p:spPr>
          <a:xfrm>
            <a:off x="471055" y="2014732"/>
            <a:ext cx="3315854" cy="4524315"/>
          </a:xfrm>
          <a:prstGeom prst="rect">
            <a:avLst/>
          </a:prstGeom>
          <a:noFill/>
        </p:spPr>
        <p:txBody>
          <a:bodyPr wrap="square" rtlCol="0">
            <a:spAutoFit/>
          </a:bodyPr>
          <a:lstStyle/>
          <a:p>
            <a:r>
              <a:rPr lang="en-US" dirty="0"/>
              <a:t>The demand for locally sourced food is growing, with the market in excess of $7 billion and steadily increasing.</a:t>
            </a:r>
          </a:p>
          <a:p>
            <a:r>
              <a:rPr lang="en-US" dirty="0"/>
              <a:t>Forager will build a mobile software platform that automates the order to payment process for locally purchased foods and will leverage that platform to launch an online marketplace where local producers can offer their products for sale for retail buyers.  (</a:t>
            </a:r>
            <a:r>
              <a:rPr lang="en-US" dirty="0" err="1"/>
              <a:t>TechStart</a:t>
            </a:r>
            <a:r>
              <a:rPr lang="en-US" dirty="0"/>
              <a:t> Grant, 2 Seed Grants, Development Loan, Accelerator Grant)</a:t>
            </a:r>
          </a:p>
        </p:txBody>
      </p:sp>
    </p:spTree>
    <p:extLst>
      <p:ext uri="{BB962C8B-B14F-4D97-AF65-F5344CB8AC3E}">
        <p14:creationId xmlns:p14="http://schemas.microsoft.com/office/powerpoint/2010/main" val="2775188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455206" y="556181"/>
            <a:ext cx="3474483" cy="5632311"/>
          </a:xfrm>
          <a:prstGeom prst="rect">
            <a:avLst/>
          </a:prstGeom>
          <a:noFill/>
        </p:spPr>
        <p:txBody>
          <a:bodyPr wrap="square" rtlCol="0">
            <a:spAutoFit/>
          </a:bodyPr>
          <a:lstStyle/>
          <a:p>
            <a:r>
              <a:rPr lang="en-US" dirty="0"/>
              <a:t>Mingle Analytics, LLC is an early-stage business that provides information technology services to healthcare providers, enabling accurate and efficient reporting of quality data to Medicare’s</a:t>
            </a:r>
          </a:p>
          <a:p>
            <a:r>
              <a:rPr lang="en-US" dirty="0"/>
              <a:t>Physician Quality Reporting System (PQRS).  </a:t>
            </a:r>
          </a:p>
          <a:p>
            <a:endParaRPr lang="en-US" dirty="0"/>
          </a:p>
          <a:p>
            <a:r>
              <a:rPr lang="en-US" dirty="0"/>
              <a:t>Based in South Paris, Maine, Mingle Analytics has grown to 50 employees including many highly-skilled IT professionals.  Mingle Analytics’ early-stage success has created tech and healthcare-related jobs in Oxford County, and MTI Development Loan funding will allow the company to accommodate significant growth objectives.  ( 2 TS, SG, 2 DL, AG)</a:t>
            </a:r>
          </a:p>
        </p:txBody>
      </p:sp>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62899" y="844786"/>
            <a:ext cx="4916424" cy="2005584"/>
          </a:xfrm>
          <a:prstGeom prst="rect">
            <a:avLst/>
          </a:prstGeom>
        </p:spPr>
      </p:pic>
      <p:pic>
        <p:nvPicPr>
          <p:cNvPr id="9" name="Picture 8"/>
          <p:cNvPicPr>
            <a:picLocks noChangeAspect="1"/>
          </p:cNvPicPr>
          <p:nvPr/>
        </p:nvPicPr>
        <p:blipFill>
          <a:blip r:embed="rId3"/>
          <a:stretch>
            <a:fillRect/>
          </a:stretch>
        </p:blipFill>
        <p:spPr>
          <a:xfrm>
            <a:off x="716098" y="3485512"/>
            <a:ext cx="4010025" cy="1381125"/>
          </a:xfrm>
          <a:prstGeom prst="rect">
            <a:avLst/>
          </a:prstGeom>
        </p:spPr>
      </p:pic>
    </p:spTree>
    <p:extLst>
      <p:ext uri="{BB962C8B-B14F-4D97-AF65-F5344CB8AC3E}">
        <p14:creationId xmlns:p14="http://schemas.microsoft.com/office/powerpoint/2010/main" val="34054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9233210-FD1D-4643-A408-4B2BDEE02D8B}" type="slidenum">
              <a:rPr lang="en-US" smtClean="0"/>
              <a:pPr/>
              <a:t>25</a:t>
            </a:fld>
            <a:endParaRPr lang="en-US" dirty="0"/>
          </a:p>
        </p:txBody>
      </p:sp>
      <p:sp>
        <p:nvSpPr>
          <p:cNvPr id="40" name="Rectangle 39"/>
          <p:cNvSpPr>
            <a:spLocks/>
          </p:cNvSpPr>
          <p:nvPr/>
        </p:nvSpPr>
        <p:spPr bwMode="auto">
          <a:xfrm>
            <a:off x="190875" y="1981518"/>
            <a:ext cx="8847644" cy="548640"/>
          </a:xfrm>
          <a:prstGeom prst="rect">
            <a:avLst/>
          </a:prstGeom>
          <a:noFill/>
          <a:ln>
            <a:noFill/>
          </a:ln>
          <a:extLst/>
        </p:spPr>
        <p:txBody>
          <a:bodyPr lIns="0" tIns="0" rIns="0" bIns="0"/>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endParaRPr lang="en-US" dirty="0"/>
          </a:p>
        </p:txBody>
      </p:sp>
      <p:sp>
        <p:nvSpPr>
          <p:cNvPr id="43" name="Rectangle 42"/>
          <p:cNvSpPr>
            <a:spLocks/>
          </p:cNvSpPr>
          <p:nvPr/>
        </p:nvSpPr>
        <p:spPr bwMode="auto">
          <a:xfrm>
            <a:off x="482169" y="928667"/>
            <a:ext cx="1785938" cy="375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l"/>
            <a:r>
              <a:rPr lang="en-US" sz="1500" dirty="0">
                <a:solidFill>
                  <a:prstClr val="white"/>
                </a:solidFill>
                <a:latin typeface="Franklin Gothic Medium"/>
                <a:ea typeface="Franklin Gothic Book"/>
                <a:cs typeface="Helvetica Neue Bold Condensed" charset="0"/>
              </a:rPr>
              <a:t>President</a:t>
            </a:r>
          </a:p>
        </p:txBody>
      </p:sp>
      <p:sp>
        <p:nvSpPr>
          <p:cNvPr id="46" name="Rectangle 45"/>
          <p:cNvSpPr>
            <a:spLocks/>
          </p:cNvSpPr>
          <p:nvPr/>
        </p:nvSpPr>
        <p:spPr bwMode="auto">
          <a:xfrm>
            <a:off x="2352956" y="810772"/>
            <a:ext cx="3125391" cy="62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spcBef>
                <a:spcPts val="1687"/>
              </a:spcBef>
            </a:pPr>
            <a:r>
              <a:rPr lang="en-US" sz="1500" dirty="0">
                <a:solidFill>
                  <a:prstClr val="white"/>
                </a:solidFill>
                <a:latin typeface="Franklin Gothic Book"/>
                <a:ea typeface="Franklin Gothic Book"/>
                <a:cs typeface="Franklin Gothic Book"/>
                <a:sym typeface="Baskerville" charset="0"/>
              </a:rPr>
              <a:t>Brian Whitney</a:t>
            </a:r>
          </a:p>
        </p:txBody>
      </p:sp>
      <p:sp>
        <p:nvSpPr>
          <p:cNvPr id="48" name="Rectangle 47"/>
          <p:cNvSpPr>
            <a:spLocks/>
          </p:cNvSpPr>
          <p:nvPr/>
        </p:nvSpPr>
        <p:spPr bwMode="auto">
          <a:xfrm>
            <a:off x="5060014" y="804302"/>
            <a:ext cx="4002522" cy="62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l">
              <a:spcBef>
                <a:spcPts val="0"/>
              </a:spcBef>
            </a:pPr>
            <a:r>
              <a:rPr lang="en-US" sz="1500" dirty="0">
                <a:solidFill>
                  <a:schemeClr val="tx1"/>
                </a:solidFill>
                <a:latin typeface="Franklin Gothic Book"/>
                <a:ea typeface="Franklin Gothic Book"/>
                <a:cs typeface="Franklin Gothic Book"/>
                <a:sym typeface="Baskerville" charset="0"/>
                <a:hlinkClick r:id="rId3"/>
              </a:rPr>
              <a:t>bwhitney@mainetechnology.org</a:t>
            </a:r>
            <a:r>
              <a:rPr lang="en-US" sz="1500" dirty="0">
                <a:solidFill>
                  <a:schemeClr val="tx1"/>
                </a:solidFill>
                <a:latin typeface="Franklin Gothic Book"/>
                <a:ea typeface="Franklin Gothic Book"/>
                <a:cs typeface="Franklin Gothic Book"/>
                <a:sym typeface="Baskerville" charset="0"/>
              </a:rPr>
              <a:t>            </a:t>
            </a:r>
          </a:p>
        </p:txBody>
      </p:sp>
      <p:sp>
        <p:nvSpPr>
          <p:cNvPr id="51" name="Rectangle 50"/>
          <p:cNvSpPr>
            <a:spLocks/>
          </p:cNvSpPr>
          <p:nvPr/>
        </p:nvSpPr>
        <p:spPr bwMode="auto">
          <a:xfrm>
            <a:off x="3063790" y="2035542"/>
            <a:ext cx="1323829" cy="46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spcBef>
                <a:spcPts val="1687"/>
              </a:spcBef>
            </a:pPr>
            <a:r>
              <a:rPr lang="en-US" sz="1500" dirty="0">
                <a:solidFill>
                  <a:prstClr val="white"/>
                </a:solidFill>
                <a:latin typeface="Franklin Gothic Book"/>
                <a:ea typeface="Franklin Gothic Book"/>
                <a:cs typeface="Franklin Gothic Book"/>
                <a:sym typeface="Baskerville" charset="0"/>
              </a:rPr>
              <a:t>Greg Lee</a:t>
            </a:r>
          </a:p>
        </p:txBody>
      </p:sp>
      <p:sp>
        <p:nvSpPr>
          <p:cNvPr id="52" name="Rectangle 51"/>
          <p:cNvSpPr>
            <a:spLocks/>
          </p:cNvSpPr>
          <p:nvPr/>
        </p:nvSpPr>
        <p:spPr bwMode="auto">
          <a:xfrm>
            <a:off x="5057588" y="2049378"/>
            <a:ext cx="4123367" cy="45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l">
              <a:spcBef>
                <a:spcPts val="0"/>
              </a:spcBef>
            </a:pPr>
            <a:r>
              <a:rPr lang="en-US" sz="1500" dirty="0">
                <a:solidFill>
                  <a:prstClr val="white"/>
                </a:solidFill>
                <a:latin typeface="Franklin Gothic Book"/>
                <a:ea typeface="Franklin Gothic Book"/>
                <a:cs typeface="Franklin Gothic Book"/>
                <a:sym typeface="Baskerville" charset="0"/>
                <a:hlinkClick r:id="rId4"/>
              </a:rPr>
              <a:t>glee@mainetechnology.org</a:t>
            </a:r>
            <a:r>
              <a:rPr lang="en-US" sz="1500" dirty="0">
                <a:solidFill>
                  <a:prstClr val="white"/>
                </a:solidFill>
                <a:latin typeface="Franklin Gothic Book"/>
                <a:ea typeface="Franklin Gothic Book"/>
                <a:cs typeface="Franklin Gothic Book"/>
                <a:sym typeface="Baskerville" charset="0"/>
              </a:rPr>
              <a:t>            </a:t>
            </a:r>
          </a:p>
        </p:txBody>
      </p:sp>
      <p:sp>
        <p:nvSpPr>
          <p:cNvPr id="69" name="Title 1"/>
          <p:cNvSpPr txBox="1">
            <a:spLocks/>
          </p:cNvSpPr>
          <p:nvPr/>
        </p:nvSpPr>
        <p:spPr bwMode="auto">
          <a:xfrm>
            <a:off x="190875" y="176751"/>
            <a:ext cx="8786812" cy="623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0" tIns="0" rIns="0" bIns="0" numCol="1" anchor="ctr" anchorCtr="0" compatLnSpc="1">
            <a:prstTxWarp prst="textNoShape">
              <a:avLst/>
            </a:prstTxWarp>
          </a:bodyPr>
          <a:lstStyle>
            <a:lvl1pPr algn="l" rtl="0" eaLnBrk="1" fontAlgn="base" hangingPunct="1">
              <a:spcBef>
                <a:spcPct val="0"/>
              </a:spcBef>
              <a:spcAft>
                <a:spcPct val="0"/>
              </a:spcAft>
              <a:defRPr sz="4200">
                <a:solidFill>
                  <a:schemeClr val="tx1"/>
                </a:solidFill>
                <a:latin typeface="+mj-lt"/>
                <a:ea typeface="+mj-ea"/>
                <a:cs typeface="+mj-cs"/>
                <a:sym typeface="Helvetica Neue Bold Condensed" charset="0"/>
              </a:defRPr>
            </a:lvl1pPr>
            <a:lvl2pPr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2pPr>
            <a:lvl3pPr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3pPr>
            <a:lvl4pPr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4pPr>
            <a:lvl5pPr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5pPr>
            <a:lvl6pPr marL="321377"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6pPr>
            <a:lvl7pPr marL="642757"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7pPr>
            <a:lvl8pPr marL="964134"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8pPr>
            <a:lvl9pPr marL="1285513"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9pPr>
          </a:lstStyle>
          <a:p>
            <a:pPr defTabSz="914400"/>
            <a:r>
              <a:rPr lang="en-US" kern="0" dirty="0">
                <a:solidFill>
                  <a:srgbClr val="FFC000"/>
                </a:solidFill>
              </a:rPr>
              <a:t>Our Team</a:t>
            </a:r>
            <a:r>
              <a:rPr lang="en-US" kern="0" dirty="0"/>
              <a:t>… </a:t>
            </a:r>
          </a:p>
        </p:txBody>
      </p:sp>
      <p:sp>
        <p:nvSpPr>
          <p:cNvPr id="70" name="Rectangle 69"/>
          <p:cNvSpPr>
            <a:spLocks/>
          </p:cNvSpPr>
          <p:nvPr/>
        </p:nvSpPr>
        <p:spPr bwMode="auto">
          <a:xfrm>
            <a:off x="368490" y="2084333"/>
            <a:ext cx="1637731" cy="383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r"/>
            <a:r>
              <a:rPr lang="en-US" sz="1500" dirty="0">
                <a:solidFill>
                  <a:prstClr val="white"/>
                </a:solidFill>
                <a:latin typeface="Franklin Gothic Medium"/>
                <a:ea typeface="Franklin Gothic Book"/>
                <a:cs typeface="Helvetica Neue Bold Condensed" charset="0"/>
              </a:rPr>
              <a:t>Director, Finance &amp; Administration</a:t>
            </a:r>
          </a:p>
        </p:txBody>
      </p:sp>
      <p:sp>
        <p:nvSpPr>
          <p:cNvPr id="71" name="Rectangle 70"/>
          <p:cNvSpPr>
            <a:spLocks/>
          </p:cNvSpPr>
          <p:nvPr/>
        </p:nvSpPr>
        <p:spPr bwMode="auto">
          <a:xfrm>
            <a:off x="0" y="2622587"/>
            <a:ext cx="9144000" cy="548640"/>
          </a:xfrm>
          <a:prstGeom prst="rect">
            <a:avLst/>
          </a:prstGeom>
          <a:noFill/>
          <a:ln>
            <a:noFill/>
          </a:ln>
          <a:extLst/>
        </p:spPr>
        <p:txBody>
          <a:bodyPr lIns="0" tIns="0" rIns="0" bIns="0"/>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endParaRPr lang="en-US" dirty="0"/>
          </a:p>
        </p:txBody>
      </p:sp>
      <p:sp>
        <p:nvSpPr>
          <p:cNvPr id="72" name="Rectangle 71"/>
          <p:cNvSpPr>
            <a:spLocks/>
          </p:cNvSpPr>
          <p:nvPr/>
        </p:nvSpPr>
        <p:spPr bwMode="auto">
          <a:xfrm>
            <a:off x="2362609" y="1407452"/>
            <a:ext cx="3125391" cy="62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spcBef>
                <a:spcPts val="1687"/>
              </a:spcBef>
            </a:pPr>
            <a:r>
              <a:rPr lang="en-US" sz="1500" dirty="0">
                <a:solidFill>
                  <a:prstClr val="white"/>
                </a:solidFill>
                <a:latin typeface="Franklin Gothic Book"/>
                <a:ea typeface="Franklin Gothic Book"/>
                <a:cs typeface="Franklin Gothic Book"/>
                <a:sym typeface="Baskerville" charset="0"/>
              </a:rPr>
              <a:t>Joe Migliaccio</a:t>
            </a:r>
          </a:p>
        </p:txBody>
      </p:sp>
      <p:sp>
        <p:nvSpPr>
          <p:cNvPr id="73" name="Rectangle 72"/>
          <p:cNvSpPr>
            <a:spLocks/>
          </p:cNvSpPr>
          <p:nvPr/>
        </p:nvSpPr>
        <p:spPr bwMode="auto">
          <a:xfrm>
            <a:off x="5066670" y="1388440"/>
            <a:ext cx="4123367" cy="62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l">
              <a:spcBef>
                <a:spcPts val="0"/>
              </a:spcBef>
            </a:pPr>
            <a:r>
              <a:rPr lang="en-US" sz="1500" dirty="0">
                <a:solidFill>
                  <a:prstClr val="white"/>
                </a:solidFill>
                <a:latin typeface="Franklin Gothic Book"/>
                <a:ea typeface="Franklin Gothic Book"/>
                <a:cs typeface="Franklin Gothic Book"/>
                <a:sym typeface="Baskerville" charset="0"/>
                <a:hlinkClick r:id="rId5"/>
              </a:rPr>
              <a:t>jmigliaccio@mainetechnology.org</a:t>
            </a:r>
            <a:r>
              <a:rPr lang="en-US" sz="1500" dirty="0">
                <a:solidFill>
                  <a:prstClr val="white"/>
                </a:solidFill>
                <a:latin typeface="Franklin Gothic Book"/>
                <a:ea typeface="Franklin Gothic Book"/>
                <a:cs typeface="Franklin Gothic Book"/>
                <a:sym typeface="Baskerville" charset="0"/>
              </a:rPr>
              <a:t>        </a:t>
            </a:r>
          </a:p>
        </p:txBody>
      </p:sp>
      <p:sp>
        <p:nvSpPr>
          <p:cNvPr id="74" name="Rectangle 73"/>
          <p:cNvSpPr>
            <a:spLocks/>
          </p:cNvSpPr>
          <p:nvPr/>
        </p:nvSpPr>
        <p:spPr bwMode="auto">
          <a:xfrm>
            <a:off x="243967" y="1492902"/>
            <a:ext cx="1666720" cy="375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r"/>
            <a:r>
              <a:rPr lang="en-US" sz="1500" dirty="0">
                <a:solidFill>
                  <a:prstClr val="white"/>
                </a:solidFill>
                <a:latin typeface="Franklin Gothic Medium"/>
                <a:ea typeface="Franklin Gothic Book"/>
                <a:cs typeface="Helvetica Neue Bold Condensed" charset="0"/>
              </a:rPr>
              <a:t>Director, Business Development</a:t>
            </a:r>
          </a:p>
        </p:txBody>
      </p:sp>
      <p:sp>
        <p:nvSpPr>
          <p:cNvPr id="75" name="Rectangle 74"/>
          <p:cNvSpPr>
            <a:spLocks/>
          </p:cNvSpPr>
          <p:nvPr/>
        </p:nvSpPr>
        <p:spPr bwMode="auto">
          <a:xfrm>
            <a:off x="3370267" y="4780888"/>
            <a:ext cx="2143369" cy="321038"/>
          </a:xfrm>
          <a:prstGeom prst="rect">
            <a:avLst/>
          </a:prstGeom>
          <a:noFill/>
          <a:ln>
            <a:noFill/>
          </a:ln>
          <a:extLst/>
        </p:spPr>
        <p:txBody>
          <a:bodyPr lIns="0" tIns="0" rIns="0" bIns="0"/>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l"/>
            <a:r>
              <a:rPr lang="en-US" sz="1600" dirty="0">
                <a:solidFill>
                  <a:prstClr val="white"/>
                </a:solidFill>
                <a:latin typeface="Franklin Gothic Book"/>
                <a:ea typeface="Franklin Gothic Book"/>
                <a:cs typeface="Franklin Gothic Book"/>
                <a:sym typeface="Baskerville" charset="0"/>
              </a:rPr>
              <a:t>Brian Jones</a:t>
            </a:r>
          </a:p>
          <a:p>
            <a:endParaRPr lang="en-US" dirty="0"/>
          </a:p>
        </p:txBody>
      </p:sp>
      <p:sp>
        <p:nvSpPr>
          <p:cNvPr id="76" name="Rectangle 75"/>
          <p:cNvSpPr>
            <a:spLocks/>
          </p:cNvSpPr>
          <p:nvPr/>
        </p:nvSpPr>
        <p:spPr bwMode="auto">
          <a:xfrm>
            <a:off x="2300287" y="2532620"/>
            <a:ext cx="3125391" cy="62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spcBef>
                <a:spcPts val="1687"/>
              </a:spcBef>
            </a:pPr>
            <a:r>
              <a:rPr lang="en-US" sz="1500" dirty="0">
                <a:solidFill>
                  <a:prstClr val="white"/>
                </a:solidFill>
                <a:latin typeface="Franklin Gothic Book"/>
                <a:ea typeface="Franklin Gothic Book"/>
                <a:cs typeface="Franklin Gothic Book"/>
                <a:sym typeface="Baskerville" charset="0"/>
              </a:rPr>
              <a:t>Scott Bursey</a:t>
            </a:r>
          </a:p>
        </p:txBody>
      </p:sp>
      <p:sp>
        <p:nvSpPr>
          <p:cNvPr id="77" name="Rectangle 76"/>
          <p:cNvSpPr>
            <a:spLocks/>
          </p:cNvSpPr>
          <p:nvPr/>
        </p:nvSpPr>
        <p:spPr bwMode="auto">
          <a:xfrm>
            <a:off x="5046658" y="2530439"/>
            <a:ext cx="4123367" cy="62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l">
              <a:spcBef>
                <a:spcPts val="0"/>
              </a:spcBef>
            </a:pPr>
            <a:r>
              <a:rPr lang="en-US" sz="1500" dirty="0">
                <a:solidFill>
                  <a:prstClr val="white"/>
                </a:solidFill>
                <a:latin typeface="Franklin Gothic Book"/>
                <a:ea typeface="Franklin Gothic Book"/>
                <a:cs typeface="Franklin Gothic Book"/>
                <a:sym typeface="Baskerville" charset="0"/>
                <a:hlinkClick r:id="rId6"/>
              </a:rPr>
              <a:t>sbursey@mainetechnology.org</a:t>
            </a:r>
            <a:r>
              <a:rPr lang="en-US" sz="1500" dirty="0">
                <a:solidFill>
                  <a:prstClr val="white"/>
                </a:solidFill>
                <a:latin typeface="Franklin Gothic Book"/>
                <a:ea typeface="Franklin Gothic Book"/>
                <a:cs typeface="Franklin Gothic Book"/>
                <a:sym typeface="Baskerville" charset="0"/>
              </a:rPr>
              <a:t>            </a:t>
            </a:r>
          </a:p>
        </p:txBody>
      </p:sp>
      <p:sp>
        <p:nvSpPr>
          <p:cNvPr id="78" name="Rectangle 77"/>
          <p:cNvSpPr>
            <a:spLocks/>
          </p:cNvSpPr>
          <p:nvPr/>
        </p:nvSpPr>
        <p:spPr bwMode="auto">
          <a:xfrm>
            <a:off x="482169" y="2687669"/>
            <a:ext cx="1646660" cy="375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r"/>
            <a:endParaRPr lang="en-US" sz="1800" dirty="0">
              <a:solidFill>
                <a:prstClr val="white"/>
              </a:solidFill>
              <a:latin typeface="Franklin Gothic Medium"/>
              <a:ea typeface="Franklin Gothic Book"/>
              <a:cs typeface="Helvetica Neue Bold Condensed" charset="0"/>
            </a:endParaRPr>
          </a:p>
          <a:p>
            <a:pPr algn="r"/>
            <a:r>
              <a:rPr lang="en-US" sz="1500" dirty="0">
                <a:solidFill>
                  <a:prstClr val="white"/>
                </a:solidFill>
                <a:latin typeface="Franklin Gothic Medium"/>
                <a:ea typeface="Franklin Gothic Book"/>
                <a:cs typeface="Helvetica Neue Bold Condensed" charset="0"/>
              </a:rPr>
              <a:t>Director, Investment Operations</a:t>
            </a:r>
          </a:p>
          <a:p>
            <a:pPr algn="r"/>
            <a:endParaRPr lang="en-US" sz="1800" dirty="0">
              <a:solidFill>
                <a:prstClr val="white"/>
              </a:solidFill>
              <a:latin typeface="Franklin Gothic Medium"/>
              <a:ea typeface="Franklin Gothic Book"/>
              <a:cs typeface="Helvetica Neue Bold Condensed" charset="0"/>
            </a:endParaRPr>
          </a:p>
        </p:txBody>
      </p:sp>
      <p:sp>
        <p:nvSpPr>
          <p:cNvPr id="79" name="Rectangle 78"/>
          <p:cNvSpPr>
            <a:spLocks/>
          </p:cNvSpPr>
          <p:nvPr/>
        </p:nvSpPr>
        <p:spPr bwMode="auto">
          <a:xfrm>
            <a:off x="3324978" y="4458940"/>
            <a:ext cx="1062641" cy="330242"/>
          </a:xfrm>
          <a:prstGeom prst="rect">
            <a:avLst/>
          </a:prstGeom>
          <a:noFill/>
          <a:ln>
            <a:noFill/>
          </a:ln>
          <a:extLst/>
        </p:spPr>
        <p:txBody>
          <a:bodyPr lIns="0" tIns="0" rIns="0" bIns="0"/>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r>
              <a:rPr lang="en-US" sz="1600" dirty="0">
                <a:solidFill>
                  <a:prstClr val="white"/>
                </a:solidFill>
                <a:latin typeface="Franklin Gothic Book"/>
                <a:ea typeface="Franklin Gothic Book"/>
                <a:cs typeface="Franklin Gothic Book"/>
                <a:sym typeface="Baskerville" charset="0"/>
              </a:rPr>
              <a:t>Lou Simms</a:t>
            </a:r>
          </a:p>
          <a:p>
            <a:endParaRPr lang="en-US" dirty="0"/>
          </a:p>
        </p:txBody>
      </p:sp>
      <p:sp>
        <p:nvSpPr>
          <p:cNvPr id="80" name="Rectangle 79"/>
          <p:cNvSpPr>
            <a:spLocks/>
          </p:cNvSpPr>
          <p:nvPr/>
        </p:nvSpPr>
        <p:spPr bwMode="auto">
          <a:xfrm>
            <a:off x="2386733" y="3980815"/>
            <a:ext cx="3125391" cy="62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spcBef>
                <a:spcPts val="1687"/>
              </a:spcBef>
            </a:pPr>
            <a:endParaRPr lang="en-US" sz="1500" dirty="0">
              <a:solidFill>
                <a:prstClr val="white"/>
              </a:solidFill>
              <a:latin typeface="Franklin Gothic Book"/>
              <a:ea typeface="Franklin Gothic Book"/>
              <a:cs typeface="Franklin Gothic Book"/>
              <a:sym typeface="Baskerville" charset="0"/>
            </a:endParaRPr>
          </a:p>
        </p:txBody>
      </p:sp>
      <p:sp>
        <p:nvSpPr>
          <p:cNvPr id="81" name="Rectangle 80"/>
          <p:cNvSpPr>
            <a:spLocks/>
          </p:cNvSpPr>
          <p:nvPr/>
        </p:nvSpPr>
        <p:spPr bwMode="auto">
          <a:xfrm>
            <a:off x="5026053" y="3106642"/>
            <a:ext cx="4123367" cy="62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l">
              <a:spcBef>
                <a:spcPts val="0"/>
              </a:spcBef>
            </a:pPr>
            <a:r>
              <a:rPr lang="en-US" sz="1500" dirty="0">
                <a:solidFill>
                  <a:prstClr val="white"/>
                </a:solidFill>
                <a:latin typeface="Franklin Gothic Book"/>
                <a:ea typeface="Franklin Gothic Book"/>
                <a:cs typeface="Franklin Gothic Book"/>
                <a:sym typeface="Baskerville" charset="0"/>
                <a:hlinkClick r:id="rId7"/>
              </a:rPr>
              <a:t>mbentley@mainetechnology.org</a:t>
            </a:r>
            <a:r>
              <a:rPr lang="en-US" sz="1500" dirty="0">
                <a:solidFill>
                  <a:prstClr val="white"/>
                </a:solidFill>
                <a:latin typeface="Franklin Gothic Book"/>
                <a:ea typeface="Franklin Gothic Book"/>
                <a:cs typeface="Franklin Gothic Book"/>
                <a:sym typeface="Baskerville" charset="0"/>
              </a:rPr>
              <a:t>              </a:t>
            </a:r>
          </a:p>
        </p:txBody>
      </p:sp>
      <p:sp>
        <p:nvSpPr>
          <p:cNvPr id="82" name="Rectangle 81"/>
          <p:cNvSpPr>
            <a:spLocks/>
          </p:cNvSpPr>
          <p:nvPr/>
        </p:nvSpPr>
        <p:spPr bwMode="auto">
          <a:xfrm>
            <a:off x="85678" y="3200209"/>
            <a:ext cx="1983297" cy="375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r"/>
            <a:r>
              <a:rPr lang="en-US" sz="1500" dirty="0">
                <a:solidFill>
                  <a:prstClr val="white"/>
                </a:solidFill>
                <a:latin typeface="Franklin Gothic Medium"/>
                <a:ea typeface="Franklin Gothic Book"/>
                <a:cs typeface="Helvetica Neue Bold Condensed" charset="0"/>
              </a:rPr>
              <a:t>Director, Innovation Infrastructure</a:t>
            </a:r>
          </a:p>
        </p:txBody>
      </p:sp>
      <p:sp>
        <p:nvSpPr>
          <p:cNvPr id="83" name="Rectangle 82"/>
          <p:cNvSpPr>
            <a:spLocks/>
          </p:cNvSpPr>
          <p:nvPr/>
        </p:nvSpPr>
        <p:spPr bwMode="auto">
          <a:xfrm>
            <a:off x="243967" y="5070258"/>
            <a:ext cx="8837406" cy="548640"/>
          </a:xfrm>
          <a:prstGeom prst="rect">
            <a:avLst/>
          </a:prstGeom>
          <a:solidFill>
            <a:srgbClr val="343434">
              <a:alpha val="0"/>
            </a:srgbClr>
          </a:solidFill>
          <a:ln>
            <a:noFill/>
          </a:ln>
          <a:extLst/>
        </p:spPr>
        <p:txBody>
          <a:bodyPr lIns="0" tIns="0" rIns="0" bIns="0"/>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endParaRPr lang="en-US" dirty="0"/>
          </a:p>
        </p:txBody>
      </p:sp>
      <p:sp>
        <p:nvSpPr>
          <p:cNvPr id="85" name="Rectangle 84"/>
          <p:cNvSpPr>
            <a:spLocks/>
          </p:cNvSpPr>
          <p:nvPr/>
        </p:nvSpPr>
        <p:spPr bwMode="auto">
          <a:xfrm>
            <a:off x="3149009" y="5041276"/>
            <a:ext cx="1502403" cy="380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spcBef>
                <a:spcPts val="1687"/>
              </a:spcBef>
            </a:pPr>
            <a:r>
              <a:rPr lang="en-US" sz="1600" dirty="0">
                <a:solidFill>
                  <a:prstClr val="white"/>
                </a:solidFill>
                <a:latin typeface="Franklin Gothic Book"/>
                <a:ea typeface="Franklin Gothic Book"/>
                <a:cs typeface="Franklin Gothic Book"/>
                <a:sym typeface="Baskerville" charset="0"/>
              </a:rPr>
              <a:t>Kim Doughty</a:t>
            </a:r>
          </a:p>
        </p:txBody>
      </p:sp>
      <p:sp>
        <p:nvSpPr>
          <p:cNvPr id="86" name="Rectangle 85"/>
          <p:cNvSpPr>
            <a:spLocks/>
          </p:cNvSpPr>
          <p:nvPr/>
        </p:nvSpPr>
        <p:spPr bwMode="auto">
          <a:xfrm>
            <a:off x="4958006" y="4684401"/>
            <a:ext cx="4123367" cy="62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l">
              <a:spcBef>
                <a:spcPts val="0"/>
              </a:spcBef>
            </a:pPr>
            <a:r>
              <a:rPr lang="en-US" sz="1500" dirty="0">
                <a:solidFill>
                  <a:prstClr val="white"/>
                </a:solidFill>
                <a:latin typeface="Franklin Gothic Book"/>
                <a:ea typeface="Franklin Gothic Book"/>
                <a:cs typeface="Franklin Gothic Book"/>
                <a:sym typeface="Baskerville" charset="0"/>
              </a:rPr>
              <a:t>           </a:t>
            </a:r>
          </a:p>
        </p:txBody>
      </p:sp>
      <p:sp>
        <p:nvSpPr>
          <p:cNvPr id="87" name="Rectangle 86"/>
          <p:cNvSpPr>
            <a:spLocks/>
          </p:cNvSpPr>
          <p:nvPr/>
        </p:nvSpPr>
        <p:spPr bwMode="auto">
          <a:xfrm>
            <a:off x="482169" y="4027024"/>
            <a:ext cx="2503328" cy="43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l"/>
            <a:r>
              <a:rPr lang="en-US" sz="1600" dirty="0">
                <a:solidFill>
                  <a:prstClr val="white"/>
                </a:solidFill>
                <a:latin typeface="Franklin Gothic Medium"/>
                <a:ea typeface="Franklin Gothic Book"/>
                <a:cs typeface="Helvetica Neue Bold Condensed" charset="0"/>
              </a:rPr>
              <a:t>Investment Officers</a:t>
            </a:r>
          </a:p>
        </p:txBody>
      </p:sp>
      <p:sp>
        <p:nvSpPr>
          <p:cNvPr id="91" name="Rectangle 90"/>
          <p:cNvSpPr/>
          <p:nvPr/>
        </p:nvSpPr>
        <p:spPr bwMode="auto">
          <a:xfrm>
            <a:off x="0" y="6083262"/>
            <a:ext cx="9144000" cy="774738"/>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pic>
        <p:nvPicPr>
          <p:cNvPr id="92" name="Picture 91"/>
          <p:cNvPicPr>
            <a:picLocks noChangeAspect="1"/>
          </p:cNvPicPr>
          <p:nvPr/>
        </p:nvPicPr>
        <p:blipFill rotWithShape="1">
          <a:blip r:embed="rId8"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
        <p:nvSpPr>
          <p:cNvPr id="41" name="Rectangle 40"/>
          <p:cNvSpPr>
            <a:spLocks/>
          </p:cNvSpPr>
          <p:nvPr/>
        </p:nvSpPr>
        <p:spPr bwMode="auto">
          <a:xfrm>
            <a:off x="129161" y="841447"/>
            <a:ext cx="8952212" cy="548640"/>
          </a:xfrm>
          <a:prstGeom prst="rect">
            <a:avLst/>
          </a:prstGeom>
          <a:noFill/>
          <a:ln w="19050">
            <a:noFill/>
          </a:ln>
          <a:extLst/>
        </p:spPr>
        <p:txBody>
          <a:bodyPr lIns="0" tIns="0" rIns="0" bIns="0"/>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endParaRPr lang="en-US" dirty="0"/>
          </a:p>
        </p:txBody>
      </p:sp>
      <p:sp>
        <p:nvSpPr>
          <p:cNvPr id="2" name="Rectangle 1"/>
          <p:cNvSpPr/>
          <p:nvPr/>
        </p:nvSpPr>
        <p:spPr>
          <a:xfrm>
            <a:off x="3267755" y="4094639"/>
            <a:ext cx="1433406" cy="338554"/>
          </a:xfrm>
          <a:prstGeom prst="rect">
            <a:avLst/>
          </a:prstGeom>
        </p:spPr>
        <p:txBody>
          <a:bodyPr wrap="none">
            <a:spAutoFit/>
          </a:bodyPr>
          <a:lstStyle/>
          <a:p>
            <a:pPr>
              <a:spcBef>
                <a:spcPts val="1687"/>
              </a:spcBef>
            </a:pPr>
            <a:r>
              <a:rPr lang="en-US" sz="1600" dirty="0">
                <a:solidFill>
                  <a:prstClr val="white"/>
                </a:solidFill>
                <a:ea typeface="Franklin Gothic Book"/>
                <a:cs typeface="Franklin Gothic Book"/>
                <a:sym typeface="Baskerville" charset="0"/>
              </a:rPr>
              <a:t>Shane Beckim</a:t>
            </a:r>
          </a:p>
        </p:txBody>
      </p:sp>
      <p:sp>
        <p:nvSpPr>
          <p:cNvPr id="4" name="Rectangle 3"/>
          <p:cNvSpPr/>
          <p:nvPr/>
        </p:nvSpPr>
        <p:spPr>
          <a:xfrm>
            <a:off x="3278771" y="3254186"/>
            <a:ext cx="1507400" cy="338554"/>
          </a:xfrm>
          <a:prstGeom prst="rect">
            <a:avLst/>
          </a:prstGeom>
        </p:spPr>
        <p:txBody>
          <a:bodyPr wrap="none">
            <a:spAutoFit/>
          </a:bodyPr>
          <a:lstStyle/>
          <a:p>
            <a:pPr>
              <a:spcBef>
                <a:spcPts val="1687"/>
              </a:spcBef>
            </a:pPr>
            <a:r>
              <a:rPr lang="en-US" sz="1600" dirty="0">
                <a:solidFill>
                  <a:prstClr val="white"/>
                </a:solidFill>
                <a:ea typeface="Franklin Gothic Book"/>
                <a:cs typeface="Franklin Gothic Book"/>
                <a:sym typeface="Baskerville" charset="0"/>
              </a:rPr>
              <a:t>Martha Bentley</a:t>
            </a:r>
          </a:p>
        </p:txBody>
      </p:sp>
      <p:sp>
        <p:nvSpPr>
          <p:cNvPr id="5" name="TextBox 4"/>
          <p:cNvSpPr txBox="1"/>
          <p:nvPr/>
        </p:nvSpPr>
        <p:spPr>
          <a:xfrm>
            <a:off x="3286084" y="3640043"/>
            <a:ext cx="1869897" cy="338554"/>
          </a:xfrm>
          <a:prstGeom prst="rect">
            <a:avLst/>
          </a:prstGeom>
          <a:noFill/>
        </p:spPr>
        <p:txBody>
          <a:bodyPr wrap="square" rtlCol="0">
            <a:spAutoFit/>
          </a:bodyPr>
          <a:lstStyle/>
          <a:p>
            <a:r>
              <a:rPr lang="en-US" sz="1600" dirty="0"/>
              <a:t>Patti Sutter</a:t>
            </a:r>
          </a:p>
        </p:txBody>
      </p:sp>
      <p:sp>
        <p:nvSpPr>
          <p:cNvPr id="6" name="TextBox 5"/>
          <p:cNvSpPr txBox="1"/>
          <p:nvPr/>
        </p:nvSpPr>
        <p:spPr>
          <a:xfrm>
            <a:off x="408108" y="3655432"/>
            <a:ext cx="2429443" cy="323165"/>
          </a:xfrm>
          <a:prstGeom prst="rect">
            <a:avLst/>
          </a:prstGeom>
          <a:noFill/>
        </p:spPr>
        <p:txBody>
          <a:bodyPr wrap="square" rtlCol="0">
            <a:spAutoFit/>
          </a:bodyPr>
          <a:lstStyle/>
          <a:p>
            <a:r>
              <a:rPr lang="en-US" sz="1500" dirty="0">
                <a:latin typeface="+mj-lt"/>
              </a:rPr>
              <a:t>Web Communications Mgr</a:t>
            </a:r>
            <a:r>
              <a:rPr lang="en-US" sz="1500" b="1" dirty="0">
                <a:latin typeface="+mj-lt"/>
              </a:rPr>
              <a:t>.</a:t>
            </a:r>
          </a:p>
        </p:txBody>
      </p:sp>
      <p:sp>
        <p:nvSpPr>
          <p:cNvPr id="7" name="TextBox 6"/>
          <p:cNvSpPr txBox="1"/>
          <p:nvPr/>
        </p:nvSpPr>
        <p:spPr>
          <a:xfrm>
            <a:off x="3267755" y="5390320"/>
            <a:ext cx="1758298" cy="338554"/>
          </a:xfrm>
          <a:prstGeom prst="rect">
            <a:avLst/>
          </a:prstGeom>
          <a:noFill/>
        </p:spPr>
        <p:txBody>
          <a:bodyPr wrap="square" rtlCol="0">
            <a:spAutoFit/>
          </a:bodyPr>
          <a:lstStyle/>
          <a:p>
            <a:r>
              <a:rPr lang="en-US" sz="1600" dirty="0"/>
              <a:t>April Finkenhoefer</a:t>
            </a:r>
          </a:p>
        </p:txBody>
      </p:sp>
      <p:sp>
        <p:nvSpPr>
          <p:cNvPr id="38" name="Rectangle 37"/>
          <p:cNvSpPr>
            <a:spLocks/>
          </p:cNvSpPr>
          <p:nvPr/>
        </p:nvSpPr>
        <p:spPr bwMode="auto">
          <a:xfrm>
            <a:off x="334223" y="5022709"/>
            <a:ext cx="2503328" cy="43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r"/>
            <a:r>
              <a:rPr lang="en-US" sz="1600" dirty="0">
                <a:solidFill>
                  <a:prstClr val="white"/>
                </a:solidFill>
                <a:latin typeface="Franklin Gothic Medium"/>
                <a:ea typeface="Franklin Gothic Book"/>
                <a:cs typeface="Helvetica Neue Bold Condensed" charset="0"/>
              </a:rPr>
              <a:t> Loan and Grant Associates</a:t>
            </a:r>
          </a:p>
        </p:txBody>
      </p:sp>
      <p:sp>
        <p:nvSpPr>
          <p:cNvPr id="39" name="Rectangle 38"/>
          <p:cNvSpPr>
            <a:spLocks/>
          </p:cNvSpPr>
          <p:nvPr/>
        </p:nvSpPr>
        <p:spPr bwMode="auto">
          <a:xfrm>
            <a:off x="5046659" y="3479964"/>
            <a:ext cx="4123367" cy="62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l">
              <a:spcBef>
                <a:spcPts val="0"/>
              </a:spcBef>
            </a:pPr>
            <a:r>
              <a:rPr lang="en-US" sz="1500" dirty="0">
                <a:solidFill>
                  <a:prstClr val="white"/>
                </a:solidFill>
                <a:latin typeface="Franklin Gothic Book"/>
                <a:ea typeface="Franklin Gothic Book"/>
                <a:cs typeface="Franklin Gothic Book"/>
                <a:sym typeface="Baskerville" charset="0"/>
                <a:hlinkClick r:id="rId9"/>
              </a:rPr>
              <a:t>psutter@mainetechnology.org</a:t>
            </a:r>
            <a:r>
              <a:rPr lang="en-US" sz="1500" dirty="0">
                <a:solidFill>
                  <a:prstClr val="white"/>
                </a:solidFill>
                <a:latin typeface="Franklin Gothic Book"/>
                <a:ea typeface="Franklin Gothic Book"/>
                <a:cs typeface="Franklin Gothic Book"/>
                <a:sym typeface="Baskerville" charset="0"/>
              </a:rPr>
              <a:t>              </a:t>
            </a:r>
          </a:p>
        </p:txBody>
      </p:sp>
      <p:sp>
        <p:nvSpPr>
          <p:cNvPr id="42" name="Rectangle 41"/>
          <p:cNvSpPr>
            <a:spLocks/>
          </p:cNvSpPr>
          <p:nvPr/>
        </p:nvSpPr>
        <p:spPr bwMode="auto">
          <a:xfrm>
            <a:off x="5049841" y="3894277"/>
            <a:ext cx="4123367" cy="62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l">
              <a:spcBef>
                <a:spcPts val="0"/>
              </a:spcBef>
            </a:pPr>
            <a:r>
              <a:rPr lang="en-US" sz="1500" dirty="0">
                <a:solidFill>
                  <a:prstClr val="white"/>
                </a:solidFill>
                <a:latin typeface="Franklin Gothic Book"/>
                <a:ea typeface="Franklin Gothic Book"/>
                <a:cs typeface="Franklin Gothic Book"/>
                <a:sym typeface="Baskerville" charset="0"/>
                <a:hlinkClick r:id="rId9"/>
              </a:rPr>
              <a:t>sbeckim@mainetechnology.org</a:t>
            </a:r>
            <a:r>
              <a:rPr lang="en-US" sz="1500" dirty="0">
                <a:solidFill>
                  <a:prstClr val="white"/>
                </a:solidFill>
                <a:latin typeface="Franklin Gothic Book"/>
                <a:ea typeface="Franklin Gothic Book"/>
                <a:cs typeface="Franklin Gothic Book"/>
                <a:sym typeface="Baskerville" charset="0"/>
              </a:rPr>
              <a:t>              </a:t>
            </a:r>
          </a:p>
        </p:txBody>
      </p:sp>
      <p:sp>
        <p:nvSpPr>
          <p:cNvPr id="44" name="Rectangle 43"/>
          <p:cNvSpPr>
            <a:spLocks/>
          </p:cNvSpPr>
          <p:nvPr/>
        </p:nvSpPr>
        <p:spPr bwMode="auto">
          <a:xfrm>
            <a:off x="5053023" y="4257443"/>
            <a:ext cx="4123367" cy="62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l">
              <a:spcBef>
                <a:spcPts val="0"/>
              </a:spcBef>
            </a:pPr>
            <a:r>
              <a:rPr lang="en-US" sz="1500" dirty="0">
                <a:solidFill>
                  <a:prstClr val="white"/>
                </a:solidFill>
                <a:latin typeface="Franklin Gothic Book"/>
                <a:ea typeface="Franklin Gothic Book"/>
                <a:cs typeface="Franklin Gothic Book"/>
                <a:sym typeface="Baskerville" charset="0"/>
                <a:hlinkClick r:id="rId10"/>
              </a:rPr>
              <a:t>lsimms@mainetechnology.org</a:t>
            </a:r>
            <a:r>
              <a:rPr lang="en-US" sz="1500" dirty="0">
                <a:solidFill>
                  <a:prstClr val="white"/>
                </a:solidFill>
                <a:latin typeface="Franklin Gothic Book"/>
                <a:ea typeface="Franklin Gothic Book"/>
                <a:cs typeface="Franklin Gothic Book"/>
                <a:sym typeface="Baskerville" charset="0"/>
              </a:rPr>
              <a:t>              </a:t>
            </a:r>
          </a:p>
        </p:txBody>
      </p:sp>
      <p:sp>
        <p:nvSpPr>
          <p:cNvPr id="45" name="Rectangle 44"/>
          <p:cNvSpPr>
            <a:spLocks/>
          </p:cNvSpPr>
          <p:nvPr/>
        </p:nvSpPr>
        <p:spPr bwMode="auto">
          <a:xfrm>
            <a:off x="5066671" y="4561204"/>
            <a:ext cx="4123367" cy="62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l">
              <a:spcBef>
                <a:spcPts val="0"/>
              </a:spcBef>
            </a:pPr>
            <a:r>
              <a:rPr lang="en-US" sz="1500" dirty="0">
                <a:solidFill>
                  <a:prstClr val="white"/>
                </a:solidFill>
                <a:latin typeface="Franklin Gothic Book"/>
                <a:ea typeface="Franklin Gothic Book"/>
                <a:cs typeface="Franklin Gothic Book"/>
                <a:sym typeface="Baskerville" charset="0"/>
                <a:hlinkClick r:id="rId11"/>
              </a:rPr>
              <a:t>bjones@mainetechnology.org</a:t>
            </a:r>
            <a:r>
              <a:rPr lang="en-US" sz="1500" dirty="0">
                <a:solidFill>
                  <a:prstClr val="white"/>
                </a:solidFill>
                <a:latin typeface="Franklin Gothic Book"/>
                <a:ea typeface="Franklin Gothic Book"/>
                <a:cs typeface="Franklin Gothic Book"/>
                <a:sym typeface="Baskerville" charset="0"/>
              </a:rPr>
              <a:t>              </a:t>
            </a:r>
          </a:p>
        </p:txBody>
      </p:sp>
      <p:sp>
        <p:nvSpPr>
          <p:cNvPr id="47" name="Rectangle 46"/>
          <p:cNvSpPr>
            <a:spLocks/>
          </p:cNvSpPr>
          <p:nvPr/>
        </p:nvSpPr>
        <p:spPr bwMode="auto">
          <a:xfrm>
            <a:off x="5066734" y="4911294"/>
            <a:ext cx="4123367" cy="62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l">
              <a:spcBef>
                <a:spcPts val="0"/>
              </a:spcBef>
            </a:pPr>
            <a:r>
              <a:rPr lang="en-US" sz="1500" dirty="0">
                <a:solidFill>
                  <a:prstClr val="white"/>
                </a:solidFill>
                <a:latin typeface="Franklin Gothic Book"/>
                <a:ea typeface="Franklin Gothic Book"/>
                <a:cs typeface="Franklin Gothic Book"/>
                <a:sym typeface="Baskerville" charset="0"/>
                <a:hlinkClick r:id="rId9"/>
              </a:rPr>
              <a:t>kdoughty@mainetechnology.org</a:t>
            </a:r>
            <a:r>
              <a:rPr lang="en-US" sz="1500" dirty="0">
                <a:solidFill>
                  <a:prstClr val="white"/>
                </a:solidFill>
                <a:latin typeface="Franklin Gothic Book"/>
                <a:ea typeface="Franklin Gothic Book"/>
                <a:cs typeface="Franklin Gothic Book"/>
                <a:sym typeface="Baskerville" charset="0"/>
              </a:rPr>
              <a:t>              </a:t>
            </a:r>
          </a:p>
        </p:txBody>
      </p:sp>
      <p:sp>
        <p:nvSpPr>
          <p:cNvPr id="49" name="Rectangle 48"/>
          <p:cNvSpPr>
            <a:spLocks/>
          </p:cNvSpPr>
          <p:nvPr/>
        </p:nvSpPr>
        <p:spPr bwMode="auto">
          <a:xfrm>
            <a:off x="5053023" y="5231624"/>
            <a:ext cx="4123367" cy="625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89289" tIns="89289" rIns="89289" bIns="89289" anchor="ctr"/>
          <a:lstStyle>
            <a:defPPr>
              <a:defRPr lang="en-US"/>
            </a:defPPr>
            <a:lvl1pPr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1pPr>
            <a:lvl2pPr marL="321440"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2pPr>
            <a:lvl3pPr marL="642882"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3pPr>
            <a:lvl4pPr marL="96432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4pPr>
            <a:lvl5pPr marL="1285763" algn="ctr" rtl="0" fontAlgn="base">
              <a:spcBef>
                <a:spcPct val="0"/>
              </a:spcBef>
              <a:spcAft>
                <a:spcPct val="0"/>
              </a:spcAft>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5pPr>
            <a:lvl6pPr marL="160720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6pPr>
            <a:lvl7pPr marL="1928645"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7pPr>
            <a:lvl8pPr marL="2250086"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8pPr>
            <a:lvl9pPr marL="2571527" algn="l" defTabSz="321440" rtl="0" eaLnBrk="1" latinLnBrk="0" hangingPunct="1">
              <a:defRPr sz="3000" kern="1200">
                <a:solidFill>
                  <a:srgbClr val="FFFFFF"/>
                </a:solidFill>
                <a:latin typeface="Helvetica Neue Bold Condensed" charset="0"/>
                <a:ea typeface="ヒラギノ角ゴ ProN W6" charset="0"/>
                <a:cs typeface="ヒラギノ角ゴ ProN W6" charset="0"/>
                <a:sym typeface="Helvetica Neue Bold Condensed" charset="0"/>
              </a:defRPr>
            </a:lvl9pPr>
          </a:lstStyle>
          <a:p>
            <a:pPr algn="l">
              <a:spcBef>
                <a:spcPts val="0"/>
              </a:spcBef>
            </a:pPr>
            <a:r>
              <a:rPr lang="en-US" sz="1500" dirty="0">
                <a:solidFill>
                  <a:prstClr val="white"/>
                </a:solidFill>
                <a:latin typeface="Franklin Gothic Book"/>
                <a:ea typeface="Franklin Gothic Book"/>
                <a:cs typeface="Franklin Gothic Book"/>
                <a:sym typeface="Baskerville" charset="0"/>
                <a:hlinkClick r:id="rId9"/>
              </a:rPr>
              <a:t>afinkenhoefer@mainetechnology.org</a:t>
            </a:r>
            <a:r>
              <a:rPr lang="en-US" sz="1500" dirty="0">
                <a:solidFill>
                  <a:prstClr val="white"/>
                </a:solidFill>
                <a:latin typeface="Franklin Gothic Book"/>
                <a:ea typeface="Franklin Gothic Book"/>
                <a:cs typeface="Franklin Gothic Book"/>
                <a:sym typeface="Baskerville" charset="0"/>
              </a:rPr>
              <a:t>              </a:t>
            </a:r>
          </a:p>
        </p:txBody>
      </p:sp>
    </p:spTree>
    <p:extLst>
      <p:ext uri="{BB962C8B-B14F-4D97-AF65-F5344CB8AC3E}">
        <p14:creationId xmlns:p14="http://schemas.microsoft.com/office/powerpoint/2010/main" val="384488621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
          <p:cNvSpPr>
            <a:spLocks noGrp="1"/>
          </p:cNvSpPr>
          <p:nvPr>
            <p:ph type="sldNum" sz="quarter" idx="10"/>
          </p:nvPr>
        </p:nvSpPr>
        <p:spPr/>
        <p:txBody>
          <a:bodyPr/>
          <a:lstStyle/>
          <a:p>
            <a:pPr algn="ctr"/>
            <a:fld id="{BB342D3F-0964-674F-886D-75E26F7BF682}" type="slidenum">
              <a:rPr lang="en-US" sz="1100" smtClean="0">
                <a:solidFill>
                  <a:schemeClr val="bg1"/>
                </a:solidFill>
              </a:rPr>
              <a:pPr algn="ctr"/>
              <a:t>26</a:t>
            </a:fld>
            <a:endParaRPr lang="en-US" sz="1100" dirty="0">
              <a:solidFill>
                <a:schemeClr val="bg1"/>
              </a:solidFill>
            </a:endParaRPr>
          </a:p>
        </p:txBody>
      </p:sp>
      <p:sp>
        <p:nvSpPr>
          <p:cNvPr id="7" name="Title 6">
            <a:extLst>
              <a:ext uri="{FF2B5EF4-FFF2-40B4-BE49-F238E27FC236}">
                <a16:creationId xmlns:a16="http://schemas.microsoft.com/office/drawing/2014/main" id="{1F38DF88-C976-42DE-8382-835C36EB21FF}"/>
              </a:ext>
            </a:extLst>
          </p:cNvPr>
          <p:cNvSpPr>
            <a:spLocks noGrp="1"/>
          </p:cNvSpPr>
          <p:nvPr>
            <p:ph type="title"/>
          </p:nvPr>
        </p:nvSpPr>
        <p:spPr>
          <a:xfrm>
            <a:off x="178595" y="2821781"/>
            <a:ext cx="8786813" cy="714375"/>
          </a:xfrm>
        </p:spPr>
        <p:txBody>
          <a:bodyPr/>
          <a:lstStyle/>
          <a:p>
            <a:r>
              <a:rPr lang="en-US" sz="6000" dirty="0">
                <a:solidFill>
                  <a:schemeClr val="accent6">
                    <a:lumMod val="60000"/>
                    <a:lumOff val="40000"/>
                  </a:schemeClr>
                </a:solidFill>
              </a:rPr>
              <a:t>Seed Grant</a:t>
            </a:r>
          </a:p>
        </p:txBody>
      </p:sp>
      <p:sp>
        <p:nvSpPr>
          <p:cNvPr id="8" name="Text Placeholder 7">
            <a:extLst>
              <a:ext uri="{FF2B5EF4-FFF2-40B4-BE49-F238E27FC236}">
                <a16:creationId xmlns:a16="http://schemas.microsoft.com/office/drawing/2014/main" id="{7BB5CD76-1F63-4A55-B6D7-27CF0770FEBA}"/>
              </a:ext>
            </a:extLst>
          </p:cNvPr>
          <p:cNvSpPr>
            <a:spLocks noGrp="1"/>
          </p:cNvSpPr>
          <p:nvPr>
            <p:ph type="body" sz="quarter" idx="11"/>
          </p:nvPr>
        </p:nvSpPr>
        <p:spPr/>
        <p:txBody>
          <a:bodyPr anchor="t"/>
          <a:lstStyle/>
          <a:p>
            <a:r>
              <a:rPr lang="en-US" dirty="0"/>
              <a:t>Developing a minimum viable product to see if it works, if someone will buy it, and how much they will pay for it.</a:t>
            </a:r>
          </a:p>
          <a:p>
            <a:endParaRPr lang="en-US" dirty="0"/>
          </a:p>
        </p:txBody>
      </p:sp>
      <p:sp>
        <p:nvSpPr>
          <p:cNvPr id="9" name="Picture Placeholder 8">
            <a:extLst>
              <a:ext uri="{FF2B5EF4-FFF2-40B4-BE49-F238E27FC236}">
                <a16:creationId xmlns:a16="http://schemas.microsoft.com/office/drawing/2014/main" id="{29FD9663-CA5F-462A-8EC3-E40A24A89EF1}"/>
              </a:ext>
            </a:extLst>
          </p:cNvPr>
          <p:cNvSpPr>
            <a:spLocks noGrp="1"/>
          </p:cNvSpPr>
          <p:nvPr>
            <p:ph type="pic" sz="quarter" idx="12"/>
          </p:nvPr>
        </p:nvSpPr>
        <p:spPr/>
      </p:sp>
      <p:sp>
        <p:nvSpPr>
          <p:cNvPr id="4" name="Rectangle 3"/>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Tree>
    <p:extLst>
      <p:ext uri="{BB962C8B-B14F-4D97-AF65-F5344CB8AC3E}">
        <p14:creationId xmlns:p14="http://schemas.microsoft.com/office/powerpoint/2010/main" val="96967211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sp>
        <p:nvSpPr>
          <p:cNvPr id="2" name="Title 1"/>
          <p:cNvSpPr>
            <a:spLocks noGrp="1"/>
          </p:cNvSpPr>
          <p:nvPr>
            <p:ph type="title"/>
          </p:nvPr>
        </p:nvSpPr>
        <p:spPr/>
        <p:txBody>
          <a:bodyPr/>
          <a:lstStyle/>
          <a:p>
            <a:r>
              <a:rPr lang="en-US" dirty="0">
                <a:solidFill>
                  <a:schemeClr val="accent6">
                    <a:lumMod val="60000"/>
                    <a:lumOff val="40000"/>
                  </a:schemeClr>
                </a:solidFill>
              </a:rPr>
              <a:t>Seed Grants: </a:t>
            </a:r>
            <a:r>
              <a:rPr lang="en-US" sz="3600" dirty="0">
                <a:latin typeface="+mn-lt"/>
              </a:rPr>
              <a:t>up to </a:t>
            </a:r>
            <a:r>
              <a:rPr lang="en-US" dirty="0"/>
              <a:t>$25,000</a:t>
            </a:r>
          </a:p>
        </p:txBody>
      </p:sp>
      <p:sp>
        <p:nvSpPr>
          <p:cNvPr id="3" name="Content Placeholder 2"/>
          <p:cNvSpPr>
            <a:spLocks noGrp="1"/>
          </p:cNvSpPr>
          <p:nvPr>
            <p:ph idx="1"/>
          </p:nvPr>
        </p:nvSpPr>
        <p:spPr>
          <a:xfrm>
            <a:off x="178595" y="977336"/>
            <a:ext cx="8786813" cy="4911328"/>
          </a:xfrm>
        </p:spPr>
        <p:txBody>
          <a:bodyPr>
            <a:normAutofit fontScale="85000" lnSpcReduction="10000"/>
          </a:bodyPr>
          <a:lstStyle/>
          <a:p>
            <a:pPr marL="223180" indent="0">
              <a:buNone/>
            </a:pPr>
            <a:r>
              <a:rPr lang="en-US" sz="3100" dirty="0">
                <a:latin typeface="+mj-lt"/>
              </a:rPr>
              <a:t>Intended for early-stage, specific R&amp;D projects:</a:t>
            </a:r>
          </a:p>
          <a:p>
            <a:pPr lvl="1"/>
            <a:r>
              <a:rPr lang="en-US" dirty="0">
                <a:latin typeface="+mn-lt"/>
              </a:rPr>
              <a:t>Prototype development and beta testing</a:t>
            </a:r>
          </a:p>
          <a:p>
            <a:pPr lvl="1"/>
            <a:r>
              <a:rPr lang="en-US" dirty="0">
                <a:latin typeface="+mn-lt"/>
              </a:rPr>
              <a:t>Detailed market evaluation</a:t>
            </a:r>
          </a:p>
          <a:p>
            <a:pPr lvl="1"/>
            <a:r>
              <a:rPr lang="en-US" dirty="0">
                <a:latin typeface="+mn-lt"/>
              </a:rPr>
              <a:t>Lay groundwork for securing additional capital leading toward commercialization</a:t>
            </a:r>
          </a:p>
          <a:p>
            <a:r>
              <a:rPr lang="en-US" sz="2600" dirty="0">
                <a:latin typeface="+mn-lt"/>
              </a:rPr>
              <a:t>Offered 3x per year</a:t>
            </a:r>
          </a:p>
          <a:p>
            <a:r>
              <a:rPr lang="en-US" sz="2600" dirty="0">
                <a:latin typeface="+mn-lt"/>
              </a:rPr>
              <a:t>Projects limited to 12-month duration</a:t>
            </a:r>
          </a:p>
          <a:p>
            <a:r>
              <a:rPr lang="en-US" sz="2600" dirty="0">
                <a:latin typeface="+mn-lt"/>
              </a:rPr>
              <a:t>Limits: Organization or Principal Investor</a:t>
            </a:r>
          </a:p>
          <a:p>
            <a:pPr lvl="1"/>
            <a:r>
              <a:rPr lang="en-US" dirty="0">
                <a:latin typeface="+mn-lt"/>
              </a:rPr>
              <a:t>Can receive two Seed Grants (up to $50,000) for one technology</a:t>
            </a:r>
          </a:p>
          <a:p>
            <a:pPr lvl="1"/>
            <a:r>
              <a:rPr lang="en-US" dirty="0">
                <a:latin typeface="+mn-lt"/>
              </a:rPr>
              <a:t>Can receive two Seed Grants (up to $50,000) in a 24-month period</a:t>
            </a: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Tree>
    <p:extLst>
      <p:ext uri="{BB962C8B-B14F-4D97-AF65-F5344CB8AC3E}">
        <p14:creationId xmlns:p14="http://schemas.microsoft.com/office/powerpoint/2010/main" val="39218835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2"/>
          <p:cNvSpPr txBox="1">
            <a:spLocks/>
          </p:cNvSpPr>
          <p:nvPr/>
        </p:nvSpPr>
        <p:spPr>
          <a:xfrm>
            <a:off x="0" y="13855"/>
            <a:ext cx="9144000" cy="1143000"/>
          </a:xfrm>
          <a:prstGeom prst="rect">
            <a:avLst/>
          </a:prstGeom>
        </p:spPr>
        <p:txBody>
          <a:bodyPr/>
          <a:lstStyle>
            <a:lvl1pPr algn="ctr" defTabSz="914400" rtl="0" eaLnBrk="1" latinLnBrk="0" hangingPunct="1">
              <a:spcBef>
                <a:spcPct val="0"/>
              </a:spcBef>
              <a:buNone/>
              <a:defRPr sz="4000" b="1" kern="1200">
                <a:solidFill>
                  <a:schemeClr val="bg1">
                    <a:lumMod val="85000"/>
                  </a:schemeClr>
                </a:solidFill>
                <a:latin typeface="Franklin Gothic Demi" pitchFamily="34" charset="0"/>
                <a:ea typeface="+mj-ea"/>
                <a:cs typeface="+mj-cs"/>
              </a:defRPr>
            </a:lvl1pPr>
          </a:lstStyle>
          <a:p>
            <a:r>
              <a:rPr lang="en-US" b="0" dirty="0">
                <a:solidFill>
                  <a:schemeClr val="tx1"/>
                </a:solidFill>
              </a:rPr>
              <a:t>Seed Grant funds are only eligible for specific activities</a:t>
            </a:r>
          </a:p>
        </p:txBody>
      </p:sp>
      <p:sp>
        <p:nvSpPr>
          <p:cNvPr id="14" name="Rectangle 13"/>
          <p:cNvSpPr/>
          <p:nvPr/>
        </p:nvSpPr>
        <p:spPr>
          <a:xfrm>
            <a:off x="4745822" y="1382713"/>
            <a:ext cx="4267200" cy="4637087"/>
          </a:xfrm>
          <a:prstGeom prst="rect">
            <a:avLst/>
          </a:prstGeom>
          <a:noFill/>
          <a:ln w="349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Franklin Gothic Demi" pitchFamily="34" charset="0"/>
            </a:endParaRPr>
          </a:p>
        </p:txBody>
      </p:sp>
      <p:sp>
        <p:nvSpPr>
          <p:cNvPr id="15" name="Rectangle 14"/>
          <p:cNvSpPr/>
          <p:nvPr/>
        </p:nvSpPr>
        <p:spPr>
          <a:xfrm>
            <a:off x="4745822" y="1376363"/>
            <a:ext cx="4267200" cy="762000"/>
          </a:xfrm>
          <a:prstGeom prst="rect">
            <a:avLst/>
          </a:prstGeom>
          <a:noFill/>
          <a:ln w="349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Franklin Gothic Demi" pitchFamily="34" charset="0"/>
            </a:endParaRPr>
          </a:p>
        </p:txBody>
      </p:sp>
      <p:sp>
        <p:nvSpPr>
          <p:cNvPr id="16" name="Rectangle 15"/>
          <p:cNvSpPr/>
          <p:nvPr/>
        </p:nvSpPr>
        <p:spPr>
          <a:xfrm>
            <a:off x="326222" y="2404768"/>
            <a:ext cx="4267200" cy="3691231"/>
          </a:xfrm>
          <a:prstGeom prst="rect">
            <a:avLst/>
          </a:prstGeom>
          <a:noFill/>
          <a:ln w="349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Franklin Gothic Demi" pitchFamily="34" charset="0"/>
            </a:endParaRPr>
          </a:p>
        </p:txBody>
      </p:sp>
      <p:sp>
        <p:nvSpPr>
          <p:cNvPr id="17" name="Rectangle 16"/>
          <p:cNvSpPr/>
          <p:nvPr/>
        </p:nvSpPr>
        <p:spPr>
          <a:xfrm>
            <a:off x="326222" y="1371600"/>
            <a:ext cx="4267200" cy="762000"/>
          </a:xfrm>
          <a:prstGeom prst="rect">
            <a:avLst/>
          </a:prstGeom>
          <a:noFill/>
          <a:ln w="349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latin typeface="Franklin Gothic Demi" pitchFamily="34" charset="0"/>
            </a:endParaRPr>
          </a:p>
        </p:txBody>
      </p:sp>
      <p:sp>
        <p:nvSpPr>
          <p:cNvPr id="18" name="TextBox 9"/>
          <p:cNvSpPr txBox="1">
            <a:spLocks noChangeArrowheads="1"/>
          </p:cNvSpPr>
          <p:nvPr/>
        </p:nvSpPr>
        <p:spPr bwMode="auto">
          <a:xfrm>
            <a:off x="294138" y="2138363"/>
            <a:ext cx="4114800" cy="327782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285750" indent="-28575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ts val="300"/>
              </a:spcBef>
              <a:spcAft>
                <a:spcPts val="600"/>
              </a:spcAft>
              <a:buFont typeface="Arial" pitchFamily="34" charset="0"/>
              <a:buChar char="•"/>
            </a:pPr>
            <a:r>
              <a:rPr lang="en-US" dirty="0">
                <a:latin typeface="+mn-lt"/>
                <a:cs typeface="Arial" pitchFamily="34" charset="0"/>
              </a:rPr>
              <a:t>Proof of Concept</a:t>
            </a:r>
          </a:p>
          <a:p>
            <a:pPr>
              <a:spcBef>
                <a:spcPts val="300"/>
              </a:spcBef>
              <a:spcAft>
                <a:spcPts val="600"/>
              </a:spcAft>
              <a:buFont typeface="Arial" pitchFamily="34" charset="0"/>
              <a:buChar char="•"/>
            </a:pPr>
            <a:r>
              <a:rPr lang="en-US" dirty="0">
                <a:latin typeface="+mn-lt"/>
                <a:cs typeface="Arial" pitchFamily="34" charset="0"/>
              </a:rPr>
              <a:t>Prototype Development</a:t>
            </a:r>
          </a:p>
          <a:p>
            <a:pPr>
              <a:spcBef>
                <a:spcPts val="300"/>
              </a:spcBef>
              <a:spcAft>
                <a:spcPts val="600"/>
              </a:spcAft>
              <a:buFont typeface="Arial" pitchFamily="34" charset="0"/>
              <a:buChar char="•"/>
            </a:pPr>
            <a:r>
              <a:rPr lang="en-US" dirty="0">
                <a:latin typeface="+mn-lt"/>
                <a:cs typeface="Arial" pitchFamily="34" charset="0"/>
              </a:rPr>
              <a:t>Prototype Testing</a:t>
            </a:r>
          </a:p>
          <a:p>
            <a:pPr>
              <a:spcBef>
                <a:spcPts val="300"/>
              </a:spcBef>
              <a:spcAft>
                <a:spcPts val="600"/>
              </a:spcAft>
              <a:buFont typeface="Arial" pitchFamily="34" charset="0"/>
              <a:buChar char="•"/>
            </a:pPr>
            <a:r>
              <a:rPr lang="en-US" dirty="0">
                <a:latin typeface="+mn-lt"/>
                <a:cs typeface="Arial" pitchFamily="34" charset="0"/>
              </a:rPr>
              <a:t>Field Trials and Pilot Studies</a:t>
            </a:r>
          </a:p>
          <a:p>
            <a:pPr>
              <a:spcBef>
                <a:spcPts val="300"/>
              </a:spcBef>
              <a:spcAft>
                <a:spcPts val="600"/>
              </a:spcAft>
              <a:buFont typeface="Arial" pitchFamily="34" charset="0"/>
              <a:buChar char="•"/>
            </a:pPr>
            <a:r>
              <a:rPr lang="en-US" dirty="0">
                <a:latin typeface="+mn-lt"/>
                <a:cs typeface="Arial" pitchFamily="34" charset="0"/>
              </a:rPr>
              <a:t>Activities included in the TechStart Grant if they are part of a proposed broader technology R&amp;D project</a:t>
            </a:r>
          </a:p>
          <a:p>
            <a:pPr lvl="1">
              <a:spcBef>
                <a:spcPts val="300"/>
              </a:spcBef>
              <a:spcAft>
                <a:spcPts val="600"/>
              </a:spcAft>
              <a:buFont typeface="Courier New" panose="02070309020205020404" pitchFamily="49" charset="0"/>
              <a:buChar char="o"/>
            </a:pPr>
            <a:r>
              <a:rPr lang="en-US" dirty="0">
                <a:latin typeface="+mn-lt"/>
                <a:cs typeface="Arial" pitchFamily="34" charset="0"/>
              </a:rPr>
              <a:t>Additional market research</a:t>
            </a:r>
          </a:p>
          <a:p>
            <a:pPr lvl="1">
              <a:spcBef>
                <a:spcPts val="300"/>
              </a:spcBef>
              <a:spcAft>
                <a:spcPts val="600"/>
              </a:spcAft>
              <a:buFont typeface="Courier New" panose="02070309020205020404" pitchFamily="49" charset="0"/>
              <a:buChar char="o"/>
            </a:pPr>
            <a:r>
              <a:rPr lang="en-US" dirty="0">
                <a:latin typeface="+mn-lt"/>
                <a:cs typeface="Arial" pitchFamily="34" charset="0"/>
              </a:rPr>
              <a:t>IP protection</a:t>
            </a:r>
          </a:p>
        </p:txBody>
      </p:sp>
      <p:sp>
        <p:nvSpPr>
          <p:cNvPr id="19" name="Rectangle 6"/>
          <p:cNvSpPr>
            <a:spLocks noChangeArrowheads="1"/>
          </p:cNvSpPr>
          <p:nvPr>
            <p:custDataLst>
              <p:tags r:id="rId1"/>
            </p:custDataLst>
          </p:nvPr>
        </p:nvSpPr>
        <p:spPr bwMode="gray">
          <a:xfrm>
            <a:off x="538947" y="1444625"/>
            <a:ext cx="396875"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defTabSz="787400" eaLnBrk="0" hangingPunct="0"/>
            <a:endParaRPr lang="en-US" sz="5000" dirty="0">
              <a:solidFill>
                <a:schemeClr val="bg1"/>
              </a:solidFill>
              <a:latin typeface="Franklin Gothic Demi" pitchFamily="34" charset="0"/>
            </a:endParaRPr>
          </a:p>
        </p:txBody>
      </p:sp>
      <p:sp>
        <p:nvSpPr>
          <p:cNvPr id="21" name="TextBox 14"/>
          <p:cNvSpPr txBox="1">
            <a:spLocks noChangeArrowheads="1"/>
          </p:cNvSpPr>
          <p:nvPr/>
        </p:nvSpPr>
        <p:spPr bwMode="auto">
          <a:xfrm>
            <a:off x="4745822" y="2133600"/>
            <a:ext cx="4017178" cy="3877985"/>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285750" indent="-28575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ts val="300"/>
              </a:spcBef>
              <a:spcAft>
                <a:spcPts val="600"/>
              </a:spcAft>
              <a:buFont typeface="Arial" pitchFamily="34" charset="0"/>
              <a:buChar char="•"/>
            </a:pPr>
            <a:r>
              <a:rPr lang="en-US" dirty="0">
                <a:latin typeface="+mn-lt"/>
                <a:cs typeface="Arial" pitchFamily="34" charset="0"/>
              </a:rPr>
              <a:t>Sales and marketing activities (different from market research) </a:t>
            </a:r>
          </a:p>
          <a:p>
            <a:pPr>
              <a:spcBef>
                <a:spcPts val="300"/>
              </a:spcBef>
              <a:spcAft>
                <a:spcPts val="600"/>
              </a:spcAft>
              <a:buFont typeface="Arial" pitchFamily="34" charset="0"/>
              <a:buChar char="•"/>
            </a:pPr>
            <a:r>
              <a:rPr lang="en-US" dirty="0">
                <a:latin typeface="+mn-lt"/>
                <a:cs typeface="Arial" pitchFamily="34" charset="0"/>
              </a:rPr>
              <a:t>Overhead or indirect costs</a:t>
            </a:r>
          </a:p>
          <a:p>
            <a:pPr>
              <a:spcBef>
                <a:spcPts val="300"/>
              </a:spcBef>
              <a:spcAft>
                <a:spcPts val="600"/>
              </a:spcAft>
              <a:buFont typeface="Arial" pitchFamily="34" charset="0"/>
              <a:buChar char="•"/>
            </a:pPr>
            <a:r>
              <a:rPr lang="en-US" dirty="0">
                <a:latin typeface="+mn-lt"/>
                <a:cs typeface="Arial" pitchFamily="34" charset="0"/>
              </a:rPr>
              <a:t>Any expenditures before the submission date for the round</a:t>
            </a:r>
          </a:p>
          <a:p>
            <a:pPr>
              <a:spcBef>
                <a:spcPts val="300"/>
              </a:spcBef>
              <a:spcAft>
                <a:spcPts val="600"/>
              </a:spcAft>
              <a:buFont typeface="Arial" pitchFamily="34" charset="0"/>
              <a:buChar char="•"/>
            </a:pPr>
            <a:endParaRPr lang="en-US" sz="1600" dirty="0">
              <a:latin typeface="Franklin Gothic Demi" pitchFamily="34" charset="0"/>
              <a:cs typeface="Arial" pitchFamily="34" charset="0"/>
            </a:endParaRPr>
          </a:p>
          <a:p>
            <a:pPr>
              <a:spcBef>
                <a:spcPts val="300"/>
              </a:spcBef>
              <a:spcAft>
                <a:spcPts val="600"/>
              </a:spcAft>
              <a:buFont typeface="Arial" pitchFamily="34" charset="0"/>
              <a:buChar char="•"/>
            </a:pPr>
            <a:endParaRPr lang="en-US" sz="1600" dirty="0">
              <a:latin typeface="Franklin Gothic Demi" pitchFamily="34" charset="0"/>
              <a:cs typeface="Arial" pitchFamily="34" charset="0"/>
            </a:endParaRPr>
          </a:p>
          <a:p>
            <a:pPr>
              <a:spcBef>
                <a:spcPts val="300"/>
              </a:spcBef>
              <a:spcAft>
                <a:spcPts val="600"/>
              </a:spcAft>
              <a:buFont typeface="Arial" pitchFamily="34" charset="0"/>
              <a:buChar char="•"/>
            </a:pPr>
            <a:endParaRPr lang="en-US" sz="1600" dirty="0">
              <a:latin typeface="Franklin Gothic Demi" pitchFamily="34" charset="0"/>
              <a:cs typeface="Arial" pitchFamily="34" charset="0"/>
            </a:endParaRPr>
          </a:p>
          <a:p>
            <a:pPr>
              <a:spcBef>
                <a:spcPts val="300"/>
              </a:spcBef>
              <a:spcAft>
                <a:spcPts val="600"/>
              </a:spcAft>
              <a:buFont typeface="Arial" pitchFamily="34" charset="0"/>
              <a:buChar char="•"/>
            </a:pPr>
            <a:endParaRPr lang="en-US" sz="1600" dirty="0">
              <a:latin typeface="Franklin Gothic Demi" pitchFamily="34" charset="0"/>
              <a:cs typeface="Arial" pitchFamily="34" charset="0"/>
            </a:endParaRPr>
          </a:p>
          <a:p>
            <a:pPr marL="0" indent="0">
              <a:spcBef>
                <a:spcPts val="300"/>
              </a:spcBef>
              <a:spcAft>
                <a:spcPts val="600"/>
              </a:spcAft>
            </a:pPr>
            <a:endParaRPr lang="en-US" sz="1600" dirty="0">
              <a:latin typeface="Franklin Gothic Demi" pitchFamily="34" charset="0"/>
              <a:cs typeface="Arial" pitchFamily="34" charset="0"/>
            </a:endParaRPr>
          </a:p>
          <a:p>
            <a:pPr>
              <a:spcBef>
                <a:spcPts val="300"/>
              </a:spcBef>
              <a:spcAft>
                <a:spcPts val="600"/>
              </a:spcAft>
              <a:buFont typeface="Arial" pitchFamily="34" charset="0"/>
              <a:buChar char="•"/>
            </a:pPr>
            <a:endParaRPr lang="en-US" sz="1600" dirty="0">
              <a:latin typeface="Franklin Gothic Demi" pitchFamily="34" charset="0"/>
              <a:cs typeface="Arial" pitchFamily="34" charset="0"/>
            </a:endParaRPr>
          </a:p>
        </p:txBody>
      </p:sp>
      <p:sp>
        <p:nvSpPr>
          <p:cNvPr id="22" name="TextBox 8"/>
          <p:cNvSpPr txBox="1">
            <a:spLocks noChangeArrowheads="1"/>
          </p:cNvSpPr>
          <p:nvPr/>
        </p:nvSpPr>
        <p:spPr bwMode="auto">
          <a:xfrm>
            <a:off x="307774" y="1600199"/>
            <a:ext cx="41011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dirty="0">
                <a:solidFill>
                  <a:schemeClr val="tx2">
                    <a:lumMod val="75000"/>
                  </a:schemeClr>
                </a:solidFill>
                <a:latin typeface="Franklin Gothic Demi" pitchFamily="34" charset="0"/>
                <a:cs typeface="Arial" pitchFamily="34" charset="0"/>
              </a:rPr>
              <a:t>Eligible activities</a:t>
            </a:r>
          </a:p>
        </p:txBody>
      </p:sp>
      <p:sp>
        <p:nvSpPr>
          <p:cNvPr id="23" name="TextBox 16"/>
          <p:cNvSpPr txBox="1">
            <a:spLocks noChangeArrowheads="1"/>
          </p:cNvSpPr>
          <p:nvPr/>
        </p:nvSpPr>
        <p:spPr bwMode="auto">
          <a:xfrm>
            <a:off x="4745822" y="1602605"/>
            <a:ext cx="40171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dirty="0">
                <a:solidFill>
                  <a:schemeClr val="tx2">
                    <a:lumMod val="75000"/>
                  </a:schemeClr>
                </a:solidFill>
                <a:latin typeface="Franklin Gothic Demi" pitchFamily="34" charset="0"/>
                <a:cs typeface="Arial" pitchFamily="34" charset="0"/>
              </a:rPr>
              <a:t>Ineligible activities</a:t>
            </a:r>
          </a:p>
        </p:txBody>
      </p:sp>
      <p:sp>
        <p:nvSpPr>
          <p:cNvPr id="12" name="Rectangle 11"/>
          <p:cNvSpPr/>
          <p:nvPr/>
        </p:nvSpPr>
        <p:spPr>
          <a:xfrm>
            <a:off x="282107" y="1612428"/>
            <a:ext cx="4061294" cy="4342364"/>
          </a:xfrm>
          <a:prstGeom prst="rect">
            <a:avLst/>
          </a:prstGeom>
          <a:noFill/>
          <a:ln w="34925">
            <a:solidFill>
              <a:schemeClr val="tx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4648200" y="1612428"/>
            <a:ext cx="4191000" cy="4342364"/>
          </a:xfrm>
          <a:prstGeom prst="rect">
            <a:avLst/>
          </a:prstGeom>
          <a:noFill/>
          <a:ln w="34925">
            <a:solidFill>
              <a:schemeClr val="tx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645835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
                                            <p:txEl>
                                              <p:pRg st="1" end="1"/>
                                            </p:txEl>
                                          </p:spTgt>
                                        </p:tgtEl>
                                        <p:attrNameLst>
                                          <p:attrName>style.visibility</p:attrName>
                                        </p:attrNameLst>
                                      </p:cBhvr>
                                      <p:to>
                                        <p:strVal val="visible"/>
                                      </p:to>
                                    </p:set>
                                    <p:anim calcmode="lin" valueType="num">
                                      <p:cBhvr additive="base">
                                        <p:cTn id="11"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
                                            <p:txEl>
                                              <p:pRg st="2" end="2"/>
                                            </p:txEl>
                                          </p:spTgt>
                                        </p:tgtEl>
                                        <p:attrNameLst>
                                          <p:attrName>style.visibility</p:attrName>
                                        </p:attrNameLst>
                                      </p:cBhvr>
                                      <p:to>
                                        <p:strVal val="visible"/>
                                      </p:to>
                                    </p:set>
                                    <p:anim calcmode="lin" valueType="num">
                                      <p:cBhvr additive="base">
                                        <p:cTn id="15"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8">
                                            <p:txEl>
                                              <p:pRg st="3" end="3"/>
                                            </p:txEl>
                                          </p:spTgt>
                                        </p:tgtEl>
                                        <p:attrNameLst>
                                          <p:attrName>style.visibility</p:attrName>
                                        </p:attrNameLst>
                                      </p:cBhvr>
                                      <p:to>
                                        <p:strVal val="visible"/>
                                      </p:to>
                                    </p:set>
                                    <p:anim calcmode="lin" valueType="num">
                                      <p:cBhvr additive="base">
                                        <p:cTn id="19" dur="500" fill="hold"/>
                                        <p:tgtEl>
                                          <p:spTgt spid="1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
                                            <p:txEl>
                                              <p:pRg st="4" end="4"/>
                                            </p:txEl>
                                          </p:spTgt>
                                        </p:tgtEl>
                                        <p:attrNameLst>
                                          <p:attrName>style.visibility</p:attrName>
                                        </p:attrNameLst>
                                      </p:cBhvr>
                                      <p:to>
                                        <p:strVal val="visible"/>
                                      </p:to>
                                    </p:set>
                                    <p:anim calcmode="lin" valueType="num">
                                      <p:cBhvr additive="base">
                                        <p:cTn id="23"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8">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8">
                                            <p:txEl>
                                              <p:pRg st="5" end="5"/>
                                            </p:txEl>
                                          </p:spTgt>
                                        </p:tgtEl>
                                        <p:attrNameLst>
                                          <p:attrName>style.visibility</p:attrName>
                                        </p:attrNameLst>
                                      </p:cBhvr>
                                      <p:to>
                                        <p:strVal val="visible"/>
                                      </p:to>
                                    </p:set>
                                    <p:anim calcmode="lin" valueType="num">
                                      <p:cBhvr additive="base">
                                        <p:cTn id="27" dur="500" fill="hold"/>
                                        <p:tgtEl>
                                          <p:spTgt spid="18">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8">
                                            <p:txEl>
                                              <p:pRg st="6" end="6"/>
                                            </p:txEl>
                                          </p:spTgt>
                                        </p:tgtEl>
                                        <p:attrNameLst>
                                          <p:attrName>style.visibility</p:attrName>
                                        </p:attrNameLst>
                                      </p:cBhvr>
                                      <p:to>
                                        <p:strVal val="visible"/>
                                      </p:to>
                                    </p:set>
                                    <p:anim calcmode="lin" valueType="num">
                                      <p:cBhvr additive="base">
                                        <p:cTn id="31" dur="500" fill="hold"/>
                                        <p:tgtEl>
                                          <p:spTgt spid="1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
                                            <p:txEl>
                                              <p:pRg st="0" end="0"/>
                                            </p:txEl>
                                          </p:spTgt>
                                        </p:tgtEl>
                                        <p:attrNameLst>
                                          <p:attrName>style.visibility</p:attrName>
                                        </p:attrNameLst>
                                      </p:cBhvr>
                                      <p:to>
                                        <p:strVal val="visible"/>
                                      </p:to>
                                    </p:set>
                                    <p:anim calcmode="lin" valueType="num">
                                      <p:cBhvr additive="base">
                                        <p:cTn id="37"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1">
                                            <p:txEl>
                                              <p:pRg st="1" end="1"/>
                                            </p:txEl>
                                          </p:spTgt>
                                        </p:tgtEl>
                                        <p:attrNameLst>
                                          <p:attrName>style.visibility</p:attrName>
                                        </p:attrNameLst>
                                      </p:cBhvr>
                                      <p:to>
                                        <p:strVal val="visible"/>
                                      </p:to>
                                    </p:set>
                                    <p:anim calcmode="lin" valueType="num">
                                      <p:cBhvr additive="base">
                                        <p:cTn id="41" dur="500" fill="hold"/>
                                        <p:tgtEl>
                                          <p:spTgt spid="21">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1">
                                            <p:txEl>
                                              <p:pRg st="1" end="1"/>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21">
                                            <p:txEl>
                                              <p:pRg st="2" end="2"/>
                                            </p:txEl>
                                          </p:spTgt>
                                        </p:tgtEl>
                                        <p:attrNameLst>
                                          <p:attrName>style.visibility</p:attrName>
                                        </p:attrNameLst>
                                      </p:cBhvr>
                                      <p:to>
                                        <p:strVal val="visible"/>
                                      </p:to>
                                    </p:set>
                                    <p:anim calcmode="lin" valueType="num">
                                      <p:cBhvr additive="base">
                                        <p:cTn id="45"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0756"/>
            <a:ext cx="8063948" cy="536713"/>
          </a:xfrm>
          <a:solidFill>
            <a:schemeClr val="accent6">
              <a:lumMod val="60000"/>
              <a:lumOff val="40000"/>
            </a:schemeClr>
          </a:solidFill>
        </p:spPr>
        <p:txBody>
          <a:bodyPr>
            <a:normAutofit/>
          </a:bodyPr>
          <a:lstStyle/>
          <a:p>
            <a:pPr algn="ctr"/>
            <a:r>
              <a:rPr lang="en-US" sz="2800" dirty="0"/>
              <a:t>Steps for submitting a Seed Grant application</a:t>
            </a:r>
          </a:p>
        </p:txBody>
      </p:sp>
      <p:grpSp>
        <p:nvGrpSpPr>
          <p:cNvPr id="16" name="Group 15"/>
          <p:cNvGrpSpPr/>
          <p:nvPr/>
        </p:nvGrpSpPr>
        <p:grpSpPr>
          <a:xfrm>
            <a:off x="461293" y="1371600"/>
            <a:ext cx="8221412" cy="4629432"/>
            <a:chOff x="461293" y="1618968"/>
            <a:chExt cx="8221412" cy="4172232"/>
          </a:xfrm>
        </p:grpSpPr>
        <p:sp>
          <p:nvSpPr>
            <p:cNvPr id="17" name="Freeform 16"/>
            <p:cNvSpPr/>
            <p:nvPr/>
          </p:nvSpPr>
          <p:spPr>
            <a:xfrm>
              <a:off x="461293" y="1618968"/>
              <a:ext cx="1861062" cy="2808000"/>
            </a:xfrm>
            <a:custGeom>
              <a:avLst/>
              <a:gdLst>
                <a:gd name="connsiteX0" fmla="*/ 0 w 1861062"/>
                <a:gd name="connsiteY0" fmla="*/ 186106 h 2808000"/>
                <a:gd name="connsiteX1" fmla="*/ 186106 w 1861062"/>
                <a:gd name="connsiteY1" fmla="*/ 0 h 2808000"/>
                <a:gd name="connsiteX2" fmla="*/ 1674956 w 1861062"/>
                <a:gd name="connsiteY2" fmla="*/ 0 h 2808000"/>
                <a:gd name="connsiteX3" fmla="*/ 1861062 w 1861062"/>
                <a:gd name="connsiteY3" fmla="*/ 186106 h 2808000"/>
                <a:gd name="connsiteX4" fmla="*/ 1861062 w 1861062"/>
                <a:gd name="connsiteY4" fmla="*/ 2621894 h 2808000"/>
                <a:gd name="connsiteX5" fmla="*/ 1674956 w 1861062"/>
                <a:gd name="connsiteY5" fmla="*/ 2808000 h 2808000"/>
                <a:gd name="connsiteX6" fmla="*/ 186106 w 1861062"/>
                <a:gd name="connsiteY6" fmla="*/ 2808000 h 2808000"/>
                <a:gd name="connsiteX7" fmla="*/ 0 w 1861062"/>
                <a:gd name="connsiteY7" fmla="*/ 2621894 h 2808000"/>
                <a:gd name="connsiteX8" fmla="*/ 0 w 1861062"/>
                <a:gd name="connsiteY8" fmla="*/ 186106 h 28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1062" h="2808000">
                  <a:moveTo>
                    <a:pt x="0" y="186106"/>
                  </a:moveTo>
                  <a:cubicBezTo>
                    <a:pt x="0" y="83322"/>
                    <a:pt x="83322" y="0"/>
                    <a:pt x="186106" y="0"/>
                  </a:cubicBezTo>
                  <a:lnTo>
                    <a:pt x="1674956" y="0"/>
                  </a:lnTo>
                  <a:cubicBezTo>
                    <a:pt x="1777740" y="0"/>
                    <a:pt x="1861062" y="83322"/>
                    <a:pt x="1861062" y="186106"/>
                  </a:cubicBezTo>
                  <a:lnTo>
                    <a:pt x="1861062" y="2621894"/>
                  </a:lnTo>
                  <a:cubicBezTo>
                    <a:pt x="1861062" y="2724678"/>
                    <a:pt x="1777740" y="2808000"/>
                    <a:pt x="1674956" y="2808000"/>
                  </a:cubicBezTo>
                  <a:lnTo>
                    <a:pt x="186106" y="2808000"/>
                  </a:lnTo>
                  <a:cubicBezTo>
                    <a:pt x="83322" y="2808000"/>
                    <a:pt x="0" y="2724678"/>
                    <a:pt x="0" y="2621894"/>
                  </a:cubicBezTo>
                  <a:lnTo>
                    <a:pt x="0" y="186106"/>
                  </a:lnTo>
                  <a:close/>
                </a:path>
              </a:pathLst>
            </a:custGeom>
            <a:solidFill>
              <a:schemeClr val="accent6">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2116915" numCol="1" spcCol="1270" anchor="t" anchorCtr="0">
              <a:noAutofit/>
            </a:bodyPr>
            <a:lstStyle/>
            <a:p>
              <a:pPr lvl="0" algn="l" defTabSz="622300">
                <a:lnSpc>
                  <a:spcPct val="90000"/>
                </a:lnSpc>
                <a:spcBef>
                  <a:spcPct val="0"/>
                </a:spcBef>
                <a:spcAft>
                  <a:spcPct val="35000"/>
                </a:spcAft>
              </a:pPr>
              <a:r>
                <a:rPr lang="en-US" sz="1600" b="1" kern="1200" dirty="0">
                  <a:latin typeface="Arial" pitchFamily="34" charset="0"/>
                  <a:cs typeface="Arial" pitchFamily="34" charset="0"/>
                </a:rPr>
                <a:t>Download application instructions</a:t>
              </a:r>
            </a:p>
          </p:txBody>
        </p:sp>
        <p:sp>
          <p:nvSpPr>
            <p:cNvPr id="18" name="Freeform 17"/>
            <p:cNvSpPr/>
            <p:nvPr/>
          </p:nvSpPr>
          <p:spPr>
            <a:xfrm>
              <a:off x="842474" y="2515794"/>
              <a:ext cx="1861062" cy="3275406"/>
            </a:xfrm>
            <a:custGeom>
              <a:avLst/>
              <a:gdLst>
                <a:gd name="connsiteX0" fmla="*/ 0 w 1861062"/>
                <a:gd name="connsiteY0" fmla="*/ 186106 h 3744000"/>
                <a:gd name="connsiteX1" fmla="*/ 186106 w 1861062"/>
                <a:gd name="connsiteY1" fmla="*/ 0 h 3744000"/>
                <a:gd name="connsiteX2" fmla="*/ 1674956 w 1861062"/>
                <a:gd name="connsiteY2" fmla="*/ 0 h 3744000"/>
                <a:gd name="connsiteX3" fmla="*/ 1861062 w 1861062"/>
                <a:gd name="connsiteY3" fmla="*/ 186106 h 3744000"/>
                <a:gd name="connsiteX4" fmla="*/ 1861062 w 1861062"/>
                <a:gd name="connsiteY4" fmla="*/ 3557894 h 3744000"/>
                <a:gd name="connsiteX5" fmla="*/ 1674956 w 1861062"/>
                <a:gd name="connsiteY5" fmla="*/ 3744000 h 3744000"/>
                <a:gd name="connsiteX6" fmla="*/ 186106 w 1861062"/>
                <a:gd name="connsiteY6" fmla="*/ 3744000 h 3744000"/>
                <a:gd name="connsiteX7" fmla="*/ 0 w 1861062"/>
                <a:gd name="connsiteY7" fmla="*/ 3557894 h 3744000"/>
                <a:gd name="connsiteX8" fmla="*/ 0 w 1861062"/>
                <a:gd name="connsiteY8" fmla="*/ 186106 h 37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1062" h="3744000">
                  <a:moveTo>
                    <a:pt x="0" y="186106"/>
                  </a:moveTo>
                  <a:cubicBezTo>
                    <a:pt x="0" y="83322"/>
                    <a:pt x="83322" y="0"/>
                    <a:pt x="186106" y="0"/>
                  </a:cubicBezTo>
                  <a:lnTo>
                    <a:pt x="1674956" y="0"/>
                  </a:lnTo>
                  <a:cubicBezTo>
                    <a:pt x="1777740" y="0"/>
                    <a:pt x="1861062" y="83322"/>
                    <a:pt x="1861062" y="186106"/>
                  </a:cubicBezTo>
                  <a:lnTo>
                    <a:pt x="1861062" y="3557894"/>
                  </a:lnTo>
                  <a:cubicBezTo>
                    <a:pt x="1861062" y="3660678"/>
                    <a:pt x="1777740" y="3744000"/>
                    <a:pt x="1674956" y="3744000"/>
                  </a:cubicBezTo>
                  <a:lnTo>
                    <a:pt x="186106" y="3744000"/>
                  </a:lnTo>
                  <a:cubicBezTo>
                    <a:pt x="83322" y="3744000"/>
                    <a:pt x="0" y="3660678"/>
                    <a:pt x="0" y="3557894"/>
                  </a:cubicBezTo>
                  <a:lnTo>
                    <a:pt x="0" y="186106"/>
                  </a:lnTo>
                  <a:close/>
                </a:path>
              </a:pathLst>
            </a:custGeom>
            <a:ln>
              <a:solidFill>
                <a:schemeClr val="tx2"/>
              </a:solidFill>
            </a:ln>
          </p:spPr>
          <p:style>
            <a:lnRef idx="2">
              <a:schemeClr val="accent6"/>
            </a:lnRef>
            <a:fillRef idx="1">
              <a:schemeClr val="lt1"/>
            </a:fillRef>
            <a:effectRef idx="0">
              <a:schemeClr val="accent6"/>
            </a:effectRef>
            <a:fontRef idx="minor">
              <a:schemeClr val="dk1"/>
            </a:fontRef>
          </p:style>
          <p:txBody>
            <a:bodyPr spcFirstLastPara="0" vert="horz" wrap="square" lIns="154077" tIns="154077" rIns="154077" bIns="154077" numCol="1" spcCol="1270" anchor="t" anchorCtr="0">
              <a:noAutofit/>
            </a:bodyPr>
            <a:lstStyle/>
            <a:p>
              <a:pPr marL="114300" lvl="1" indent="-114300" algn="l" defTabSz="622300">
                <a:lnSpc>
                  <a:spcPct val="90000"/>
                </a:lnSpc>
                <a:spcBef>
                  <a:spcPts val="300"/>
                </a:spcBef>
                <a:spcAft>
                  <a:spcPct val="15000"/>
                </a:spcAft>
                <a:buChar char="••"/>
              </a:pPr>
              <a:r>
                <a:rPr lang="en-US" sz="1400" kern="1200" dirty="0">
                  <a:latin typeface="Franklin Gothic Demi" panose="020B0703020102020204" pitchFamily="34" charset="0"/>
                  <a:cs typeface="Arial" pitchFamily="34" charset="0"/>
                </a:rPr>
                <a:t>Access application instructions on MTI website</a:t>
              </a:r>
            </a:p>
            <a:p>
              <a:pPr marL="114300" lvl="1" indent="-114300" algn="l" defTabSz="622300">
                <a:lnSpc>
                  <a:spcPct val="90000"/>
                </a:lnSpc>
                <a:spcBef>
                  <a:spcPts val="300"/>
                </a:spcBef>
                <a:spcAft>
                  <a:spcPct val="15000"/>
                </a:spcAft>
                <a:buChar char="••"/>
              </a:pPr>
              <a:r>
                <a:rPr lang="en-US" sz="1400" kern="1200" dirty="0">
                  <a:latin typeface="Franklin Gothic Demi" panose="020B0703020102020204" pitchFamily="34" charset="0"/>
                  <a:cs typeface="Arial" pitchFamily="34" charset="0"/>
                </a:rPr>
                <a:t>Revie</a:t>
              </a:r>
              <a:r>
                <a:rPr lang="en-US" sz="1400" dirty="0">
                  <a:latin typeface="Franklin Gothic Demi" panose="020B0703020102020204" pitchFamily="34" charset="0"/>
                  <a:cs typeface="Arial" pitchFamily="34" charset="0"/>
                </a:rPr>
                <a:t>w criteria that must be addressed within the application</a:t>
              </a:r>
              <a:endParaRPr lang="en-US" sz="1400" kern="1200" dirty="0">
                <a:latin typeface="Franklin Gothic Demi" panose="020B0703020102020204" pitchFamily="34" charset="0"/>
                <a:cs typeface="Arial" pitchFamily="34" charset="0"/>
              </a:endParaRPr>
            </a:p>
            <a:p>
              <a:pPr marL="114300" lvl="1" indent="-114300" algn="l" defTabSz="622300">
                <a:lnSpc>
                  <a:spcPct val="90000"/>
                </a:lnSpc>
                <a:spcBef>
                  <a:spcPts val="300"/>
                </a:spcBef>
                <a:spcAft>
                  <a:spcPct val="15000"/>
                </a:spcAft>
                <a:buChar char="••"/>
              </a:pPr>
              <a:r>
                <a:rPr lang="en-US" sz="1400" kern="1200" dirty="0">
                  <a:latin typeface="Franklin Gothic Demi" panose="020B0703020102020204" pitchFamily="34" charset="0"/>
                  <a:cs typeface="Arial" pitchFamily="34" charset="0"/>
                </a:rPr>
                <a:t>Begin process of seeing how your project aligns with the scope of the application</a:t>
              </a:r>
            </a:p>
          </p:txBody>
        </p:sp>
        <p:sp>
          <p:nvSpPr>
            <p:cNvPr id="19" name="Freeform 18"/>
            <p:cNvSpPr/>
            <p:nvPr/>
          </p:nvSpPr>
          <p:spPr>
            <a:xfrm>
              <a:off x="2604486" y="1759506"/>
              <a:ext cx="598116" cy="463350"/>
            </a:xfrm>
            <a:custGeom>
              <a:avLst/>
              <a:gdLst>
                <a:gd name="connsiteX0" fmla="*/ 0 w 598116"/>
                <a:gd name="connsiteY0" fmla="*/ 92670 h 463350"/>
                <a:gd name="connsiteX1" fmla="*/ 366441 w 598116"/>
                <a:gd name="connsiteY1" fmla="*/ 92670 h 463350"/>
                <a:gd name="connsiteX2" fmla="*/ 366441 w 598116"/>
                <a:gd name="connsiteY2" fmla="*/ 0 h 463350"/>
                <a:gd name="connsiteX3" fmla="*/ 598116 w 598116"/>
                <a:gd name="connsiteY3" fmla="*/ 231675 h 463350"/>
                <a:gd name="connsiteX4" fmla="*/ 366441 w 598116"/>
                <a:gd name="connsiteY4" fmla="*/ 463350 h 463350"/>
                <a:gd name="connsiteX5" fmla="*/ 366441 w 598116"/>
                <a:gd name="connsiteY5" fmla="*/ 370680 h 463350"/>
                <a:gd name="connsiteX6" fmla="*/ 0 w 598116"/>
                <a:gd name="connsiteY6" fmla="*/ 370680 h 463350"/>
                <a:gd name="connsiteX7" fmla="*/ 0 w 598116"/>
                <a:gd name="connsiteY7" fmla="*/ 92670 h 46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8116" h="463350">
                  <a:moveTo>
                    <a:pt x="0" y="92670"/>
                  </a:moveTo>
                  <a:lnTo>
                    <a:pt x="366441" y="92670"/>
                  </a:lnTo>
                  <a:lnTo>
                    <a:pt x="366441" y="0"/>
                  </a:lnTo>
                  <a:lnTo>
                    <a:pt x="598116" y="231675"/>
                  </a:lnTo>
                  <a:lnTo>
                    <a:pt x="366441" y="463350"/>
                  </a:lnTo>
                  <a:lnTo>
                    <a:pt x="366441" y="370680"/>
                  </a:lnTo>
                  <a:lnTo>
                    <a:pt x="0" y="370680"/>
                  </a:lnTo>
                  <a:lnTo>
                    <a:pt x="0" y="92670"/>
                  </a:lnTo>
                  <a:close/>
                </a:path>
              </a:pathLst>
            </a:custGeom>
            <a:solidFill>
              <a:schemeClr val="tx2">
                <a:lumMod val="40000"/>
                <a:lumOff val="6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92670" rIns="139005" bIns="92670" numCol="1" spcCol="1270" anchor="ctr" anchorCtr="0">
              <a:noAutofit/>
            </a:bodyPr>
            <a:lstStyle/>
            <a:p>
              <a:pPr lvl="0" algn="ctr" defTabSz="533400">
                <a:lnSpc>
                  <a:spcPct val="90000"/>
                </a:lnSpc>
                <a:spcBef>
                  <a:spcPct val="0"/>
                </a:spcBef>
                <a:spcAft>
                  <a:spcPct val="35000"/>
                </a:spcAft>
              </a:pPr>
              <a:endParaRPr lang="en-US" sz="1200" kern="1200">
                <a:latin typeface="Arial" pitchFamily="34" charset="0"/>
                <a:cs typeface="Arial" pitchFamily="34" charset="0"/>
              </a:endParaRPr>
            </a:p>
          </p:txBody>
        </p:sp>
        <p:sp>
          <p:nvSpPr>
            <p:cNvPr id="20" name="Freeform 19"/>
            <p:cNvSpPr/>
            <p:nvPr/>
          </p:nvSpPr>
          <p:spPr>
            <a:xfrm>
              <a:off x="3450877" y="1618968"/>
              <a:ext cx="1861062" cy="2808000"/>
            </a:xfrm>
            <a:custGeom>
              <a:avLst/>
              <a:gdLst>
                <a:gd name="connsiteX0" fmla="*/ 0 w 1861062"/>
                <a:gd name="connsiteY0" fmla="*/ 186106 h 2808000"/>
                <a:gd name="connsiteX1" fmla="*/ 186106 w 1861062"/>
                <a:gd name="connsiteY1" fmla="*/ 0 h 2808000"/>
                <a:gd name="connsiteX2" fmla="*/ 1674956 w 1861062"/>
                <a:gd name="connsiteY2" fmla="*/ 0 h 2808000"/>
                <a:gd name="connsiteX3" fmla="*/ 1861062 w 1861062"/>
                <a:gd name="connsiteY3" fmla="*/ 186106 h 2808000"/>
                <a:gd name="connsiteX4" fmla="*/ 1861062 w 1861062"/>
                <a:gd name="connsiteY4" fmla="*/ 2621894 h 2808000"/>
                <a:gd name="connsiteX5" fmla="*/ 1674956 w 1861062"/>
                <a:gd name="connsiteY5" fmla="*/ 2808000 h 2808000"/>
                <a:gd name="connsiteX6" fmla="*/ 186106 w 1861062"/>
                <a:gd name="connsiteY6" fmla="*/ 2808000 h 2808000"/>
                <a:gd name="connsiteX7" fmla="*/ 0 w 1861062"/>
                <a:gd name="connsiteY7" fmla="*/ 2621894 h 2808000"/>
                <a:gd name="connsiteX8" fmla="*/ 0 w 1861062"/>
                <a:gd name="connsiteY8" fmla="*/ 186106 h 28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1062" h="2808000">
                  <a:moveTo>
                    <a:pt x="0" y="186106"/>
                  </a:moveTo>
                  <a:cubicBezTo>
                    <a:pt x="0" y="83322"/>
                    <a:pt x="83322" y="0"/>
                    <a:pt x="186106" y="0"/>
                  </a:cubicBezTo>
                  <a:lnTo>
                    <a:pt x="1674956" y="0"/>
                  </a:lnTo>
                  <a:cubicBezTo>
                    <a:pt x="1777740" y="0"/>
                    <a:pt x="1861062" y="83322"/>
                    <a:pt x="1861062" y="186106"/>
                  </a:cubicBezTo>
                  <a:lnTo>
                    <a:pt x="1861062" y="2621894"/>
                  </a:lnTo>
                  <a:cubicBezTo>
                    <a:pt x="1861062" y="2724678"/>
                    <a:pt x="1777740" y="2808000"/>
                    <a:pt x="1674956" y="2808000"/>
                  </a:cubicBezTo>
                  <a:lnTo>
                    <a:pt x="186106" y="2808000"/>
                  </a:lnTo>
                  <a:cubicBezTo>
                    <a:pt x="83322" y="2808000"/>
                    <a:pt x="0" y="2724678"/>
                    <a:pt x="0" y="2621894"/>
                  </a:cubicBezTo>
                  <a:lnTo>
                    <a:pt x="0" y="186106"/>
                  </a:lnTo>
                  <a:close/>
                </a:path>
              </a:pathLst>
            </a:custGeom>
            <a:solidFill>
              <a:schemeClr val="accent6">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2116915" numCol="1" spcCol="1270" anchor="t" anchorCtr="0">
              <a:noAutofit/>
            </a:bodyPr>
            <a:lstStyle/>
            <a:p>
              <a:pPr lvl="0" algn="l" defTabSz="622300">
                <a:lnSpc>
                  <a:spcPct val="90000"/>
                </a:lnSpc>
                <a:spcBef>
                  <a:spcPct val="0"/>
                </a:spcBef>
                <a:spcAft>
                  <a:spcPct val="35000"/>
                </a:spcAft>
              </a:pPr>
              <a:r>
                <a:rPr lang="en-US" sz="1600" b="1" kern="1200" dirty="0">
                  <a:latin typeface="Arial" pitchFamily="34" charset="0"/>
                  <a:cs typeface="Arial" pitchFamily="34" charset="0"/>
                </a:rPr>
                <a:t>Concept Review Meeting</a:t>
              </a:r>
            </a:p>
          </p:txBody>
        </p:sp>
        <p:sp>
          <p:nvSpPr>
            <p:cNvPr id="21" name="Freeform 20"/>
            <p:cNvSpPr/>
            <p:nvPr/>
          </p:nvSpPr>
          <p:spPr>
            <a:xfrm>
              <a:off x="3832059" y="2515794"/>
              <a:ext cx="1861062" cy="3275406"/>
            </a:xfrm>
            <a:custGeom>
              <a:avLst/>
              <a:gdLst>
                <a:gd name="connsiteX0" fmla="*/ 0 w 1861062"/>
                <a:gd name="connsiteY0" fmla="*/ 186106 h 3744000"/>
                <a:gd name="connsiteX1" fmla="*/ 186106 w 1861062"/>
                <a:gd name="connsiteY1" fmla="*/ 0 h 3744000"/>
                <a:gd name="connsiteX2" fmla="*/ 1674956 w 1861062"/>
                <a:gd name="connsiteY2" fmla="*/ 0 h 3744000"/>
                <a:gd name="connsiteX3" fmla="*/ 1861062 w 1861062"/>
                <a:gd name="connsiteY3" fmla="*/ 186106 h 3744000"/>
                <a:gd name="connsiteX4" fmla="*/ 1861062 w 1861062"/>
                <a:gd name="connsiteY4" fmla="*/ 3557894 h 3744000"/>
                <a:gd name="connsiteX5" fmla="*/ 1674956 w 1861062"/>
                <a:gd name="connsiteY5" fmla="*/ 3744000 h 3744000"/>
                <a:gd name="connsiteX6" fmla="*/ 186106 w 1861062"/>
                <a:gd name="connsiteY6" fmla="*/ 3744000 h 3744000"/>
                <a:gd name="connsiteX7" fmla="*/ 0 w 1861062"/>
                <a:gd name="connsiteY7" fmla="*/ 3557894 h 3744000"/>
                <a:gd name="connsiteX8" fmla="*/ 0 w 1861062"/>
                <a:gd name="connsiteY8" fmla="*/ 186106 h 37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1062" h="3744000">
                  <a:moveTo>
                    <a:pt x="0" y="186106"/>
                  </a:moveTo>
                  <a:cubicBezTo>
                    <a:pt x="0" y="83322"/>
                    <a:pt x="83322" y="0"/>
                    <a:pt x="186106" y="0"/>
                  </a:cubicBezTo>
                  <a:lnTo>
                    <a:pt x="1674956" y="0"/>
                  </a:lnTo>
                  <a:cubicBezTo>
                    <a:pt x="1777740" y="0"/>
                    <a:pt x="1861062" y="83322"/>
                    <a:pt x="1861062" y="186106"/>
                  </a:cubicBezTo>
                  <a:lnTo>
                    <a:pt x="1861062" y="3557894"/>
                  </a:lnTo>
                  <a:cubicBezTo>
                    <a:pt x="1861062" y="3660678"/>
                    <a:pt x="1777740" y="3744000"/>
                    <a:pt x="1674956" y="3744000"/>
                  </a:cubicBezTo>
                  <a:lnTo>
                    <a:pt x="186106" y="3744000"/>
                  </a:lnTo>
                  <a:cubicBezTo>
                    <a:pt x="83322" y="3744000"/>
                    <a:pt x="0" y="3660678"/>
                    <a:pt x="0" y="3557894"/>
                  </a:cubicBezTo>
                  <a:lnTo>
                    <a:pt x="0" y="186106"/>
                  </a:lnTo>
                  <a:close/>
                </a:path>
              </a:pathLst>
            </a:custGeom>
            <a:ln>
              <a:solidFill>
                <a:schemeClr val="tx2"/>
              </a:solidFill>
            </a:ln>
          </p:spPr>
          <p:style>
            <a:lnRef idx="2">
              <a:schemeClr val="accent6"/>
            </a:lnRef>
            <a:fillRef idx="1">
              <a:schemeClr val="lt1"/>
            </a:fillRef>
            <a:effectRef idx="0">
              <a:schemeClr val="accent6"/>
            </a:effectRef>
            <a:fontRef idx="minor">
              <a:schemeClr val="dk1"/>
            </a:fontRef>
          </p:style>
          <p:txBody>
            <a:bodyPr spcFirstLastPara="0" vert="horz" wrap="square" lIns="154077" tIns="154077" rIns="154077" bIns="154077" numCol="1" spcCol="1270" anchor="t" anchorCtr="0">
              <a:noAutofit/>
            </a:bodyPr>
            <a:lstStyle/>
            <a:p>
              <a:pPr marL="114300" lvl="1" indent="-114300" algn="l" defTabSz="622300">
                <a:lnSpc>
                  <a:spcPct val="90000"/>
                </a:lnSpc>
                <a:spcBef>
                  <a:spcPts val="300"/>
                </a:spcBef>
                <a:spcAft>
                  <a:spcPct val="15000"/>
                </a:spcAft>
                <a:buChar char="••"/>
              </a:pPr>
              <a:r>
                <a:rPr lang="en-US" sz="1400" kern="1200" dirty="0">
                  <a:latin typeface="Franklin Gothic Demi" panose="020B0703020102020204" pitchFamily="34" charset="0"/>
                  <a:cs typeface="Arial" pitchFamily="34" charset="0"/>
                </a:rPr>
                <a:t>Schedule early in process is better in order to give time to iterate on application if needed</a:t>
              </a:r>
            </a:p>
            <a:p>
              <a:pPr marL="114300" lvl="1" indent="-114300" algn="l" defTabSz="622300">
                <a:lnSpc>
                  <a:spcPct val="90000"/>
                </a:lnSpc>
                <a:spcBef>
                  <a:spcPts val="300"/>
                </a:spcBef>
                <a:spcAft>
                  <a:spcPct val="15000"/>
                </a:spcAft>
                <a:buChar char="••"/>
              </a:pPr>
              <a:r>
                <a:rPr lang="en-US" sz="1400" dirty="0">
                  <a:latin typeface="Franklin Gothic Demi" panose="020B0703020102020204" pitchFamily="34" charset="0"/>
                  <a:cs typeface="Arial" pitchFamily="34" charset="0"/>
                </a:rPr>
                <a:t>Be sure that the project is a fit to the Seed Grant and MTI purpose</a:t>
              </a:r>
              <a:endParaRPr lang="en-US" sz="1400" kern="1200" dirty="0">
                <a:latin typeface="Franklin Gothic Demi" panose="020B0703020102020204" pitchFamily="34" charset="0"/>
                <a:cs typeface="Arial" pitchFamily="34" charset="0"/>
              </a:endParaRPr>
            </a:p>
          </p:txBody>
        </p:sp>
        <p:sp>
          <p:nvSpPr>
            <p:cNvPr id="22" name="Freeform 21"/>
            <p:cNvSpPr/>
            <p:nvPr/>
          </p:nvSpPr>
          <p:spPr>
            <a:xfrm>
              <a:off x="5594071" y="1759506"/>
              <a:ext cx="598116" cy="463350"/>
            </a:xfrm>
            <a:custGeom>
              <a:avLst/>
              <a:gdLst>
                <a:gd name="connsiteX0" fmla="*/ 0 w 598116"/>
                <a:gd name="connsiteY0" fmla="*/ 92670 h 463350"/>
                <a:gd name="connsiteX1" fmla="*/ 366441 w 598116"/>
                <a:gd name="connsiteY1" fmla="*/ 92670 h 463350"/>
                <a:gd name="connsiteX2" fmla="*/ 366441 w 598116"/>
                <a:gd name="connsiteY2" fmla="*/ 0 h 463350"/>
                <a:gd name="connsiteX3" fmla="*/ 598116 w 598116"/>
                <a:gd name="connsiteY3" fmla="*/ 231675 h 463350"/>
                <a:gd name="connsiteX4" fmla="*/ 366441 w 598116"/>
                <a:gd name="connsiteY4" fmla="*/ 463350 h 463350"/>
                <a:gd name="connsiteX5" fmla="*/ 366441 w 598116"/>
                <a:gd name="connsiteY5" fmla="*/ 370680 h 463350"/>
                <a:gd name="connsiteX6" fmla="*/ 0 w 598116"/>
                <a:gd name="connsiteY6" fmla="*/ 370680 h 463350"/>
                <a:gd name="connsiteX7" fmla="*/ 0 w 598116"/>
                <a:gd name="connsiteY7" fmla="*/ 92670 h 463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8116" h="463350">
                  <a:moveTo>
                    <a:pt x="0" y="92670"/>
                  </a:moveTo>
                  <a:lnTo>
                    <a:pt x="366441" y="92670"/>
                  </a:lnTo>
                  <a:lnTo>
                    <a:pt x="366441" y="0"/>
                  </a:lnTo>
                  <a:lnTo>
                    <a:pt x="598116" y="231675"/>
                  </a:lnTo>
                  <a:lnTo>
                    <a:pt x="366441" y="463350"/>
                  </a:lnTo>
                  <a:lnTo>
                    <a:pt x="366441" y="370680"/>
                  </a:lnTo>
                  <a:lnTo>
                    <a:pt x="0" y="370680"/>
                  </a:lnTo>
                  <a:lnTo>
                    <a:pt x="0" y="92670"/>
                  </a:lnTo>
                  <a:close/>
                </a:path>
              </a:pathLst>
            </a:custGeom>
            <a:solidFill>
              <a:schemeClr val="tx2">
                <a:lumMod val="40000"/>
                <a:lumOff val="60000"/>
              </a:schemeClr>
            </a:solidFill>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92670" rIns="139005" bIns="92670" numCol="1" spcCol="1270" anchor="ctr" anchorCtr="0">
              <a:noAutofit/>
            </a:bodyPr>
            <a:lstStyle/>
            <a:p>
              <a:pPr lvl="0" algn="ctr" defTabSz="533400">
                <a:lnSpc>
                  <a:spcPct val="90000"/>
                </a:lnSpc>
                <a:spcBef>
                  <a:spcPct val="0"/>
                </a:spcBef>
                <a:spcAft>
                  <a:spcPct val="35000"/>
                </a:spcAft>
              </a:pPr>
              <a:endParaRPr lang="en-US" sz="1200" kern="1200">
                <a:latin typeface="Arial" pitchFamily="34" charset="0"/>
                <a:cs typeface="Arial" pitchFamily="34" charset="0"/>
              </a:endParaRPr>
            </a:p>
          </p:txBody>
        </p:sp>
        <p:sp>
          <p:nvSpPr>
            <p:cNvPr id="23" name="Freeform 22"/>
            <p:cNvSpPr/>
            <p:nvPr/>
          </p:nvSpPr>
          <p:spPr>
            <a:xfrm>
              <a:off x="6440462" y="1618968"/>
              <a:ext cx="1861062" cy="2808000"/>
            </a:xfrm>
            <a:custGeom>
              <a:avLst/>
              <a:gdLst>
                <a:gd name="connsiteX0" fmla="*/ 0 w 1861062"/>
                <a:gd name="connsiteY0" fmla="*/ 186106 h 2808000"/>
                <a:gd name="connsiteX1" fmla="*/ 186106 w 1861062"/>
                <a:gd name="connsiteY1" fmla="*/ 0 h 2808000"/>
                <a:gd name="connsiteX2" fmla="*/ 1674956 w 1861062"/>
                <a:gd name="connsiteY2" fmla="*/ 0 h 2808000"/>
                <a:gd name="connsiteX3" fmla="*/ 1861062 w 1861062"/>
                <a:gd name="connsiteY3" fmla="*/ 186106 h 2808000"/>
                <a:gd name="connsiteX4" fmla="*/ 1861062 w 1861062"/>
                <a:gd name="connsiteY4" fmla="*/ 2621894 h 2808000"/>
                <a:gd name="connsiteX5" fmla="*/ 1674956 w 1861062"/>
                <a:gd name="connsiteY5" fmla="*/ 2808000 h 2808000"/>
                <a:gd name="connsiteX6" fmla="*/ 186106 w 1861062"/>
                <a:gd name="connsiteY6" fmla="*/ 2808000 h 2808000"/>
                <a:gd name="connsiteX7" fmla="*/ 0 w 1861062"/>
                <a:gd name="connsiteY7" fmla="*/ 2621894 h 2808000"/>
                <a:gd name="connsiteX8" fmla="*/ 0 w 1861062"/>
                <a:gd name="connsiteY8" fmla="*/ 186106 h 28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1062" h="2808000">
                  <a:moveTo>
                    <a:pt x="0" y="186106"/>
                  </a:moveTo>
                  <a:cubicBezTo>
                    <a:pt x="0" y="83322"/>
                    <a:pt x="83322" y="0"/>
                    <a:pt x="186106" y="0"/>
                  </a:cubicBezTo>
                  <a:lnTo>
                    <a:pt x="1674956" y="0"/>
                  </a:lnTo>
                  <a:cubicBezTo>
                    <a:pt x="1777740" y="0"/>
                    <a:pt x="1861062" y="83322"/>
                    <a:pt x="1861062" y="186106"/>
                  </a:cubicBezTo>
                  <a:lnTo>
                    <a:pt x="1861062" y="2621894"/>
                  </a:lnTo>
                  <a:cubicBezTo>
                    <a:pt x="1861062" y="2724678"/>
                    <a:pt x="1777740" y="2808000"/>
                    <a:pt x="1674956" y="2808000"/>
                  </a:cubicBezTo>
                  <a:lnTo>
                    <a:pt x="186106" y="2808000"/>
                  </a:lnTo>
                  <a:cubicBezTo>
                    <a:pt x="83322" y="2808000"/>
                    <a:pt x="0" y="2724678"/>
                    <a:pt x="0" y="2621894"/>
                  </a:cubicBezTo>
                  <a:lnTo>
                    <a:pt x="0" y="186106"/>
                  </a:lnTo>
                  <a:close/>
                </a:path>
              </a:pathLst>
            </a:custGeom>
            <a:solidFill>
              <a:schemeClr val="accent6">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9568" tIns="99568" rIns="99568" bIns="2116915" numCol="1" spcCol="1270" anchor="t" anchorCtr="0">
              <a:noAutofit/>
            </a:bodyPr>
            <a:lstStyle/>
            <a:p>
              <a:pPr lvl="0" algn="l" defTabSz="622300">
                <a:lnSpc>
                  <a:spcPct val="90000"/>
                </a:lnSpc>
                <a:spcBef>
                  <a:spcPct val="0"/>
                </a:spcBef>
                <a:spcAft>
                  <a:spcPct val="35000"/>
                </a:spcAft>
              </a:pPr>
              <a:r>
                <a:rPr lang="en-US" sz="1600" b="1" kern="1200" dirty="0">
                  <a:latin typeface="Arial" pitchFamily="34" charset="0"/>
                  <a:cs typeface="Arial" pitchFamily="34" charset="0"/>
                </a:rPr>
                <a:t>Prepare &amp; submit application</a:t>
              </a:r>
            </a:p>
          </p:txBody>
        </p:sp>
        <p:sp>
          <p:nvSpPr>
            <p:cNvPr id="24" name="Freeform 23"/>
            <p:cNvSpPr/>
            <p:nvPr/>
          </p:nvSpPr>
          <p:spPr>
            <a:xfrm>
              <a:off x="6821643" y="2515794"/>
              <a:ext cx="1861062" cy="3275406"/>
            </a:xfrm>
            <a:custGeom>
              <a:avLst/>
              <a:gdLst>
                <a:gd name="connsiteX0" fmla="*/ 0 w 1861062"/>
                <a:gd name="connsiteY0" fmla="*/ 186106 h 3744000"/>
                <a:gd name="connsiteX1" fmla="*/ 186106 w 1861062"/>
                <a:gd name="connsiteY1" fmla="*/ 0 h 3744000"/>
                <a:gd name="connsiteX2" fmla="*/ 1674956 w 1861062"/>
                <a:gd name="connsiteY2" fmla="*/ 0 h 3744000"/>
                <a:gd name="connsiteX3" fmla="*/ 1861062 w 1861062"/>
                <a:gd name="connsiteY3" fmla="*/ 186106 h 3744000"/>
                <a:gd name="connsiteX4" fmla="*/ 1861062 w 1861062"/>
                <a:gd name="connsiteY4" fmla="*/ 3557894 h 3744000"/>
                <a:gd name="connsiteX5" fmla="*/ 1674956 w 1861062"/>
                <a:gd name="connsiteY5" fmla="*/ 3744000 h 3744000"/>
                <a:gd name="connsiteX6" fmla="*/ 186106 w 1861062"/>
                <a:gd name="connsiteY6" fmla="*/ 3744000 h 3744000"/>
                <a:gd name="connsiteX7" fmla="*/ 0 w 1861062"/>
                <a:gd name="connsiteY7" fmla="*/ 3557894 h 3744000"/>
                <a:gd name="connsiteX8" fmla="*/ 0 w 1861062"/>
                <a:gd name="connsiteY8" fmla="*/ 186106 h 37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61062" h="3744000">
                  <a:moveTo>
                    <a:pt x="0" y="186106"/>
                  </a:moveTo>
                  <a:cubicBezTo>
                    <a:pt x="0" y="83322"/>
                    <a:pt x="83322" y="0"/>
                    <a:pt x="186106" y="0"/>
                  </a:cubicBezTo>
                  <a:lnTo>
                    <a:pt x="1674956" y="0"/>
                  </a:lnTo>
                  <a:cubicBezTo>
                    <a:pt x="1777740" y="0"/>
                    <a:pt x="1861062" y="83322"/>
                    <a:pt x="1861062" y="186106"/>
                  </a:cubicBezTo>
                  <a:lnTo>
                    <a:pt x="1861062" y="3557894"/>
                  </a:lnTo>
                  <a:cubicBezTo>
                    <a:pt x="1861062" y="3660678"/>
                    <a:pt x="1777740" y="3744000"/>
                    <a:pt x="1674956" y="3744000"/>
                  </a:cubicBezTo>
                  <a:lnTo>
                    <a:pt x="186106" y="3744000"/>
                  </a:lnTo>
                  <a:cubicBezTo>
                    <a:pt x="83322" y="3744000"/>
                    <a:pt x="0" y="3660678"/>
                    <a:pt x="0" y="3557894"/>
                  </a:cubicBezTo>
                  <a:lnTo>
                    <a:pt x="0" y="186106"/>
                  </a:lnTo>
                  <a:close/>
                </a:path>
              </a:pathLst>
            </a:custGeom>
            <a:ln>
              <a:solidFill>
                <a:schemeClr val="tx2"/>
              </a:solidFill>
            </a:ln>
          </p:spPr>
          <p:style>
            <a:lnRef idx="2">
              <a:schemeClr val="accent6"/>
            </a:lnRef>
            <a:fillRef idx="1">
              <a:schemeClr val="lt1"/>
            </a:fillRef>
            <a:effectRef idx="0">
              <a:schemeClr val="accent6"/>
            </a:effectRef>
            <a:fontRef idx="minor">
              <a:schemeClr val="dk1"/>
            </a:fontRef>
          </p:style>
          <p:txBody>
            <a:bodyPr spcFirstLastPara="0" vert="horz" wrap="square" lIns="154077" tIns="154077" rIns="154077" bIns="154077" numCol="1" spcCol="1270" anchor="t" anchorCtr="0">
              <a:noAutofit/>
            </a:bodyPr>
            <a:lstStyle/>
            <a:p>
              <a:pPr marL="114300" lvl="1" indent="-114300" algn="l" defTabSz="622300">
                <a:lnSpc>
                  <a:spcPct val="90000"/>
                </a:lnSpc>
                <a:spcBef>
                  <a:spcPts val="300"/>
                </a:spcBef>
                <a:spcAft>
                  <a:spcPct val="15000"/>
                </a:spcAft>
                <a:buChar char="••"/>
              </a:pPr>
              <a:r>
                <a:rPr lang="en-US" sz="1400" kern="1200" dirty="0">
                  <a:latin typeface="Franklin Gothic Demi" panose="020B0703020102020204" pitchFamily="34" charset="0"/>
                  <a:cs typeface="Arial" pitchFamily="34" charset="0"/>
                </a:rPr>
                <a:t>Incorporate any feedback from concept review meeting</a:t>
              </a:r>
            </a:p>
            <a:p>
              <a:pPr marL="114300" lvl="1" indent="-114300" algn="l" defTabSz="622300">
                <a:lnSpc>
                  <a:spcPct val="90000"/>
                </a:lnSpc>
                <a:spcBef>
                  <a:spcPts val="300"/>
                </a:spcBef>
                <a:spcAft>
                  <a:spcPct val="15000"/>
                </a:spcAft>
                <a:buChar char="••"/>
              </a:pPr>
              <a:r>
                <a:rPr lang="en-US" sz="1400" kern="1200" dirty="0">
                  <a:latin typeface="Franklin Gothic Demi" panose="020B0703020102020204" pitchFamily="34" charset="0"/>
                  <a:cs typeface="Arial" pitchFamily="34" charset="0"/>
                </a:rPr>
                <a:t>Leverage resources, like Maine Small Business Development Centers to review and provide feedback</a:t>
              </a:r>
            </a:p>
            <a:p>
              <a:pPr marL="114300" lvl="1" indent="-114300" algn="l" defTabSz="622300">
                <a:lnSpc>
                  <a:spcPct val="90000"/>
                </a:lnSpc>
                <a:spcBef>
                  <a:spcPts val="300"/>
                </a:spcBef>
                <a:spcAft>
                  <a:spcPct val="15000"/>
                </a:spcAft>
                <a:buChar char="••"/>
              </a:pPr>
              <a:r>
                <a:rPr lang="en-US" sz="1400" kern="1200" dirty="0">
                  <a:latin typeface="Franklin Gothic Demi" panose="020B0703020102020204" pitchFamily="34" charset="0"/>
                  <a:cs typeface="Arial" pitchFamily="34" charset="0"/>
                </a:rPr>
                <a:t>Paper copy or electronic (all in one PDF) submissions accepted</a:t>
              </a:r>
            </a:p>
          </p:txBody>
        </p:sp>
      </p:grpSp>
      <p:sp>
        <p:nvSpPr>
          <p:cNvPr id="4" name="Slide Number Placeholder 3"/>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743570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839" y="272677"/>
            <a:ext cx="8786813" cy="3855444"/>
          </a:xfrm>
        </p:spPr>
        <p:txBody>
          <a:bodyPr anchor="t" anchorCtr="0"/>
          <a:lstStyle/>
          <a:p>
            <a:pPr marL="0" lvl="0" indent="0" defTabSz="914174" fontAlgn="auto">
              <a:spcBef>
                <a:spcPts val="0"/>
              </a:spcBef>
              <a:spcAft>
                <a:spcPts val="0"/>
              </a:spcAft>
              <a:buSzTx/>
              <a:buNone/>
              <a:defRPr/>
            </a:pPr>
            <a:r>
              <a:rPr lang="en-US" sz="4400" u="sng" kern="1200" dirty="0">
                <a:solidFill>
                  <a:schemeClr val="tx2"/>
                </a:solidFill>
                <a:latin typeface="Franklin Gothic Demi" pitchFamily="34" charset="0"/>
              </a:rPr>
              <a:t>MTI continued:</a:t>
            </a:r>
          </a:p>
          <a:p>
            <a:pPr marL="0" lvl="0" indent="0" defTabSz="914174" fontAlgn="auto">
              <a:spcBef>
                <a:spcPts val="0"/>
              </a:spcBef>
              <a:spcAft>
                <a:spcPts val="0"/>
              </a:spcAft>
              <a:buSzTx/>
              <a:buNone/>
              <a:defRPr/>
            </a:pPr>
            <a:endParaRPr lang="en-US" sz="1000" u="sng" kern="1200" dirty="0">
              <a:solidFill>
                <a:schemeClr val="tx2"/>
              </a:solidFill>
              <a:latin typeface="Franklin Gothic Demi" pitchFamily="34" charset="0"/>
            </a:endParaRPr>
          </a:p>
          <a:p>
            <a:pPr marL="742838" lvl="1" indent="-285750" defTabSz="914174" fontAlgn="auto">
              <a:spcBef>
                <a:spcPts val="0"/>
              </a:spcBef>
              <a:spcAft>
                <a:spcPts val="0"/>
              </a:spcAft>
              <a:buClrTx/>
              <a:buSzTx/>
              <a:buFont typeface="Wingdings" panose="05000000000000000000" pitchFamily="2" charset="2"/>
              <a:buChar char="ü"/>
              <a:defRPr/>
            </a:pPr>
            <a:r>
              <a:rPr lang="en-US" sz="2000" kern="1200" dirty="0">
                <a:solidFill>
                  <a:schemeClr val="tx2"/>
                </a:solidFill>
              </a:rPr>
              <a:t>Is Maine’s leading tool for investing in and developing innovative technology companies that bring new opportunity and wealth to Maine</a:t>
            </a:r>
          </a:p>
          <a:p>
            <a:pPr marL="457088" lvl="1" indent="0" defTabSz="914174" fontAlgn="auto">
              <a:spcBef>
                <a:spcPts val="0"/>
              </a:spcBef>
              <a:spcAft>
                <a:spcPts val="0"/>
              </a:spcAft>
              <a:buClrTx/>
              <a:buSzTx/>
              <a:buNone/>
              <a:defRPr/>
            </a:pPr>
            <a:endParaRPr lang="en-US" sz="2000" kern="1200" dirty="0">
              <a:solidFill>
                <a:schemeClr val="tx2"/>
              </a:solidFill>
            </a:endParaRPr>
          </a:p>
          <a:p>
            <a:pPr marL="742838" lvl="1" indent="-285750" defTabSz="914174" fontAlgn="auto">
              <a:spcBef>
                <a:spcPts val="0"/>
              </a:spcBef>
              <a:spcAft>
                <a:spcPts val="0"/>
              </a:spcAft>
              <a:buClrTx/>
              <a:buSzTx/>
              <a:buFont typeface="Wingdings" panose="05000000000000000000" pitchFamily="2" charset="2"/>
              <a:buChar char="ü"/>
              <a:defRPr/>
            </a:pPr>
            <a:r>
              <a:rPr lang="en-US" sz="2000" kern="1200" dirty="0">
                <a:solidFill>
                  <a:schemeClr val="tx2"/>
                </a:solidFill>
              </a:rPr>
              <a:t>Offers early-stage patient capital for the R&amp;D of technologies</a:t>
            </a:r>
          </a:p>
          <a:p>
            <a:pPr marL="457088" lvl="1" indent="0" defTabSz="914174" fontAlgn="auto">
              <a:spcBef>
                <a:spcPts val="0"/>
              </a:spcBef>
              <a:spcAft>
                <a:spcPts val="0"/>
              </a:spcAft>
              <a:buClrTx/>
              <a:buSzTx/>
              <a:buNone/>
              <a:defRPr/>
            </a:pPr>
            <a:endParaRPr lang="en-US" sz="2000" kern="1200" dirty="0">
              <a:solidFill>
                <a:schemeClr val="tx2"/>
              </a:solidFill>
            </a:endParaRPr>
          </a:p>
          <a:p>
            <a:pPr marL="742838" lvl="1" indent="-285750" defTabSz="914174" fontAlgn="auto">
              <a:spcBef>
                <a:spcPts val="0"/>
              </a:spcBef>
              <a:spcAft>
                <a:spcPts val="0"/>
              </a:spcAft>
              <a:buClrTx/>
              <a:buSzTx/>
              <a:buFont typeface="Wingdings" panose="05000000000000000000" pitchFamily="2" charset="2"/>
              <a:buChar char="ü"/>
              <a:defRPr/>
            </a:pPr>
            <a:r>
              <a:rPr lang="en-US" sz="2000" kern="1200" dirty="0">
                <a:solidFill>
                  <a:schemeClr val="tx2"/>
                </a:solidFill>
              </a:rPr>
              <a:t>Was authorized in 1999 by the Maine Legislature</a:t>
            </a:r>
          </a:p>
          <a:p>
            <a:pPr marL="742838" lvl="1" indent="-285750" defTabSz="914174" fontAlgn="auto">
              <a:spcBef>
                <a:spcPts val="0"/>
              </a:spcBef>
              <a:spcAft>
                <a:spcPts val="0"/>
              </a:spcAft>
              <a:buClrTx/>
              <a:buSzTx/>
              <a:buFont typeface="Wingdings" panose="05000000000000000000" pitchFamily="2" charset="2"/>
              <a:buChar char="ü"/>
              <a:defRPr/>
            </a:pPr>
            <a:endParaRPr lang="en-US" sz="2000" kern="1200" dirty="0">
              <a:solidFill>
                <a:schemeClr val="tx2"/>
              </a:solidFill>
            </a:endParaRPr>
          </a:p>
          <a:p>
            <a:pPr marL="742838" lvl="1" indent="-285750" defTabSz="914174" fontAlgn="auto">
              <a:spcBef>
                <a:spcPts val="0"/>
              </a:spcBef>
              <a:spcAft>
                <a:spcPts val="0"/>
              </a:spcAft>
              <a:buClrTx/>
              <a:buSzTx/>
              <a:buFont typeface="Wingdings" panose="05000000000000000000" pitchFamily="2" charset="2"/>
              <a:buChar char="ü"/>
              <a:defRPr/>
            </a:pPr>
            <a:r>
              <a:rPr lang="en-US" sz="2000" kern="1200" dirty="0">
                <a:solidFill>
                  <a:schemeClr val="tx2"/>
                </a:solidFill>
              </a:rPr>
              <a:t>Is a 501 ©3 non-profit organization governed by a Governor appointed, industry-led Board of Directors</a:t>
            </a:r>
          </a:p>
          <a:p>
            <a:pPr marL="742838" lvl="1" indent="-285750" defTabSz="914174" fontAlgn="auto">
              <a:spcBef>
                <a:spcPts val="0"/>
              </a:spcBef>
              <a:spcAft>
                <a:spcPts val="0"/>
              </a:spcAft>
              <a:buClrTx/>
              <a:buSzTx/>
              <a:buFont typeface="Wingdings" panose="05000000000000000000" pitchFamily="2" charset="2"/>
              <a:buChar char="ü"/>
              <a:defRPr/>
            </a:pPr>
            <a:endParaRPr lang="en-US" sz="2000" dirty="0">
              <a:solidFill>
                <a:schemeClr val="tx2"/>
              </a:solidFill>
            </a:endParaRPr>
          </a:p>
          <a:p>
            <a:pPr marL="742838" lvl="1" indent="-285750" defTabSz="914174" fontAlgn="auto">
              <a:spcBef>
                <a:spcPts val="0"/>
              </a:spcBef>
              <a:spcAft>
                <a:spcPts val="0"/>
              </a:spcAft>
              <a:buClrTx/>
              <a:buSzTx/>
              <a:buFont typeface="Wingdings" panose="05000000000000000000" pitchFamily="2" charset="2"/>
              <a:buChar char="ü"/>
              <a:defRPr/>
            </a:pPr>
            <a:r>
              <a:rPr lang="en-US" sz="2000" kern="1200" dirty="0">
                <a:solidFill>
                  <a:schemeClr val="tx2"/>
                </a:solidFill>
              </a:rPr>
              <a:t>Annual appropriate of around $7 million</a:t>
            </a:r>
          </a:p>
          <a:p>
            <a:pPr marL="742838" lvl="1" indent="-285750" defTabSz="914174" fontAlgn="auto">
              <a:spcBef>
                <a:spcPts val="0"/>
              </a:spcBef>
              <a:spcAft>
                <a:spcPts val="0"/>
              </a:spcAft>
              <a:buClrTx/>
              <a:buSzTx/>
              <a:buFont typeface="Wingdings" panose="05000000000000000000" pitchFamily="2" charset="2"/>
              <a:buChar char="ü"/>
              <a:defRPr/>
            </a:pPr>
            <a:endParaRPr lang="en-US" sz="2000" kern="1200" dirty="0">
              <a:solidFill>
                <a:schemeClr val="tx2"/>
              </a:solidFill>
            </a:endParaRPr>
          </a:p>
          <a:p>
            <a:pPr marL="742838" lvl="1" indent="-285750" defTabSz="914174" fontAlgn="auto">
              <a:spcBef>
                <a:spcPts val="0"/>
              </a:spcBef>
              <a:spcAft>
                <a:spcPts val="0"/>
              </a:spcAft>
              <a:buClrTx/>
              <a:buSzTx/>
              <a:buFont typeface="Wingdings" panose="05000000000000000000" pitchFamily="2" charset="2"/>
              <a:buChar char="ü"/>
              <a:defRPr/>
            </a:pPr>
            <a:r>
              <a:rPr lang="en-US" sz="2400" kern="1200" dirty="0">
                <a:solidFill>
                  <a:srgbClr val="FFC000"/>
                </a:solidFill>
              </a:rPr>
              <a:t>Has managed over $100 million in voter-approved R&amp;D bonds on behalf of the State of Maine </a:t>
            </a:r>
          </a:p>
        </p:txBody>
      </p:sp>
      <p:sp>
        <p:nvSpPr>
          <p:cNvPr id="4" name="Rectangle 3"/>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Tree>
    <p:extLst>
      <p:ext uri="{BB962C8B-B14F-4D97-AF65-F5344CB8AC3E}">
        <p14:creationId xmlns:p14="http://schemas.microsoft.com/office/powerpoint/2010/main" val="196796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 calcmode="lin" valueType="num">
                                      <p:cBhvr>
                                        <p:cTn id="37"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2"/>
          <p:cNvSpPr>
            <a:spLocks noGrp="1"/>
          </p:cNvSpPr>
          <p:nvPr>
            <p:ph type="sldNum" sz="quarter" idx="10"/>
          </p:nvPr>
        </p:nvSpPr>
        <p:spPr>
          <a:prstGeom prst="rect">
            <a:avLst/>
          </a:prstGeom>
        </p:spPr>
        <p:txBody>
          <a:bodyPr lIns="93296" tIns="46648" rIns="93296" bIns="46648"/>
          <a:lstStyle/>
          <a:p>
            <a:r>
              <a:rPr lang="en-US" sz="800" dirty="0"/>
              <a:t> </a:t>
            </a:r>
          </a:p>
        </p:txBody>
      </p:sp>
      <p:sp>
        <p:nvSpPr>
          <p:cNvPr id="6" name="Text Placeholder 5"/>
          <p:cNvSpPr>
            <a:spLocks noGrp="1"/>
          </p:cNvSpPr>
          <p:nvPr>
            <p:ph type="body" sz="quarter" idx="11"/>
          </p:nvPr>
        </p:nvSpPr>
        <p:spPr>
          <a:solidFill>
            <a:schemeClr val="accent6">
              <a:lumMod val="60000"/>
              <a:lumOff val="40000"/>
            </a:schemeClr>
          </a:solidFill>
          <a:ln>
            <a:solidFill>
              <a:schemeClr val="tx1"/>
            </a:solidFill>
          </a:ln>
        </p:spPr>
        <p:txBody>
          <a:bodyPr anchor="ctr">
            <a:normAutofit fontScale="92500"/>
          </a:bodyPr>
          <a:lstStyle/>
          <a:p>
            <a:pPr algn="ctr"/>
            <a:r>
              <a:rPr lang="en-US" sz="4000" dirty="0">
                <a:solidFill>
                  <a:schemeClr val="tx2"/>
                </a:solidFill>
                <a:latin typeface="Franklin Gothic Demi" panose="020B0703020102020204" pitchFamily="34" charset="0"/>
              </a:rPr>
              <a:t> </a:t>
            </a:r>
            <a:r>
              <a:rPr lang="en-US" sz="3800" dirty="0">
                <a:solidFill>
                  <a:schemeClr val="tx2"/>
                </a:solidFill>
                <a:latin typeface="Franklin Gothic Demi" panose="020B0703020102020204" pitchFamily="34" charset="0"/>
              </a:rPr>
              <a:t>Components of the Seed Grant Application</a:t>
            </a:r>
            <a:endParaRPr lang="en-US" sz="4000" dirty="0">
              <a:solidFill>
                <a:schemeClr val="tx2"/>
              </a:solidFill>
              <a:latin typeface="Franklin Gothic Demi" panose="020B0703020102020204" pitchFamily="34" charset="0"/>
            </a:endParaRPr>
          </a:p>
        </p:txBody>
      </p:sp>
      <p:sp>
        <p:nvSpPr>
          <p:cNvPr id="10" name="Content Placeholder 1">
            <a:extLst>
              <a:ext uri="{FF2B5EF4-FFF2-40B4-BE49-F238E27FC236}">
                <a16:creationId xmlns:a16="http://schemas.microsoft.com/office/drawing/2014/main" id="{E8530EA4-9B6C-46DC-96DE-72283797272E}"/>
              </a:ext>
            </a:extLst>
          </p:cNvPr>
          <p:cNvSpPr>
            <a:spLocks noGrp="1"/>
          </p:cNvSpPr>
          <p:nvPr>
            <p:ph idx="1"/>
          </p:nvPr>
        </p:nvSpPr>
        <p:spPr>
          <a:xfrm>
            <a:off x="2136759" y="1705571"/>
            <a:ext cx="4870483" cy="4911328"/>
          </a:xfrm>
          <a:ln>
            <a:noFill/>
          </a:ln>
        </p:spPr>
        <p:txBody>
          <a:bodyPr>
            <a:normAutofit fontScale="62500" lnSpcReduction="20000"/>
          </a:bodyPr>
          <a:lstStyle/>
          <a:p>
            <a:pPr marL="605790" indent="-514350">
              <a:lnSpc>
                <a:spcPct val="120000"/>
              </a:lnSpc>
              <a:spcBef>
                <a:spcPts val="600"/>
              </a:spcBef>
              <a:buFont typeface="+mj-lt"/>
              <a:buAutoNum type="arabicPeriod"/>
            </a:pPr>
            <a:r>
              <a:rPr lang="en-US" sz="2800" dirty="0">
                <a:latin typeface="+mn-lt"/>
              </a:rPr>
              <a:t>History of prior funding: MTI or other</a:t>
            </a:r>
          </a:p>
          <a:p>
            <a:pPr marL="605790" indent="-514350">
              <a:lnSpc>
                <a:spcPct val="120000"/>
              </a:lnSpc>
              <a:spcBef>
                <a:spcPts val="600"/>
              </a:spcBef>
              <a:buFont typeface="+mj-lt"/>
              <a:buAutoNum type="arabicPeriod"/>
            </a:pPr>
            <a:r>
              <a:rPr lang="en-US" sz="2800" dirty="0">
                <a:latin typeface="+mn-lt"/>
              </a:rPr>
              <a:t>Feedback for Resubmission</a:t>
            </a:r>
          </a:p>
          <a:p>
            <a:pPr marL="605790" indent="-514350">
              <a:lnSpc>
                <a:spcPct val="120000"/>
              </a:lnSpc>
              <a:spcBef>
                <a:spcPts val="600"/>
              </a:spcBef>
              <a:buFont typeface="+mj-lt"/>
              <a:buAutoNum type="arabicPeriod"/>
            </a:pPr>
            <a:r>
              <a:rPr lang="en-US" dirty="0">
                <a:latin typeface="+mn-lt"/>
              </a:rPr>
              <a:t>Narrative Component – 5 pages</a:t>
            </a:r>
          </a:p>
          <a:p>
            <a:pPr marL="918241" lvl="1" indent="-514350">
              <a:lnSpc>
                <a:spcPct val="120000"/>
              </a:lnSpc>
              <a:spcBef>
                <a:spcPts val="600"/>
              </a:spcBef>
              <a:buFont typeface="+mj-lt"/>
              <a:buAutoNum type="alphaLcParenR"/>
            </a:pPr>
            <a:r>
              <a:rPr lang="en-US" dirty="0"/>
              <a:t>Scientific and Technical Merit</a:t>
            </a:r>
          </a:p>
          <a:p>
            <a:pPr marL="918241" lvl="1" indent="-514350">
              <a:lnSpc>
                <a:spcPct val="120000"/>
              </a:lnSpc>
              <a:spcBef>
                <a:spcPts val="600"/>
              </a:spcBef>
              <a:buFont typeface="+mj-lt"/>
              <a:buAutoNum type="alphaLcParenR"/>
            </a:pPr>
            <a:r>
              <a:rPr lang="en-US" dirty="0"/>
              <a:t>Market Potential</a:t>
            </a:r>
          </a:p>
          <a:p>
            <a:pPr marL="918241" lvl="1" indent="-514350">
              <a:lnSpc>
                <a:spcPct val="120000"/>
              </a:lnSpc>
              <a:spcBef>
                <a:spcPts val="600"/>
              </a:spcBef>
              <a:buFont typeface="+mj-lt"/>
              <a:buAutoNum type="alphaLcParenR"/>
            </a:pPr>
            <a:r>
              <a:rPr lang="en-US" dirty="0"/>
              <a:t>Scope of Work</a:t>
            </a:r>
          </a:p>
          <a:p>
            <a:pPr marL="918241" lvl="1" indent="-514350">
              <a:lnSpc>
                <a:spcPct val="120000"/>
              </a:lnSpc>
              <a:spcBef>
                <a:spcPts val="600"/>
              </a:spcBef>
              <a:buFont typeface="+mj-lt"/>
              <a:buAutoNum type="alphaLcParenR"/>
            </a:pPr>
            <a:r>
              <a:rPr lang="en-US" dirty="0"/>
              <a:t>Commercialization Strategy</a:t>
            </a:r>
          </a:p>
          <a:p>
            <a:pPr marL="918241" lvl="1" indent="-514350">
              <a:lnSpc>
                <a:spcPct val="120000"/>
              </a:lnSpc>
              <a:spcBef>
                <a:spcPts val="600"/>
              </a:spcBef>
              <a:buFont typeface="+mj-lt"/>
              <a:buAutoNum type="alphaLcParenR"/>
            </a:pPr>
            <a:r>
              <a:rPr lang="en-US" dirty="0"/>
              <a:t>Maine Economic Impact</a:t>
            </a:r>
          </a:p>
          <a:p>
            <a:pPr marL="918241" lvl="1" indent="-514350">
              <a:lnSpc>
                <a:spcPct val="120000"/>
              </a:lnSpc>
              <a:spcBef>
                <a:spcPts val="600"/>
              </a:spcBef>
              <a:buFont typeface="+mj-lt"/>
              <a:buAutoNum type="alphaLcParenR"/>
            </a:pPr>
            <a:r>
              <a:rPr lang="en-US" dirty="0"/>
              <a:t>Management Team</a:t>
            </a:r>
          </a:p>
          <a:p>
            <a:pPr marL="605790" indent="-514350">
              <a:lnSpc>
                <a:spcPct val="120000"/>
              </a:lnSpc>
              <a:spcBef>
                <a:spcPts val="600"/>
              </a:spcBef>
              <a:buFont typeface="+mj-lt"/>
              <a:buAutoNum type="arabicPeriod"/>
            </a:pPr>
            <a:r>
              <a:rPr lang="en-US" dirty="0">
                <a:latin typeface="+mn-lt"/>
              </a:rPr>
              <a:t>Supporting Documents – 4 pages</a:t>
            </a:r>
          </a:p>
          <a:p>
            <a:pPr marL="605790" indent="-514350">
              <a:lnSpc>
                <a:spcPct val="120000"/>
              </a:lnSpc>
              <a:spcBef>
                <a:spcPts val="600"/>
              </a:spcBef>
              <a:buFont typeface="+mj-lt"/>
              <a:buAutoNum type="arabicPeriod"/>
            </a:pPr>
            <a:r>
              <a:rPr lang="en-US" dirty="0">
                <a:latin typeface="+mn-lt"/>
              </a:rPr>
              <a:t>Budget</a:t>
            </a:r>
          </a:p>
          <a:p>
            <a:pPr marL="918241" lvl="1" indent="-514350">
              <a:lnSpc>
                <a:spcPct val="120000"/>
              </a:lnSpc>
              <a:spcBef>
                <a:spcPts val="600"/>
              </a:spcBef>
              <a:buFont typeface="+mj-lt"/>
              <a:buAutoNum type="alphaLcParenR"/>
            </a:pPr>
            <a:r>
              <a:rPr lang="en-US" dirty="0"/>
              <a:t>Budget Supporting Documents</a:t>
            </a:r>
          </a:p>
          <a:p>
            <a:pPr marL="605790" indent="-514350">
              <a:lnSpc>
                <a:spcPct val="120000"/>
              </a:lnSpc>
              <a:spcBef>
                <a:spcPts val="600"/>
              </a:spcBef>
              <a:buFont typeface="+mj-lt"/>
              <a:buAutoNum type="arabicPeriod"/>
            </a:pPr>
            <a:r>
              <a:rPr lang="en-US" dirty="0">
                <a:latin typeface="+mn-lt"/>
              </a:rPr>
              <a:t>Commitment Letters</a:t>
            </a:r>
          </a:p>
          <a:p>
            <a:pPr marL="605790" indent="-514350">
              <a:lnSpc>
                <a:spcPct val="120000"/>
              </a:lnSpc>
              <a:spcBef>
                <a:spcPts val="600"/>
              </a:spcBef>
              <a:buFont typeface="+mj-lt"/>
              <a:buAutoNum type="arabicPeriod"/>
            </a:pPr>
            <a:r>
              <a:rPr lang="en-US" dirty="0">
                <a:latin typeface="+mn-lt"/>
              </a:rPr>
              <a:t>Professional Summaries</a:t>
            </a:r>
          </a:p>
        </p:txBody>
      </p:sp>
    </p:spTree>
    <p:extLst>
      <p:ext uri="{BB962C8B-B14F-4D97-AF65-F5344CB8AC3E}">
        <p14:creationId xmlns:p14="http://schemas.microsoft.com/office/powerpoint/2010/main" val="21432807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nodeType="clickEffect">
                                  <p:stCondLst>
                                    <p:cond delay="0"/>
                                  </p:stCondLst>
                                  <p:iterate type="lt">
                                    <p:tmPct val="4000"/>
                                  </p:iterate>
                                  <p:childTnLst>
                                    <p:set>
                                      <p:cBhvr override="childStyle">
                                        <p:cTn id="6" dur="500" fill="hold"/>
                                        <p:tgtEl>
                                          <p:spTgt spid="10">
                                            <p:txEl>
                                              <p:pRg st="0" end="0"/>
                                            </p:txEl>
                                          </p:spTgt>
                                        </p:tgtEl>
                                        <p:attrNameLst>
                                          <p:attrName>style.color</p:attrName>
                                        </p:attrNameLst>
                                      </p:cBhvr>
                                      <p:to>
                                        <p:clrVal>
                                          <a:schemeClr val="accent2"/>
                                        </p:clrVal>
                                      </p:to>
                                    </p:set>
                                    <p:set>
                                      <p:cBhvr>
                                        <p:cTn id="7" dur="500" fill="hold"/>
                                        <p:tgtEl>
                                          <p:spTgt spid="10">
                                            <p:txEl>
                                              <p:pRg st="0" end="0"/>
                                            </p:txEl>
                                          </p:spTgt>
                                        </p:tgtEl>
                                        <p:attrNameLst>
                                          <p:attrName>fillcolor</p:attrName>
                                        </p:attrNameLst>
                                      </p:cBhvr>
                                      <p:to>
                                        <p:clrVal>
                                          <a:schemeClr val="accent2"/>
                                        </p:clrVal>
                                      </p:to>
                                    </p:set>
                                    <p:set>
                                      <p:cBhvr>
                                        <p:cTn id="8" dur="500" fill="hold"/>
                                        <p:tgtEl>
                                          <p:spTgt spid="10">
                                            <p:txEl>
                                              <p:pRg st="0" end="0"/>
                                            </p:txEl>
                                          </p:spTgt>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16" presetClass="emph" presetSubtype="0" fill="hold" nodeType="clickEffect">
                                  <p:stCondLst>
                                    <p:cond delay="0"/>
                                  </p:stCondLst>
                                  <p:iterate type="lt">
                                    <p:tmPct val="4000"/>
                                  </p:iterate>
                                  <p:childTnLst>
                                    <p:set>
                                      <p:cBhvr override="childStyle">
                                        <p:cTn id="12" dur="500" fill="hold"/>
                                        <p:tgtEl>
                                          <p:spTgt spid="10">
                                            <p:txEl>
                                              <p:pRg st="1" end="1"/>
                                            </p:txEl>
                                          </p:spTgt>
                                        </p:tgtEl>
                                        <p:attrNameLst>
                                          <p:attrName>style.color</p:attrName>
                                        </p:attrNameLst>
                                      </p:cBhvr>
                                      <p:to>
                                        <p:clrVal>
                                          <a:schemeClr val="accent2"/>
                                        </p:clrVal>
                                      </p:to>
                                    </p:set>
                                    <p:set>
                                      <p:cBhvr>
                                        <p:cTn id="13" dur="500" fill="hold"/>
                                        <p:tgtEl>
                                          <p:spTgt spid="10">
                                            <p:txEl>
                                              <p:pRg st="1" end="1"/>
                                            </p:txEl>
                                          </p:spTgt>
                                        </p:tgtEl>
                                        <p:attrNameLst>
                                          <p:attrName>fillcolor</p:attrName>
                                        </p:attrNameLst>
                                      </p:cBhvr>
                                      <p:to>
                                        <p:clrVal>
                                          <a:schemeClr val="accent2"/>
                                        </p:clrVal>
                                      </p:to>
                                    </p:set>
                                    <p:set>
                                      <p:cBhvr>
                                        <p:cTn id="14" dur="500" fill="hold"/>
                                        <p:tgtEl>
                                          <p:spTgt spid="10">
                                            <p:txEl>
                                              <p:pRg st="1" end="1"/>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6" presetClass="emph" presetSubtype="0" fill="hold" nodeType="clickEffect">
                                  <p:stCondLst>
                                    <p:cond delay="0"/>
                                  </p:stCondLst>
                                  <p:iterate type="lt">
                                    <p:tmPct val="4000"/>
                                  </p:iterate>
                                  <p:childTnLst>
                                    <p:set>
                                      <p:cBhvr override="childStyle">
                                        <p:cTn id="18" dur="500" fill="hold"/>
                                        <p:tgtEl>
                                          <p:spTgt spid="10">
                                            <p:txEl>
                                              <p:pRg st="2" end="2"/>
                                            </p:txEl>
                                          </p:spTgt>
                                        </p:tgtEl>
                                        <p:attrNameLst>
                                          <p:attrName>style.color</p:attrName>
                                        </p:attrNameLst>
                                      </p:cBhvr>
                                      <p:to>
                                        <p:clrVal>
                                          <a:schemeClr val="accent2"/>
                                        </p:clrVal>
                                      </p:to>
                                    </p:set>
                                    <p:set>
                                      <p:cBhvr>
                                        <p:cTn id="19" dur="500" fill="hold"/>
                                        <p:tgtEl>
                                          <p:spTgt spid="10">
                                            <p:txEl>
                                              <p:pRg st="2" end="2"/>
                                            </p:txEl>
                                          </p:spTgt>
                                        </p:tgtEl>
                                        <p:attrNameLst>
                                          <p:attrName>fillcolor</p:attrName>
                                        </p:attrNameLst>
                                      </p:cBhvr>
                                      <p:to>
                                        <p:clrVal>
                                          <a:schemeClr val="accent2"/>
                                        </p:clrVal>
                                      </p:to>
                                    </p:set>
                                    <p:set>
                                      <p:cBhvr>
                                        <p:cTn id="20" dur="500" fill="hold"/>
                                        <p:tgtEl>
                                          <p:spTgt spid="10">
                                            <p:txEl>
                                              <p:pRg st="2" end="2"/>
                                            </p:txEl>
                                          </p:spTgt>
                                        </p:tgtEl>
                                        <p:attrNameLst>
                                          <p:attrName>fill.type</p:attrName>
                                        </p:attrNameLst>
                                      </p:cBhvr>
                                      <p:to>
                                        <p:strVal val="solid"/>
                                      </p:to>
                                    </p:set>
                                  </p:childTnLst>
                                </p:cTn>
                              </p:par>
                              <p:par>
                                <p:cTn id="21" presetID="16" presetClass="emph" presetSubtype="0" fill="hold" nodeType="withEffect">
                                  <p:stCondLst>
                                    <p:cond delay="0"/>
                                  </p:stCondLst>
                                  <p:iterate type="lt">
                                    <p:tmPct val="4000"/>
                                  </p:iterate>
                                  <p:childTnLst>
                                    <p:set>
                                      <p:cBhvr override="childStyle">
                                        <p:cTn id="22" dur="500" fill="hold"/>
                                        <p:tgtEl>
                                          <p:spTgt spid="10">
                                            <p:txEl>
                                              <p:pRg st="3" end="3"/>
                                            </p:txEl>
                                          </p:spTgt>
                                        </p:tgtEl>
                                        <p:attrNameLst>
                                          <p:attrName>style.color</p:attrName>
                                        </p:attrNameLst>
                                      </p:cBhvr>
                                      <p:to>
                                        <p:clrVal>
                                          <a:schemeClr val="accent2"/>
                                        </p:clrVal>
                                      </p:to>
                                    </p:set>
                                    <p:set>
                                      <p:cBhvr>
                                        <p:cTn id="23" dur="500" fill="hold"/>
                                        <p:tgtEl>
                                          <p:spTgt spid="10">
                                            <p:txEl>
                                              <p:pRg st="3" end="3"/>
                                            </p:txEl>
                                          </p:spTgt>
                                        </p:tgtEl>
                                        <p:attrNameLst>
                                          <p:attrName>fillcolor</p:attrName>
                                        </p:attrNameLst>
                                      </p:cBhvr>
                                      <p:to>
                                        <p:clrVal>
                                          <a:schemeClr val="accent2"/>
                                        </p:clrVal>
                                      </p:to>
                                    </p:set>
                                    <p:set>
                                      <p:cBhvr>
                                        <p:cTn id="24" dur="500" fill="hold"/>
                                        <p:tgtEl>
                                          <p:spTgt spid="10">
                                            <p:txEl>
                                              <p:pRg st="3" end="3"/>
                                            </p:txEl>
                                          </p:spTgt>
                                        </p:tgtEl>
                                        <p:attrNameLst>
                                          <p:attrName>fill.type</p:attrName>
                                        </p:attrNameLst>
                                      </p:cBhvr>
                                      <p:to>
                                        <p:strVal val="solid"/>
                                      </p:to>
                                    </p:set>
                                  </p:childTnLst>
                                </p:cTn>
                              </p:par>
                              <p:par>
                                <p:cTn id="25" presetID="16" presetClass="emph" presetSubtype="0" fill="hold" nodeType="withEffect">
                                  <p:stCondLst>
                                    <p:cond delay="0"/>
                                  </p:stCondLst>
                                  <p:iterate type="lt">
                                    <p:tmPct val="4000"/>
                                  </p:iterate>
                                  <p:childTnLst>
                                    <p:set>
                                      <p:cBhvr override="childStyle">
                                        <p:cTn id="26" dur="500" fill="hold"/>
                                        <p:tgtEl>
                                          <p:spTgt spid="10">
                                            <p:txEl>
                                              <p:pRg st="4" end="4"/>
                                            </p:txEl>
                                          </p:spTgt>
                                        </p:tgtEl>
                                        <p:attrNameLst>
                                          <p:attrName>style.color</p:attrName>
                                        </p:attrNameLst>
                                      </p:cBhvr>
                                      <p:to>
                                        <p:clrVal>
                                          <a:schemeClr val="accent2"/>
                                        </p:clrVal>
                                      </p:to>
                                    </p:set>
                                    <p:set>
                                      <p:cBhvr>
                                        <p:cTn id="27" dur="500" fill="hold"/>
                                        <p:tgtEl>
                                          <p:spTgt spid="10">
                                            <p:txEl>
                                              <p:pRg st="4" end="4"/>
                                            </p:txEl>
                                          </p:spTgt>
                                        </p:tgtEl>
                                        <p:attrNameLst>
                                          <p:attrName>fillcolor</p:attrName>
                                        </p:attrNameLst>
                                      </p:cBhvr>
                                      <p:to>
                                        <p:clrVal>
                                          <a:schemeClr val="accent2"/>
                                        </p:clrVal>
                                      </p:to>
                                    </p:set>
                                    <p:set>
                                      <p:cBhvr>
                                        <p:cTn id="28" dur="500" fill="hold"/>
                                        <p:tgtEl>
                                          <p:spTgt spid="10">
                                            <p:txEl>
                                              <p:pRg st="4" end="4"/>
                                            </p:txEl>
                                          </p:spTgt>
                                        </p:tgtEl>
                                        <p:attrNameLst>
                                          <p:attrName>fill.type</p:attrName>
                                        </p:attrNameLst>
                                      </p:cBhvr>
                                      <p:to>
                                        <p:strVal val="solid"/>
                                      </p:to>
                                    </p:set>
                                  </p:childTnLst>
                                </p:cTn>
                              </p:par>
                              <p:par>
                                <p:cTn id="29" presetID="16" presetClass="emph" presetSubtype="0" fill="hold" nodeType="withEffect">
                                  <p:stCondLst>
                                    <p:cond delay="0"/>
                                  </p:stCondLst>
                                  <p:iterate type="lt">
                                    <p:tmPct val="4000"/>
                                  </p:iterate>
                                  <p:childTnLst>
                                    <p:set>
                                      <p:cBhvr override="childStyle">
                                        <p:cTn id="30" dur="500" fill="hold"/>
                                        <p:tgtEl>
                                          <p:spTgt spid="10">
                                            <p:txEl>
                                              <p:pRg st="5" end="5"/>
                                            </p:txEl>
                                          </p:spTgt>
                                        </p:tgtEl>
                                        <p:attrNameLst>
                                          <p:attrName>style.color</p:attrName>
                                        </p:attrNameLst>
                                      </p:cBhvr>
                                      <p:to>
                                        <p:clrVal>
                                          <a:schemeClr val="accent2"/>
                                        </p:clrVal>
                                      </p:to>
                                    </p:set>
                                    <p:set>
                                      <p:cBhvr>
                                        <p:cTn id="31" dur="500" fill="hold"/>
                                        <p:tgtEl>
                                          <p:spTgt spid="10">
                                            <p:txEl>
                                              <p:pRg st="5" end="5"/>
                                            </p:txEl>
                                          </p:spTgt>
                                        </p:tgtEl>
                                        <p:attrNameLst>
                                          <p:attrName>fillcolor</p:attrName>
                                        </p:attrNameLst>
                                      </p:cBhvr>
                                      <p:to>
                                        <p:clrVal>
                                          <a:schemeClr val="accent2"/>
                                        </p:clrVal>
                                      </p:to>
                                    </p:set>
                                    <p:set>
                                      <p:cBhvr>
                                        <p:cTn id="32" dur="500" fill="hold"/>
                                        <p:tgtEl>
                                          <p:spTgt spid="10">
                                            <p:txEl>
                                              <p:pRg st="5" end="5"/>
                                            </p:txEl>
                                          </p:spTgt>
                                        </p:tgtEl>
                                        <p:attrNameLst>
                                          <p:attrName>fill.type</p:attrName>
                                        </p:attrNameLst>
                                      </p:cBhvr>
                                      <p:to>
                                        <p:strVal val="solid"/>
                                      </p:to>
                                    </p:set>
                                  </p:childTnLst>
                                </p:cTn>
                              </p:par>
                              <p:par>
                                <p:cTn id="33" presetID="16" presetClass="emph" presetSubtype="0" fill="hold" nodeType="withEffect">
                                  <p:stCondLst>
                                    <p:cond delay="0"/>
                                  </p:stCondLst>
                                  <p:iterate type="lt">
                                    <p:tmPct val="4000"/>
                                  </p:iterate>
                                  <p:childTnLst>
                                    <p:set>
                                      <p:cBhvr override="childStyle">
                                        <p:cTn id="34" dur="500" fill="hold"/>
                                        <p:tgtEl>
                                          <p:spTgt spid="10">
                                            <p:txEl>
                                              <p:pRg st="6" end="6"/>
                                            </p:txEl>
                                          </p:spTgt>
                                        </p:tgtEl>
                                        <p:attrNameLst>
                                          <p:attrName>style.color</p:attrName>
                                        </p:attrNameLst>
                                      </p:cBhvr>
                                      <p:to>
                                        <p:clrVal>
                                          <a:schemeClr val="accent2"/>
                                        </p:clrVal>
                                      </p:to>
                                    </p:set>
                                    <p:set>
                                      <p:cBhvr>
                                        <p:cTn id="35" dur="500" fill="hold"/>
                                        <p:tgtEl>
                                          <p:spTgt spid="10">
                                            <p:txEl>
                                              <p:pRg st="6" end="6"/>
                                            </p:txEl>
                                          </p:spTgt>
                                        </p:tgtEl>
                                        <p:attrNameLst>
                                          <p:attrName>fillcolor</p:attrName>
                                        </p:attrNameLst>
                                      </p:cBhvr>
                                      <p:to>
                                        <p:clrVal>
                                          <a:schemeClr val="accent2"/>
                                        </p:clrVal>
                                      </p:to>
                                    </p:set>
                                    <p:set>
                                      <p:cBhvr>
                                        <p:cTn id="36" dur="500" fill="hold"/>
                                        <p:tgtEl>
                                          <p:spTgt spid="10">
                                            <p:txEl>
                                              <p:pRg st="6" end="6"/>
                                            </p:txEl>
                                          </p:spTgt>
                                        </p:tgtEl>
                                        <p:attrNameLst>
                                          <p:attrName>fill.type</p:attrName>
                                        </p:attrNameLst>
                                      </p:cBhvr>
                                      <p:to>
                                        <p:strVal val="solid"/>
                                      </p:to>
                                    </p:set>
                                  </p:childTnLst>
                                </p:cTn>
                              </p:par>
                              <p:par>
                                <p:cTn id="37" presetID="16" presetClass="emph" presetSubtype="0" fill="hold" nodeType="withEffect">
                                  <p:stCondLst>
                                    <p:cond delay="0"/>
                                  </p:stCondLst>
                                  <p:iterate type="lt">
                                    <p:tmPct val="4000"/>
                                  </p:iterate>
                                  <p:childTnLst>
                                    <p:set>
                                      <p:cBhvr override="childStyle">
                                        <p:cTn id="38" dur="500" fill="hold"/>
                                        <p:tgtEl>
                                          <p:spTgt spid="10">
                                            <p:txEl>
                                              <p:pRg st="7" end="7"/>
                                            </p:txEl>
                                          </p:spTgt>
                                        </p:tgtEl>
                                        <p:attrNameLst>
                                          <p:attrName>style.color</p:attrName>
                                        </p:attrNameLst>
                                      </p:cBhvr>
                                      <p:to>
                                        <p:clrVal>
                                          <a:schemeClr val="accent2"/>
                                        </p:clrVal>
                                      </p:to>
                                    </p:set>
                                    <p:set>
                                      <p:cBhvr>
                                        <p:cTn id="39" dur="500" fill="hold"/>
                                        <p:tgtEl>
                                          <p:spTgt spid="10">
                                            <p:txEl>
                                              <p:pRg st="7" end="7"/>
                                            </p:txEl>
                                          </p:spTgt>
                                        </p:tgtEl>
                                        <p:attrNameLst>
                                          <p:attrName>fillcolor</p:attrName>
                                        </p:attrNameLst>
                                      </p:cBhvr>
                                      <p:to>
                                        <p:clrVal>
                                          <a:schemeClr val="accent2"/>
                                        </p:clrVal>
                                      </p:to>
                                    </p:set>
                                    <p:set>
                                      <p:cBhvr>
                                        <p:cTn id="40" dur="500" fill="hold"/>
                                        <p:tgtEl>
                                          <p:spTgt spid="10">
                                            <p:txEl>
                                              <p:pRg st="7" end="7"/>
                                            </p:txEl>
                                          </p:spTgt>
                                        </p:tgtEl>
                                        <p:attrNameLst>
                                          <p:attrName>fill.type</p:attrName>
                                        </p:attrNameLst>
                                      </p:cBhvr>
                                      <p:to>
                                        <p:strVal val="solid"/>
                                      </p:to>
                                    </p:set>
                                  </p:childTnLst>
                                </p:cTn>
                              </p:par>
                              <p:par>
                                <p:cTn id="41" presetID="16" presetClass="emph" presetSubtype="0" fill="hold" nodeType="withEffect">
                                  <p:stCondLst>
                                    <p:cond delay="0"/>
                                  </p:stCondLst>
                                  <p:iterate type="lt">
                                    <p:tmPct val="4000"/>
                                  </p:iterate>
                                  <p:childTnLst>
                                    <p:set>
                                      <p:cBhvr override="childStyle">
                                        <p:cTn id="42" dur="500" fill="hold"/>
                                        <p:tgtEl>
                                          <p:spTgt spid="10">
                                            <p:txEl>
                                              <p:pRg st="8" end="8"/>
                                            </p:txEl>
                                          </p:spTgt>
                                        </p:tgtEl>
                                        <p:attrNameLst>
                                          <p:attrName>style.color</p:attrName>
                                        </p:attrNameLst>
                                      </p:cBhvr>
                                      <p:to>
                                        <p:clrVal>
                                          <a:schemeClr val="accent2"/>
                                        </p:clrVal>
                                      </p:to>
                                    </p:set>
                                    <p:set>
                                      <p:cBhvr>
                                        <p:cTn id="43" dur="500" fill="hold"/>
                                        <p:tgtEl>
                                          <p:spTgt spid="10">
                                            <p:txEl>
                                              <p:pRg st="8" end="8"/>
                                            </p:txEl>
                                          </p:spTgt>
                                        </p:tgtEl>
                                        <p:attrNameLst>
                                          <p:attrName>fillcolor</p:attrName>
                                        </p:attrNameLst>
                                      </p:cBhvr>
                                      <p:to>
                                        <p:clrVal>
                                          <a:schemeClr val="accent2"/>
                                        </p:clrVal>
                                      </p:to>
                                    </p:set>
                                    <p:set>
                                      <p:cBhvr>
                                        <p:cTn id="44" dur="500" fill="hold"/>
                                        <p:tgtEl>
                                          <p:spTgt spid="10">
                                            <p:txEl>
                                              <p:pRg st="8" end="8"/>
                                            </p:txEl>
                                          </p:spTgt>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16" presetClass="emph" presetSubtype="0" fill="hold" nodeType="clickEffect">
                                  <p:stCondLst>
                                    <p:cond delay="0"/>
                                  </p:stCondLst>
                                  <p:iterate type="lt">
                                    <p:tmPct val="4000"/>
                                  </p:iterate>
                                  <p:childTnLst>
                                    <p:set>
                                      <p:cBhvr override="childStyle">
                                        <p:cTn id="48" dur="500" fill="hold"/>
                                        <p:tgtEl>
                                          <p:spTgt spid="10">
                                            <p:txEl>
                                              <p:pRg st="9" end="9"/>
                                            </p:txEl>
                                          </p:spTgt>
                                        </p:tgtEl>
                                        <p:attrNameLst>
                                          <p:attrName>style.color</p:attrName>
                                        </p:attrNameLst>
                                      </p:cBhvr>
                                      <p:to>
                                        <p:clrVal>
                                          <a:schemeClr val="accent2"/>
                                        </p:clrVal>
                                      </p:to>
                                    </p:set>
                                    <p:set>
                                      <p:cBhvr>
                                        <p:cTn id="49" dur="500" fill="hold"/>
                                        <p:tgtEl>
                                          <p:spTgt spid="10">
                                            <p:txEl>
                                              <p:pRg st="9" end="9"/>
                                            </p:txEl>
                                          </p:spTgt>
                                        </p:tgtEl>
                                        <p:attrNameLst>
                                          <p:attrName>fillcolor</p:attrName>
                                        </p:attrNameLst>
                                      </p:cBhvr>
                                      <p:to>
                                        <p:clrVal>
                                          <a:schemeClr val="accent2"/>
                                        </p:clrVal>
                                      </p:to>
                                    </p:set>
                                    <p:set>
                                      <p:cBhvr>
                                        <p:cTn id="50" dur="500" fill="hold"/>
                                        <p:tgtEl>
                                          <p:spTgt spid="10">
                                            <p:txEl>
                                              <p:pRg st="9" end="9"/>
                                            </p:txEl>
                                          </p:spTgt>
                                        </p:tgtEl>
                                        <p:attrNameLst>
                                          <p:attrName>fill.type</p:attrName>
                                        </p:attrNameLst>
                                      </p:cBhvr>
                                      <p:to>
                                        <p:strVal val="solid"/>
                                      </p:to>
                                    </p:set>
                                  </p:childTnLst>
                                </p:cTn>
                              </p:par>
                            </p:childTnLst>
                          </p:cTn>
                        </p:par>
                      </p:childTnLst>
                    </p:cTn>
                  </p:par>
                  <p:par>
                    <p:cTn id="51" fill="hold">
                      <p:stCondLst>
                        <p:cond delay="indefinite"/>
                      </p:stCondLst>
                      <p:childTnLst>
                        <p:par>
                          <p:cTn id="52" fill="hold">
                            <p:stCondLst>
                              <p:cond delay="0"/>
                            </p:stCondLst>
                            <p:childTnLst>
                              <p:par>
                                <p:cTn id="53" presetID="16" presetClass="emph" presetSubtype="0" fill="hold" nodeType="clickEffect">
                                  <p:stCondLst>
                                    <p:cond delay="0"/>
                                  </p:stCondLst>
                                  <p:iterate type="lt">
                                    <p:tmPct val="4000"/>
                                  </p:iterate>
                                  <p:childTnLst>
                                    <p:set>
                                      <p:cBhvr override="childStyle">
                                        <p:cTn id="54" dur="500" fill="hold"/>
                                        <p:tgtEl>
                                          <p:spTgt spid="10">
                                            <p:txEl>
                                              <p:pRg st="10" end="10"/>
                                            </p:txEl>
                                          </p:spTgt>
                                        </p:tgtEl>
                                        <p:attrNameLst>
                                          <p:attrName>style.color</p:attrName>
                                        </p:attrNameLst>
                                      </p:cBhvr>
                                      <p:to>
                                        <p:clrVal>
                                          <a:schemeClr val="accent2"/>
                                        </p:clrVal>
                                      </p:to>
                                    </p:set>
                                    <p:set>
                                      <p:cBhvr>
                                        <p:cTn id="55" dur="500" fill="hold"/>
                                        <p:tgtEl>
                                          <p:spTgt spid="10">
                                            <p:txEl>
                                              <p:pRg st="10" end="10"/>
                                            </p:txEl>
                                          </p:spTgt>
                                        </p:tgtEl>
                                        <p:attrNameLst>
                                          <p:attrName>fillcolor</p:attrName>
                                        </p:attrNameLst>
                                      </p:cBhvr>
                                      <p:to>
                                        <p:clrVal>
                                          <a:schemeClr val="accent2"/>
                                        </p:clrVal>
                                      </p:to>
                                    </p:set>
                                    <p:set>
                                      <p:cBhvr>
                                        <p:cTn id="56" dur="500" fill="hold"/>
                                        <p:tgtEl>
                                          <p:spTgt spid="10">
                                            <p:txEl>
                                              <p:pRg st="10" end="10"/>
                                            </p:txEl>
                                          </p:spTgt>
                                        </p:tgtEl>
                                        <p:attrNameLst>
                                          <p:attrName>fill.type</p:attrName>
                                        </p:attrNameLst>
                                      </p:cBhvr>
                                      <p:to>
                                        <p:strVal val="solid"/>
                                      </p:to>
                                    </p:set>
                                  </p:childTnLst>
                                </p:cTn>
                              </p:par>
                              <p:par>
                                <p:cTn id="57" presetID="16" presetClass="emph" presetSubtype="0" fill="hold" nodeType="withEffect">
                                  <p:stCondLst>
                                    <p:cond delay="0"/>
                                  </p:stCondLst>
                                  <p:iterate type="lt">
                                    <p:tmPct val="4000"/>
                                  </p:iterate>
                                  <p:childTnLst>
                                    <p:set>
                                      <p:cBhvr override="childStyle">
                                        <p:cTn id="58" dur="500" fill="hold"/>
                                        <p:tgtEl>
                                          <p:spTgt spid="10">
                                            <p:txEl>
                                              <p:pRg st="11" end="11"/>
                                            </p:txEl>
                                          </p:spTgt>
                                        </p:tgtEl>
                                        <p:attrNameLst>
                                          <p:attrName>style.color</p:attrName>
                                        </p:attrNameLst>
                                      </p:cBhvr>
                                      <p:to>
                                        <p:clrVal>
                                          <a:schemeClr val="accent2"/>
                                        </p:clrVal>
                                      </p:to>
                                    </p:set>
                                    <p:set>
                                      <p:cBhvr>
                                        <p:cTn id="59" dur="500" fill="hold"/>
                                        <p:tgtEl>
                                          <p:spTgt spid="10">
                                            <p:txEl>
                                              <p:pRg st="11" end="11"/>
                                            </p:txEl>
                                          </p:spTgt>
                                        </p:tgtEl>
                                        <p:attrNameLst>
                                          <p:attrName>fillcolor</p:attrName>
                                        </p:attrNameLst>
                                      </p:cBhvr>
                                      <p:to>
                                        <p:clrVal>
                                          <a:schemeClr val="accent2"/>
                                        </p:clrVal>
                                      </p:to>
                                    </p:set>
                                    <p:set>
                                      <p:cBhvr>
                                        <p:cTn id="60" dur="500" fill="hold"/>
                                        <p:tgtEl>
                                          <p:spTgt spid="10">
                                            <p:txEl>
                                              <p:pRg st="11" end="11"/>
                                            </p:txEl>
                                          </p:spTgt>
                                        </p:tgtEl>
                                        <p:attrNameLst>
                                          <p:attrName>fill.type</p:attrName>
                                        </p:attrNameLst>
                                      </p:cBhvr>
                                      <p:to>
                                        <p:strVal val="solid"/>
                                      </p:to>
                                    </p:set>
                                  </p:childTnLst>
                                </p:cTn>
                              </p:par>
                            </p:childTnLst>
                          </p:cTn>
                        </p:par>
                      </p:childTnLst>
                    </p:cTn>
                  </p:par>
                  <p:par>
                    <p:cTn id="61" fill="hold">
                      <p:stCondLst>
                        <p:cond delay="indefinite"/>
                      </p:stCondLst>
                      <p:childTnLst>
                        <p:par>
                          <p:cTn id="62" fill="hold">
                            <p:stCondLst>
                              <p:cond delay="0"/>
                            </p:stCondLst>
                            <p:childTnLst>
                              <p:par>
                                <p:cTn id="63" presetID="16" presetClass="emph" presetSubtype="0" fill="hold" nodeType="clickEffect">
                                  <p:stCondLst>
                                    <p:cond delay="0"/>
                                  </p:stCondLst>
                                  <p:iterate type="lt">
                                    <p:tmPct val="4000"/>
                                  </p:iterate>
                                  <p:childTnLst>
                                    <p:set>
                                      <p:cBhvr override="childStyle">
                                        <p:cTn id="64" dur="500" fill="hold"/>
                                        <p:tgtEl>
                                          <p:spTgt spid="10">
                                            <p:txEl>
                                              <p:pRg st="12" end="12"/>
                                            </p:txEl>
                                          </p:spTgt>
                                        </p:tgtEl>
                                        <p:attrNameLst>
                                          <p:attrName>style.color</p:attrName>
                                        </p:attrNameLst>
                                      </p:cBhvr>
                                      <p:to>
                                        <p:clrVal>
                                          <a:schemeClr val="accent2"/>
                                        </p:clrVal>
                                      </p:to>
                                    </p:set>
                                    <p:set>
                                      <p:cBhvr>
                                        <p:cTn id="65" dur="500" fill="hold"/>
                                        <p:tgtEl>
                                          <p:spTgt spid="10">
                                            <p:txEl>
                                              <p:pRg st="12" end="12"/>
                                            </p:txEl>
                                          </p:spTgt>
                                        </p:tgtEl>
                                        <p:attrNameLst>
                                          <p:attrName>fillcolor</p:attrName>
                                        </p:attrNameLst>
                                      </p:cBhvr>
                                      <p:to>
                                        <p:clrVal>
                                          <a:schemeClr val="accent2"/>
                                        </p:clrVal>
                                      </p:to>
                                    </p:set>
                                    <p:set>
                                      <p:cBhvr>
                                        <p:cTn id="66" dur="500" fill="hold"/>
                                        <p:tgtEl>
                                          <p:spTgt spid="10">
                                            <p:txEl>
                                              <p:pRg st="12" end="12"/>
                                            </p:txEl>
                                          </p:spTgt>
                                        </p:tgtEl>
                                        <p:attrNameLst>
                                          <p:attrName>fill.type</p:attrName>
                                        </p:attrNameLst>
                                      </p:cBhvr>
                                      <p:to>
                                        <p:strVal val="solid"/>
                                      </p:to>
                                    </p:set>
                                  </p:childTnLst>
                                </p:cTn>
                              </p:par>
                            </p:childTnLst>
                          </p:cTn>
                        </p:par>
                      </p:childTnLst>
                    </p:cTn>
                  </p:par>
                  <p:par>
                    <p:cTn id="67" fill="hold">
                      <p:stCondLst>
                        <p:cond delay="indefinite"/>
                      </p:stCondLst>
                      <p:childTnLst>
                        <p:par>
                          <p:cTn id="68" fill="hold">
                            <p:stCondLst>
                              <p:cond delay="0"/>
                            </p:stCondLst>
                            <p:childTnLst>
                              <p:par>
                                <p:cTn id="69" presetID="16" presetClass="emph" presetSubtype="0" fill="hold" nodeType="clickEffect">
                                  <p:stCondLst>
                                    <p:cond delay="0"/>
                                  </p:stCondLst>
                                  <p:iterate type="lt">
                                    <p:tmPct val="4000"/>
                                  </p:iterate>
                                  <p:childTnLst>
                                    <p:set>
                                      <p:cBhvr override="childStyle">
                                        <p:cTn id="70" dur="500" fill="hold"/>
                                        <p:tgtEl>
                                          <p:spTgt spid="10">
                                            <p:txEl>
                                              <p:pRg st="13" end="13"/>
                                            </p:txEl>
                                          </p:spTgt>
                                        </p:tgtEl>
                                        <p:attrNameLst>
                                          <p:attrName>style.color</p:attrName>
                                        </p:attrNameLst>
                                      </p:cBhvr>
                                      <p:to>
                                        <p:clrVal>
                                          <a:schemeClr val="accent2"/>
                                        </p:clrVal>
                                      </p:to>
                                    </p:set>
                                    <p:set>
                                      <p:cBhvr>
                                        <p:cTn id="71" dur="500" fill="hold"/>
                                        <p:tgtEl>
                                          <p:spTgt spid="10">
                                            <p:txEl>
                                              <p:pRg st="13" end="13"/>
                                            </p:txEl>
                                          </p:spTgt>
                                        </p:tgtEl>
                                        <p:attrNameLst>
                                          <p:attrName>fillcolor</p:attrName>
                                        </p:attrNameLst>
                                      </p:cBhvr>
                                      <p:to>
                                        <p:clrVal>
                                          <a:schemeClr val="accent2"/>
                                        </p:clrVal>
                                      </p:to>
                                    </p:set>
                                    <p:set>
                                      <p:cBhvr>
                                        <p:cTn id="72" dur="500" fill="hold"/>
                                        <p:tgtEl>
                                          <p:spTgt spid="10">
                                            <p:txEl>
                                              <p:pRg st="13" end="1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ln>
            <a:solidFill>
              <a:schemeClr val="tx1"/>
            </a:solidFill>
          </a:ln>
        </p:spPr>
        <p:txBody>
          <a:bodyPr anchor="t">
            <a:normAutofit/>
          </a:bodyPr>
          <a:lstStyle/>
          <a:p>
            <a:pPr marL="91440" indent="0">
              <a:buNone/>
            </a:pPr>
            <a:r>
              <a:rPr lang="en-US" sz="2600" dirty="0"/>
              <a:t>In 2 pages or less, discuss the history you (and/or your company) have with MTI.  </a:t>
            </a:r>
          </a:p>
          <a:p>
            <a:pPr marL="403891" lvl="1" indent="0">
              <a:buNone/>
            </a:pPr>
            <a:r>
              <a:rPr lang="en-US" sz="2200" dirty="0">
                <a:solidFill>
                  <a:schemeClr val="tx2"/>
                </a:solidFill>
              </a:rPr>
              <a:t>Briefly describe the scope of work and results of those projects</a:t>
            </a:r>
          </a:p>
          <a:p>
            <a:pPr marL="403891" lvl="1" indent="0">
              <a:buNone/>
            </a:pPr>
            <a:r>
              <a:rPr lang="en-US" sz="2200" dirty="0">
                <a:solidFill>
                  <a:schemeClr val="tx2"/>
                </a:solidFill>
              </a:rPr>
              <a:t>Discuss whether they led to successful commercialization and what was learned through those efforts</a:t>
            </a:r>
          </a:p>
          <a:p>
            <a:pPr marL="403891" lvl="1" indent="0">
              <a:buNone/>
            </a:pPr>
            <a:r>
              <a:rPr lang="en-US" sz="2200" dirty="0">
                <a:solidFill>
                  <a:schemeClr val="tx2"/>
                </a:solidFill>
              </a:rPr>
              <a:t>Discuss any outside funding you’ve received to help you get to this point</a:t>
            </a:r>
          </a:p>
        </p:txBody>
      </p:sp>
      <p:sp>
        <p:nvSpPr>
          <p:cNvPr id="13" name="Slide Number Placeholder 2"/>
          <p:cNvSpPr>
            <a:spLocks noGrp="1"/>
          </p:cNvSpPr>
          <p:nvPr>
            <p:ph type="sldNum" sz="quarter" idx="10"/>
          </p:nvPr>
        </p:nvSpPr>
        <p:spPr>
          <a:prstGeom prst="rect">
            <a:avLst/>
          </a:prstGeom>
        </p:spPr>
        <p:txBody>
          <a:bodyPr lIns="93296" tIns="46648" rIns="93296" bIns="46648"/>
          <a:lstStyle/>
          <a:p>
            <a:r>
              <a:rPr lang="en-US" sz="800" dirty="0"/>
              <a:t> </a:t>
            </a:r>
          </a:p>
        </p:txBody>
      </p:sp>
      <p:sp>
        <p:nvSpPr>
          <p:cNvPr id="6" name="Text Placeholder 5"/>
          <p:cNvSpPr>
            <a:spLocks noGrp="1"/>
          </p:cNvSpPr>
          <p:nvPr>
            <p:ph type="body" sz="quarter" idx="11"/>
          </p:nvPr>
        </p:nvSpPr>
        <p:spPr>
          <a:solidFill>
            <a:schemeClr val="accent6">
              <a:lumMod val="60000"/>
              <a:lumOff val="40000"/>
            </a:schemeClr>
          </a:solidFill>
          <a:ln>
            <a:solidFill>
              <a:schemeClr val="tx1"/>
            </a:solidFill>
          </a:ln>
        </p:spPr>
        <p:txBody>
          <a:bodyPr anchor="ctr">
            <a:normAutofit/>
          </a:bodyPr>
          <a:lstStyle/>
          <a:p>
            <a:r>
              <a:rPr lang="en-US" sz="4000" dirty="0">
                <a:solidFill>
                  <a:schemeClr val="tx2"/>
                </a:solidFill>
                <a:latin typeface="Franklin Gothic Demi" panose="020B0703020102020204" pitchFamily="34" charset="0"/>
              </a:rPr>
              <a:t> 1. History</a:t>
            </a:r>
          </a:p>
        </p:txBody>
      </p:sp>
    </p:spTree>
    <p:extLst>
      <p:ext uri="{BB962C8B-B14F-4D97-AF65-F5344CB8AC3E}">
        <p14:creationId xmlns:p14="http://schemas.microsoft.com/office/powerpoint/2010/main" val="28388644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ln>
            <a:solidFill>
              <a:schemeClr val="tx1"/>
            </a:solidFill>
          </a:ln>
        </p:spPr>
        <p:txBody>
          <a:bodyPr anchor="t">
            <a:normAutofit/>
          </a:bodyPr>
          <a:lstStyle/>
          <a:p>
            <a:pPr marL="91440" indent="0">
              <a:buNone/>
            </a:pPr>
            <a:r>
              <a:rPr lang="en-US" sz="2600" dirty="0"/>
              <a:t>In a single page, applicants who are resubmitting an application are encouraged to address the feedback from the prior application.  </a:t>
            </a:r>
          </a:p>
          <a:p>
            <a:pPr marL="91440" indent="0">
              <a:buNone/>
            </a:pPr>
            <a:endParaRPr lang="en-US" sz="2600" dirty="0"/>
          </a:p>
          <a:p>
            <a:pPr marL="91440" indent="0">
              <a:buNone/>
            </a:pPr>
            <a:r>
              <a:rPr lang="en-US" sz="2600" dirty="0"/>
              <a:t>For Seed Grant Applications, the unfunded applicant is provided written feedback and is encouraged to contact MTI to discuss the review of their application in more detail with the goal of addressing the feedback in an improved resubmission.</a:t>
            </a:r>
          </a:p>
        </p:txBody>
      </p:sp>
      <p:sp>
        <p:nvSpPr>
          <p:cNvPr id="4" name="Text Placeholder 3"/>
          <p:cNvSpPr>
            <a:spLocks noGrp="1"/>
          </p:cNvSpPr>
          <p:nvPr>
            <p:ph type="body" sz="quarter" idx="11"/>
          </p:nvPr>
        </p:nvSpPr>
        <p:spPr>
          <a:solidFill>
            <a:schemeClr val="accent6">
              <a:lumMod val="60000"/>
              <a:lumOff val="40000"/>
            </a:schemeClr>
          </a:solidFill>
          <a:ln>
            <a:solidFill>
              <a:schemeClr val="tx1"/>
            </a:solidFill>
          </a:ln>
        </p:spPr>
        <p:txBody>
          <a:bodyPr anchor="ctr">
            <a:normAutofit/>
          </a:bodyPr>
          <a:lstStyle/>
          <a:p>
            <a:r>
              <a:rPr lang="en-US" sz="4000" dirty="0">
                <a:solidFill>
                  <a:schemeClr val="tx2"/>
                </a:solidFill>
                <a:latin typeface="Franklin Gothic Demi" panose="020B0703020102020204" pitchFamily="34" charset="0"/>
              </a:rPr>
              <a:t> 2. Feedback for Resubmission</a:t>
            </a:r>
          </a:p>
        </p:txBody>
      </p:sp>
    </p:spTree>
    <p:extLst>
      <p:ext uri="{BB962C8B-B14F-4D97-AF65-F5344CB8AC3E}">
        <p14:creationId xmlns:p14="http://schemas.microsoft.com/office/powerpoint/2010/main" val="18267545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up)">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ln>
            <a:solidFill>
              <a:schemeClr val="tx1"/>
            </a:solidFill>
          </a:ln>
        </p:spPr>
        <p:txBody>
          <a:bodyPr anchor="ctr">
            <a:normAutofit/>
          </a:bodyPr>
          <a:lstStyle/>
          <a:p>
            <a:pPr marL="91440" indent="0">
              <a:buNone/>
            </a:pPr>
            <a:r>
              <a:rPr lang="en-US" sz="2600" dirty="0"/>
              <a:t>Introduction</a:t>
            </a:r>
          </a:p>
          <a:p>
            <a:pPr marL="312451" lvl="1" indent="0">
              <a:buNone/>
            </a:pPr>
            <a:r>
              <a:rPr lang="en-US" sz="2200" dirty="0">
                <a:solidFill>
                  <a:schemeClr val="tx2"/>
                </a:solidFill>
              </a:rPr>
              <a:t>You may begin the narrative with a brief introduction of the company, it’s history and mission.</a:t>
            </a:r>
          </a:p>
          <a:p>
            <a:pPr marL="312451" lvl="1" indent="0">
              <a:buNone/>
            </a:pPr>
            <a:r>
              <a:rPr lang="en-US" sz="2200" dirty="0">
                <a:solidFill>
                  <a:schemeClr val="tx2"/>
                </a:solidFill>
              </a:rPr>
              <a:t>It is helpful to include details such as existing revenues and employees.</a:t>
            </a:r>
          </a:p>
          <a:p>
            <a:pPr marL="312451" lvl="1" indent="0">
              <a:buNone/>
            </a:pPr>
            <a:endParaRPr lang="en-US" dirty="0">
              <a:solidFill>
                <a:schemeClr val="tx2"/>
              </a:solidFill>
            </a:endParaRPr>
          </a:p>
          <a:p>
            <a:pPr marL="312451" lvl="1" indent="0">
              <a:buNone/>
            </a:pPr>
            <a:endParaRPr lang="en-US" i="1" dirty="0">
              <a:solidFill>
                <a:schemeClr val="tx2"/>
              </a:solidFill>
            </a:endParaRPr>
          </a:p>
          <a:p>
            <a:pPr marL="312451" lvl="1" indent="0">
              <a:buNone/>
            </a:pPr>
            <a:endParaRPr lang="en-US" i="1" dirty="0">
              <a:solidFill>
                <a:schemeClr val="tx2"/>
              </a:solidFill>
            </a:endParaRPr>
          </a:p>
          <a:p>
            <a:pPr marL="312451" lvl="1" indent="0">
              <a:buNone/>
            </a:pPr>
            <a:r>
              <a:rPr lang="en-US" sz="2200" i="1" dirty="0">
                <a:solidFill>
                  <a:schemeClr val="tx2"/>
                </a:solidFill>
              </a:rPr>
              <a:t>Tip: If information was provided in the History section, do not </a:t>
            </a:r>
            <a:br>
              <a:rPr lang="en-US" sz="2200" i="1" dirty="0">
                <a:solidFill>
                  <a:schemeClr val="tx2"/>
                </a:solidFill>
              </a:rPr>
            </a:br>
            <a:r>
              <a:rPr lang="en-US" sz="2200" i="1" dirty="0">
                <a:solidFill>
                  <a:schemeClr val="tx2"/>
                </a:solidFill>
              </a:rPr>
              <a:t>duplicate it here.</a:t>
            </a:r>
            <a:endParaRPr lang="en-US" sz="2200" dirty="0">
              <a:solidFill>
                <a:schemeClr val="tx2"/>
              </a:solidFill>
            </a:endParaRPr>
          </a:p>
        </p:txBody>
      </p:sp>
      <p:sp>
        <p:nvSpPr>
          <p:cNvPr id="4" name="Text Placeholder 3"/>
          <p:cNvSpPr>
            <a:spLocks noGrp="1"/>
          </p:cNvSpPr>
          <p:nvPr>
            <p:ph type="body" sz="quarter" idx="11"/>
          </p:nvPr>
        </p:nvSpPr>
        <p:spPr>
          <a:xfrm>
            <a:off x="179388" y="804672"/>
            <a:ext cx="8786812" cy="731520"/>
          </a:xfrm>
          <a:solidFill>
            <a:schemeClr val="accent6">
              <a:lumMod val="60000"/>
              <a:lumOff val="40000"/>
            </a:schemeClr>
          </a:solidFill>
          <a:ln>
            <a:solidFill>
              <a:schemeClr val="tx1"/>
            </a:solidFill>
          </a:ln>
        </p:spPr>
        <p:txBody>
          <a:bodyPr anchor="ctr">
            <a:normAutofit/>
          </a:bodyPr>
          <a:lstStyle/>
          <a:p>
            <a:r>
              <a:rPr lang="en-US" sz="4000" dirty="0">
                <a:solidFill>
                  <a:schemeClr val="tx2"/>
                </a:solidFill>
                <a:latin typeface="Franklin Gothic Demi" panose="020B0703020102020204" pitchFamily="34" charset="0"/>
              </a:rPr>
              <a:t> 3. Narrative – 5 pages</a:t>
            </a:r>
          </a:p>
        </p:txBody>
      </p:sp>
    </p:spTree>
    <p:extLst>
      <p:ext uri="{BB962C8B-B14F-4D97-AF65-F5344CB8AC3E}">
        <p14:creationId xmlns:p14="http://schemas.microsoft.com/office/powerpoint/2010/main" val="6930420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 calcmode="lin" valueType="num">
                                      <p:cBhvr>
                                        <p:cTn id="2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2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ln>
            <a:solidFill>
              <a:schemeClr val="tx1"/>
            </a:solidFill>
          </a:ln>
        </p:spPr>
        <p:txBody>
          <a:bodyPr anchor="ctr">
            <a:normAutofit fontScale="92500" lnSpcReduction="20000"/>
          </a:bodyPr>
          <a:lstStyle/>
          <a:p>
            <a:pPr marL="91440" indent="0">
              <a:buNone/>
            </a:pPr>
            <a:r>
              <a:rPr lang="en-US" dirty="0"/>
              <a:t>Scientific and Technical Merit</a:t>
            </a:r>
          </a:p>
          <a:p>
            <a:pPr marL="312451" lvl="1" indent="0">
              <a:buNone/>
            </a:pPr>
            <a:r>
              <a:rPr lang="en-US" sz="2400" dirty="0">
                <a:solidFill>
                  <a:schemeClr val="tx2"/>
                </a:solidFill>
              </a:rPr>
              <a:t>What is it and what makes it unique?</a:t>
            </a:r>
          </a:p>
          <a:p>
            <a:pPr marL="624902" lvl="2" indent="0">
              <a:buNone/>
            </a:pPr>
            <a:r>
              <a:rPr lang="en-US" sz="2400" dirty="0">
                <a:solidFill>
                  <a:schemeClr val="tx2"/>
                </a:solidFill>
              </a:rPr>
              <a:t>This section should clearly describe the technology being proposed and what makes it meaningfully unique.  </a:t>
            </a:r>
          </a:p>
          <a:p>
            <a:pPr marL="312451" lvl="1" indent="0">
              <a:buNone/>
            </a:pPr>
            <a:r>
              <a:rPr lang="en-US" sz="2400" dirty="0">
                <a:solidFill>
                  <a:schemeClr val="tx2"/>
                </a:solidFill>
              </a:rPr>
              <a:t>How does it work?</a:t>
            </a:r>
          </a:p>
          <a:p>
            <a:pPr marL="624902" lvl="2" indent="0">
              <a:buNone/>
            </a:pPr>
            <a:r>
              <a:rPr lang="en-US" sz="2400" dirty="0">
                <a:solidFill>
                  <a:schemeClr val="tx2"/>
                </a:solidFill>
              </a:rPr>
              <a:t>Clearly describe how the technology works and refer to diagrams/pictures </a:t>
            </a:r>
            <a:br>
              <a:rPr lang="en-US" sz="2400" dirty="0">
                <a:solidFill>
                  <a:schemeClr val="tx2"/>
                </a:solidFill>
              </a:rPr>
            </a:br>
            <a:r>
              <a:rPr lang="en-US" sz="2400" dirty="0">
                <a:solidFill>
                  <a:schemeClr val="tx2"/>
                </a:solidFill>
              </a:rPr>
              <a:t>in the supporting documents if needed.</a:t>
            </a:r>
          </a:p>
          <a:p>
            <a:pPr marL="312451" lvl="1" indent="0">
              <a:buNone/>
            </a:pPr>
            <a:r>
              <a:rPr lang="en-US" sz="2400" dirty="0">
                <a:solidFill>
                  <a:schemeClr val="tx2"/>
                </a:solidFill>
              </a:rPr>
              <a:t>Why is it important?</a:t>
            </a:r>
          </a:p>
          <a:p>
            <a:pPr marL="624902" lvl="2" indent="0">
              <a:buNone/>
            </a:pPr>
            <a:r>
              <a:rPr lang="en-US" sz="2400" dirty="0">
                <a:solidFill>
                  <a:schemeClr val="tx2"/>
                </a:solidFill>
              </a:rPr>
              <a:t>It should identify the problem that is being solved.  Comparing the product, process or service to existing ones is ideal.  </a:t>
            </a:r>
          </a:p>
          <a:p>
            <a:pPr marL="312451" lvl="1" indent="0">
              <a:buNone/>
            </a:pPr>
            <a:r>
              <a:rPr lang="en-US" sz="2400" i="1" dirty="0">
                <a:solidFill>
                  <a:schemeClr val="tx2"/>
                </a:solidFill>
              </a:rPr>
              <a:t>Tip: Pictures/diagrams often provide more clarification than words.</a:t>
            </a:r>
          </a:p>
        </p:txBody>
      </p:sp>
      <p:sp>
        <p:nvSpPr>
          <p:cNvPr id="4" name="Text Placeholder 3"/>
          <p:cNvSpPr>
            <a:spLocks noGrp="1"/>
          </p:cNvSpPr>
          <p:nvPr>
            <p:ph type="body" sz="quarter" idx="11"/>
          </p:nvPr>
        </p:nvSpPr>
        <p:spPr>
          <a:xfrm>
            <a:off x="179388" y="804672"/>
            <a:ext cx="8786812" cy="731520"/>
          </a:xfrm>
          <a:solidFill>
            <a:schemeClr val="accent6">
              <a:lumMod val="60000"/>
              <a:lumOff val="40000"/>
            </a:schemeClr>
          </a:solidFill>
          <a:ln>
            <a:solidFill>
              <a:schemeClr val="tx1"/>
            </a:solidFill>
          </a:ln>
        </p:spPr>
        <p:txBody>
          <a:bodyPr anchor="ctr">
            <a:normAutofit/>
          </a:bodyPr>
          <a:lstStyle/>
          <a:p>
            <a:r>
              <a:rPr lang="en-US" sz="4000" dirty="0">
                <a:solidFill>
                  <a:schemeClr val="tx2"/>
                </a:solidFill>
                <a:latin typeface="Franklin Gothic Demi" panose="020B0703020102020204" pitchFamily="34" charset="0"/>
              </a:rPr>
              <a:t> 3. Narrative – continued</a:t>
            </a:r>
          </a:p>
        </p:txBody>
      </p:sp>
    </p:spTree>
    <p:extLst>
      <p:ext uri="{BB962C8B-B14F-4D97-AF65-F5344CB8AC3E}">
        <p14:creationId xmlns:p14="http://schemas.microsoft.com/office/powerpoint/2010/main" val="16599468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wipe(left)">
                                      <p:cBhvr>
                                        <p:cTn id="20" dur="500"/>
                                        <p:tgtEl>
                                          <p:spTgt spid="5">
                                            <p:txEl>
                                              <p:pRg st="3" end="3"/>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left)">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wipe(left)">
                                      <p:cBhvr>
                                        <p:cTn id="28" dur="500"/>
                                        <p:tgtEl>
                                          <p:spTgt spid="5">
                                            <p:txEl>
                                              <p:pRg st="5" end="5"/>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wipe(left)">
                                      <p:cBhvr>
                                        <p:cTn id="31" dur="500"/>
                                        <p:tgtEl>
                                          <p:spTgt spid="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 calcmode="lin" valueType="num">
                                      <p:cBhvr>
                                        <p:cTn id="3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3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8595" y="1785938"/>
            <a:ext cx="8786813" cy="4911328"/>
          </a:xfrm>
          <a:ln>
            <a:solidFill>
              <a:schemeClr val="tx1"/>
            </a:solidFill>
          </a:ln>
        </p:spPr>
        <p:txBody>
          <a:bodyPr anchor="ctr">
            <a:normAutofit fontScale="70000" lnSpcReduction="20000"/>
          </a:bodyPr>
          <a:lstStyle/>
          <a:p>
            <a:pPr marL="91440" indent="0">
              <a:buNone/>
            </a:pPr>
            <a:r>
              <a:rPr lang="en-US" sz="3400" dirty="0"/>
              <a:t>Market Potential – </a:t>
            </a:r>
            <a:r>
              <a:rPr lang="en-US" sz="3400" dirty="0">
                <a:solidFill>
                  <a:srgbClr val="FFC000"/>
                </a:solidFill>
              </a:rPr>
              <a:t>Very important!</a:t>
            </a:r>
          </a:p>
          <a:p>
            <a:pPr marL="312451" lvl="1" indent="0">
              <a:buNone/>
            </a:pPr>
            <a:r>
              <a:rPr lang="en-US" sz="2800" dirty="0">
                <a:solidFill>
                  <a:schemeClr val="tx1"/>
                </a:solidFill>
              </a:rPr>
              <a:t>Why pursue this technology?</a:t>
            </a:r>
          </a:p>
          <a:p>
            <a:pPr marL="624902" lvl="2" indent="0">
              <a:buNone/>
            </a:pPr>
            <a:r>
              <a:rPr lang="en-US" sz="2800" dirty="0">
                <a:solidFill>
                  <a:schemeClr val="tx1"/>
                </a:solidFill>
              </a:rPr>
              <a:t>It is expected that applicants will have some knowledge of the market opportunity and competition or would have conducted some basic secondary market research .</a:t>
            </a:r>
          </a:p>
          <a:p>
            <a:pPr marL="312451" lvl="1" indent="0">
              <a:buNone/>
            </a:pPr>
            <a:r>
              <a:rPr lang="en-US" sz="2800" dirty="0">
                <a:solidFill>
                  <a:schemeClr val="tx1"/>
                </a:solidFill>
              </a:rPr>
              <a:t>What is the opportunity?</a:t>
            </a:r>
          </a:p>
          <a:p>
            <a:pPr marL="624902" lvl="2" indent="0">
              <a:buNone/>
            </a:pPr>
            <a:r>
              <a:rPr lang="en-US" sz="2800" dirty="0">
                <a:solidFill>
                  <a:schemeClr val="tx1"/>
                </a:solidFill>
              </a:rPr>
              <a:t>Numbers and any relevant data should be used to support market estimates.  </a:t>
            </a:r>
          </a:p>
          <a:p>
            <a:pPr marL="312451" lvl="1" indent="0">
              <a:buNone/>
            </a:pPr>
            <a:r>
              <a:rPr lang="en-US" sz="2800" dirty="0">
                <a:solidFill>
                  <a:schemeClr val="tx1"/>
                </a:solidFill>
              </a:rPr>
              <a:t>Who is the competition?</a:t>
            </a:r>
          </a:p>
          <a:p>
            <a:pPr marL="624902" lvl="2" indent="0">
              <a:buNone/>
            </a:pPr>
            <a:r>
              <a:rPr lang="en-US" sz="2800" dirty="0">
                <a:solidFill>
                  <a:schemeClr val="tx1"/>
                </a:solidFill>
              </a:rPr>
              <a:t>A comparative analysis is expected, particularly when the product being developed has significant, well-known competition.  </a:t>
            </a:r>
          </a:p>
          <a:p>
            <a:pPr marL="312451" lvl="1" indent="0">
              <a:buNone/>
            </a:pPr>
            <a:r>
              <a:rPr lang="en-US" sz="2800" i="1" dirty="0">
                <a:solidFill>
                  <a:schemeClr val="tx1"/>
                </a:solidFill>
              </a:rPr>
              <a:t>Tip: Be sure to Google your company and technology, reviewers are likely to perform this task as well.</a:t>
            </a:r>
          </a:p>
        </p:txBody>
      </p:sp>
      <p:sp>
        <p:nvSpPr>
          <p:cNvPr id="4" name="Text Placeholder 3"/>
          <p:cNvSpPr>
            <a:spLocks noGrp="1"/>
          </p:cNvSpPr>
          <p:nvPr>
            <p:ph type="body" sz="quarter" idx="11"/>
          </p:nvPr>
        </p:nvSpPr>
        <p:spPr>
          <a:xfrm>
            <a:off x="179388" y="804672"/>
            <a:ext cx="8786812" cy="731520"/>
          </a:xfrm>
          <a:solidFill>
            <a:schemeClr val="accent6">
              <a:lumMod val="60000"/>
              <a:lumOff val="40000"/>
            </a:schemeClr>
          </a:solidFill>
          <a:ln>
            <a:solidFill>
              <a:schemeClr val="tx1"/>
            </a:solidFill>
          </a:ln>
        </p:spPr>
        <p:txBody>
          <a:bodyPr anchor="ctr">
            <a:normAutofit/>
          </a:bodyPr>
          <a:lstStyle/>
          <a:p>
            <a:r>
              <a:rPr lang="en-US" sz="4000" dirty="0">
                <a:solidFill>
                  <a:schemeClr val="tx2"/>
                </a:solidFill>
                <a:latin typeface="Franklin Gothic Demi" panose="020B0703020102020204" pitchFamily="34" charset="0"/>
              </a:rPr>
              <a:t> 3. Narrative – continued</a:t>
            </a:r>
          </a:p>
        </p:txBody>
      </p:sp>
    </p:spTree>
    <p:extLst>
      <p:ext uri="{BB962C8B-B14F-4D97-AF65-F5344CB8AC3E}">
        <p14:creationId xmlns:p14="http://schemas.microsoft.com/office/powerpoint/2010/main" val="41715469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wipe(left)">
                                      <p:cBhvr>
                                        <p:cTn id="20" dur="500"/>
                                        <p:tgtEl>
                                          <p:spTgt spid="5">
                                            <p:txEl>
                                              <p:pRg st="3" end="3"/>
                                            </p:txEl>
                                          </p:spTgt>
                                        </p:tgtEl>
                                      </p:cBhvr>
                                    </p:animEffect>
                                  </p:childTnLst>
                                </p:cTn>
                              </p:par>
                              <p:par>
                                <p:cTn id="21" presetID="22" presetClass="entr" presetSubtype="8"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left)">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wipe(left)">
                                      <p:cBhvr>
                                        <p:cTn id="28" dur="500"/>
                                        <p:tgtEl>
                                          <p:spTgt spid="5">
                                            <p:txEl>
                                              <p:pRg st="5" end="5"/>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wipe(left)">
                                      <p:cBhvr>
                                        <p:cTn id="31" dur="500"/>
                                        <p:tgtEl>
                                          <p:spTgt spid="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 calcmode="lin" valueType="num">
                                      <p:cBhvr>
                                        <p:cTn id="3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3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ln>
            <a:solidFill>
              <a:schemeClr val="tx1"/>
            </a:solidFill>
          </a:ln>
        </p:spPr>
        <p:txBody>
          <a:bodyPr anchor="ctr">
            <a:normAutofit fontScale="62500" lnSpcReduction="20000"/>
          </a:bodyPr>
          <a:lstStyle/>
          <a:p>
            <a:pPr marL="91440" indent="0">
              <a:spcAft>
                <a:spcPts val="600"/>
              </a:spcAft>
              <a:buNone/>
            </a:pPr>
            <a:r>
              <a:rPr lang="en-US" sz="3700" dirty="0">
                <a:solidFill>
                  <a:schemeClr val="tx2"/>
                </a:solidFill>
              </a:rPr>
              <a:t>Scope of Work – </a:t>
            </a:r>
            <a:r>
              <a:rPr lang="en-US" sz="3700" dirty="0">
                <a:solidFill>
                  <a:srgbClr val="FFC000"/>
                </a:solidFill>
              </a:rPr>
              <a:t>Very important!</a:t>
            </a:r>
          </a:p>
          <a:p>
            <a:pPr marL="312451" lvl="1" indent="0">
              <a:spcAft>
                <a:spcPts val="600"/>
              </a:spcAft>
              <a:buNone/>
            </a:pPr>
            <a:r>
              <a:rPr lang="en-US" sz="3100" dirty="0">
                <a:solidFill>
                  <a:schemeClr val="tx2"/>
                </a:solidFill>
              </a:rPr>
              <a:t>What are you going to do?</a:t>
            </a:r>
          </a:p>
          <a:p>
            <a:pPr marL="624902" lvl="2" indent="0">
              <a:spcAft>
                <a:spcPts val="600"/>
              </a:spcAft>
              <a:buNone/>
            </a:pPr>
            <a:r>
              <a:rPr lang="en-US" sz="3100" dirty="0">
                <a:solidFill>
                  <a:schemeClr val="tx2"/>
                </a:solidFill>
              </a:rPr>
              <a:t>The experimental design of the R&amp;D process is critical to the funding decision.  It is important to describe in detail the study to be completed what specific objectives will be achieved.</a:t>
            </a:r>
          </a:p>
          <a:p>
            <a:pPr marL="624902" lvl="2" indent="0">
              <a:spcAft>
                <a:spcPts val="600"/>
              </a:spcAft>
              <a:buNone/>
            </a:pPr>
            <a:r>
              <a:rPr lang="en-US" sz="3100" dirty="0">
                <a:solidFill>
                  <a:srgbClr val="FFC000"/>
                </a:solidFill>
              </a:rPr>
              <a:t>Planning an experiment properly is very important in order to ensure that the right type of data and a sufficient sample size are available to answer the research questions of interest as clearly and efficiently as possible.</a:t>
            </a:r>
          </a:p>
          <a:p>
            <a:pPr marL="312451" lvl="1" indent="0">
              <a:spcAft>
                <a:spcPts val="600"/>
              </a:spcAft>
              <a:buNone/>
            </a:pPr>
            <a:r>
              <a:rPr lang="en-US" sz="3100" dirty="0">
                <a:solidFill>
                  <a:schemeClr val="tx2"/>
                </a:solidFill>
              </a:rPr>
              <a:t>Who will do the work?</a:t>
            </a:r>
          </a:p>
          <a:p>
            <a:pPr marL="312451" lvl="1" indent="0">
              <a:spcAft>
                <a:spcPts val="600"/>
              </a:spcAft>
              <a:buNone/>
            </a:pPr>
            <a:r>
              <a:rPr lang="en-US" sz="3100" dirty="0">
                <a:solidFill>
                  <a:schemeClr val="tx2"/>
                </a:solidFill>
              </a:rPr>
              <a:t>How will you determine if you’ve succeeded?</a:t>
            </a:r>
            <a:br>
              <a:rPr lang="en-US" sz="3100" dirty="0">
                <a:solidFill>
                  <a:schemeClr val="tx2"/>
                </a:solidFill>
              </a:rPr>
            </a:br>
            <a:endParaRPr lang="en-US" sz="3100" dirty="0">
              <a:solidFill>
                <a:schemeClr val="tx2"/>
              </a:solidFill>
            </a:endParaRPr>
          </a:p>
          <a:p>
            <a:pPr marL="312451" lvl="1" indent="0">
              <a:spcAft>
                <a:spcPts val="600"/>
              </a:spcAft>
              <a:buNone/>
            </a:pPr>
            <a:r>
              <a:rPr lang="en-US" sz="3100" i="1" dirty="0">
                <a:solidFill>
                  <a:schemeClr val="tx2"/>
                </a:solidFill>
              </a:rPr>
              <a:t>Tip: Get a Commitment Letter if using a consultant.</a:t>
            </a:r>
          </a:p>
        </p:txBody>
      </p:sp>
      <p:sp>
        <p:nvSpPr>
          <p:cNvPr id="4" name="Text Placeholder 3"/>
          <p:cNvSpPr>
            <a:spLocks noGrp="1"/>
          </p:cNvSpPr>
          <p:nvPr>
            <p:ph type="body" sz="quarter" idx="11"/>
          </p:nvPr>
        </p:nvSpPr>
        <p:spPr>
          <a:xfrm>
            <a:off x="179388" y="804672"/>
            <a:ext cx="8786812" cy="731520"/>
          </a:xfrm>
          <a:solidFill>
            <a:schemeClr val="accent6">
              <a:lumMod val="60000"/>
              <a:lumOff val="40000"/>
            </a:schemeClr>
          </a:solidFill>
          <a:ln>
            <a:solidFill>
              <a:schemeClr val="tx1"/>
            </a:solidFill>
          </a:ln>
        </p:spPr>
        <p:txBody>
          <a:bodyPr anchor="ctr">
            <a:normAutofit/>
          </a:bodyPr>
          <a:lstStyle/>
          <a:p>
            <a:r>
              <a:rPr lang="en-US" sz="4000" dirty="0">
                <a:solidFill>
                  <a:schemeClr val="tx2"/>
                </a:solidFill>
                <a:latin typeface="Franklin Gothic Demi" panose="020B0703020102020204" pitchFamily="34" charset="0"/>
              </a:rPr>
              <a:t> 3. Narrative – continued</a:t>
            </a:r>
          </a:p>
        </p:txBody>
      </p:sp>
    </p:spTree>
    <p:extLst>
      <p:ext uri="{BB962C8B-B14F-4D97-AF65-F5344CB8AC3E}">
        <p14:creationId xmlns:p14="http://schemas.microsoft.com/office/powerpoint/2010/main" val="28215720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wipe(left)">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wipe(left)">
                                      <p:cBhvr>
                                        <p:cTn id="25" dur="5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wipe(left)">
                                      <p:cBhvr>
                                        <p:cTn id="30" dur="5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p:cTn id="35"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2A491AE5-439D-4798-8355-7112454C3345}"/>
              </a:ext>
            </a:extLst>
          </p:cNvPr>
          <p:cNvGraphicFramePr>
            <a:graphicFrameLocks noGrp="1"/>
          </p:cNvGraphicFramePr>
          <p:nvPr>
            <p:ph idx="1"/>
            <p:extLst>
              <p:ext uri="{D42A27DB-BD31-4B8C-83A1-F6EECF244321}">
                <p14:modId xmlns:p14="http://schemas.microsoft.com/office/powerpoint/2010/main" val="970933319"/>
              </p:ext>
            </p:extLst>
          </p:nvPr>
        </p:nvGraphicFramePr>
        <p:xfrm>
          <a:off x="5950221" y="2859728"/>
          <a:ext cx="3015979" cy="21736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Slide Number Placeholder 2"/>
          <p:cNvSpPr>
            <a:spLocks noGrp="1"/>
          </p:cNvSpPr>
          <p:nvPr>
            <p:ph type="sldNum" sz="quarter" idx="10"/>
          </p:nvPr>
        </p:nvSpPr>
        <p:spPr>
          <a:prstGeom prst="rect">
            <a:avLst/>
          </a:prstGeom>
        </p:spPr>
        <p:txBody>
          <a:bodyPr lIns="93296" tIns="46648" rIns="93296" bIns="46648"/>
          <a:lstStyle/>
          <a:p>
            <a:r>
              <a:rPr lang="en-US" sz="800" dirty="0"/>
              <a:t> </a:t>
            </a:r>
          </a:p>
        </p:txBody>
      </p:sp>
      <p:sp>
        <p:nvSpPr>
          <p:cNvPr id="4" name="Text Placeholder 3"/>
          <p:cNvSpPr>
            <a:spLocks noGrp="1"/>
          </p:cNvSpPr>
          <p:nvPr>
            <p:ph type="body" sz="quarter" idx="11"/>
          </p:nvPr>
        </p:nvSpPr>
        <p:spPr>
          <a:xfrm>
            <a:off x="179388" y="804672"/>
            <a:ext cx="8786812" cy="731520"/>
          </a:xfrm>
          <a:solidFill>
            <a:schemeClr val="accent6">
              <a:lumMod val="75000"/>
            </a:schemeClr>
          </a:solidFill>
          <a:ln>
            <a:solidFill>
              <a:schemeClr val="tx1"/>
            </a:solidFill>
          </a:ln>
        </p:spPr>
        <p:txBody>
          <a:bodyPr anchor="ctr">
            <a:normAutofit/>
          </a:bodyPr>
          <a:lstStyle/>
          <a:p>
            <a:r>
              <a:rPr lang="en-US" sz="4000" dirty="0">
                <a:solidFill>
                  <a:schemeClr val="tx2"/>
                </a:solidFill>
                <a:latin typeface="Franklin Gothic Demi" panose="020B0703020102020204" pitchFamily="34" charset="0"/>
              </a:rPr>
              <a:t> Experimental Design</a:t>
            </a:r>
          </a:p>
        </p:txBody>
      </p:sp>
      <p:sp>
        <p:nvSpPr>
          <p:cNvPr id="3" name="TextBox 2">
            <a:extLst>
              <a:ext uri="{FF2B5EF4-FFF2-40B4-BE49-F238E27FC236}">
                <a16:creationId xmlns:a16="http://schemas.microsoft.com/office/drawing/2014/main" id="{CAB1E1D5-8AE6-4F04-BB8F-BE51834BC863}"/>
              </a:ext>
            </a:extLst>
          </p:cNvPr>
          <p:cNvSpPr txBox="1"/>
          <p:nvPr/>
        </p:nvSpPr>
        <p:spPr>
          <a:xfrm>
            <a:off x="520117" y="1752841"/>
            <a:ext cx="5587068" cy="4801314"/>
          </a:xfrm>
          <a:prstGeom prst="rect">
            <a:avLst/>
          </a:prstGeom>
          <a:noFill/>
        </p:spPr>
        <p:txBody>
          <a:bodyPr wrap="square" rtlCol="0">
            <a:spAutoFit/>
          </a:bodyPr>
          <a:lstStyle/>
          <a:p>
            <a:r>
              <a:rPr lang="en-US" dirty="0">
                <a:solidFill>
                  <a:srgbClr val="00B0F0"/>
                </a:solidFill>
              </a:rPr>
              <a:t>Define objectives</a:t>
            </a:r>
          </a:p>
          <a:p>
            <a:pPr marL="285750" indent="-285750">
              <a:buFont typeface="Franklin Gothic Book" panose="020B0503020102020204" pitchFamily="34" charset="0"/>
              <a:buChar char="►"/>
            </a:pPr>
            <a:r>
              <a:rPr lang="en-US" dirty="0"/>
              <a:t>What do you hope to accomplish?</a:t>
            </a:r>
          </a:p>
          <a:p>
            <a:endParaRPr lang="en-US" dirty="0"/>
          </a:p>
          <a:p>
            <a:r>
              <a:rPr lang="en-US" dirty="0">
                <a:solidFill>
                  <a:srgbClr val="00B0F0"/>
                </a:solidFill>
              </a:rPr>
              <a:t>Build it</a:t>
            </a:r>
          </a:p>
          <a:p>
            <a:pPr marL="285750" indent="-285750">
              <a:buFont typeface="Franklin Gothic Book" panose="020B0503020102020204" pitchFamily="34" charset="0"/>
              <a:buChar char="►"/>
            </a:pPr>
            <a:r>
              <a:rPr lang="en-US" dirty="0"/>
              <a:t>What materials and equipment will be used?</a:t>
            </a:r>
          </a:p>
          <a:p>
            <a:pPr marL="285750" indent="-285750">
              <a:buFont typeface="Franklin Gothic Book" panose="020B0503020102020204" pitchFamily="34" charset="0"/>
              <a:buChar char="►"/>
            </a:pPr>
            <a:r>
              <a:rPr lang="en-US" dirty="0"/>
              <a:t>What software/hardware is required?</a:t>
            </a:r>
          </a:p>
          <a:p>
            <a:pPr marL="285750" indent="-285750">
              <a:buFont typeface="Franklin Gothic Book" panose="020B0503020102020204" pitchFamily="34" charset="0"/>
              <a:buChar char="►"/>
            </a:pPr>
            <a:r>
              <a:rPr lang="en-US" dirty="0"/>
              <a:t>Who is performing the tasks?</a:t>
            </a:r>
          </a:p>
          <a:p>
            <a:pPr marL="285750" indent="-285750">
              <a:buFont typeface="Franklin Gothic Book" panose="020B0503020102020204" pitchFamily="34" charset="0"/>
              <a:buChar char="►"/>
            </a:pPr>
            <a:endParaRPr lang="en-US" dirty="0"/>
          </a:p>
          <a:p>
            <a:r>
              <a:rPr lang="en-US" dirty="0">
                <a:solidFill>
                  <a:srgbClr val="00B0F0"/>
                </a:solidFill>
              </a:rPr>
              <a:t>Test it</a:t>
            </a:r>
          </a:p>
          <a:p>
            <a:pPr marL="285750" indent="-285750">
              <a:buFont typeface="Franklin Gothic Book" panose="020B0503020102020204" pitchFamily="34" charset="0"/>
              <a:buChar char="►"/>
            </a:pPr>
            <a:r>
              <a:rPr lang="en-US" dirty="0"/>
              <a:t>Who will conduct the testing?</a:t>
            </a:r>
          </a:p>
          <a:p>
            <a:pPr marL="285750" indent="-285750">
              <a:buFont typeface="Franklin Gothic Book" panose="020B0503020102020204" pitchFamily="34" charset="0"/>
              <a:buChar char="►"/>
            </a:pPr>
            <a:r>
              <a:rPr lang="en-US" dirty="0"/>
              <a:t>What tests will they complete?</a:t>
            </a:r>
          </a:p>
          <a:p>
            <a:pPr marL="285750" indent="-285750">
              <a:buFont typeface="Franklin Gothic Book" panose="020B0503020102020204" pitchFamily="34" charset="0"/>
              <a:buChar char="►"/>
            </a:pPr>
            <a:r>
              <a:rPr lang="en-US" dirty="0"/>
              <a:t>How many times and what set of parameters will be used?</a:t>
            </a:r>
          </a:p>
          <a:p>
            <a:pPr marL="285750" indent="-285750">
              <a:buFont typeface="Franklin Gothic Book" panose="020B0503020102020204" pitchFamily="34" charset="0"/>
              <a:buChar char="►"/>
            </a:pPr>
            <a:endParaRPr lang="en-US" dirty="0"/>
          </a:p>
          <a:p>
            <a:r>
              <a:rPr lang="en-US" dirty="0">
                <a:solidFill>
                  <a:srgbClr val="00B0F0"/>
                </a:solidFill>
              </a:rPr>
              <a:t>Measure it</a:t>
            </a:r>
          </a:p>
          <a:p>
            <a:pPr marL="285750" indent="-285750">
              <a:buFont typeface="Franklin Gothic Book" panose="020B0503020102020204" pitchFamily="34" charset="0"/>
              <a:buChar char="►"/>
            </a:pPr>
            <a:r>
              <a:rPr lang="en-US" dirty="0"/>
              <a:t>How will you define success/failure?</a:t>
            </a:r>
          </a:p>
          <a:p>
            <a:pPr marL="285750" indent="-285750">
              <a:buFont typeface="Franklin Gothic Book" panose="020B0503020102020204" pitchFamily="34" charset="0"/>
              <a:buChar char="►"/>
            </a:pPr>
            <a:r>
              <a:rPr lang="en-US" dirty="0"/>
              <a:t>What are the key performance metrics?</a:t>
            </a:r>
          </a:p>
        </p:txBody>
      </p:sp>
    </p:spTree>
    <p:extLst>
      <p:ext uri="{BB962C8B-B14F-4D97-AF65-F5344CB8AC3E}">
        <p14:creationId xmlns:p14="http://schemas.microsoft.com/office/powerpoint/2010/main" val="2108075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 calcmode="lin" valueType="num">
                                      <p:cBhvr additive="base">
                                        <p:cTn id="5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anim calcmode="lin" valueType="num">
                                      <p:cBhvr additive="base">
                                        <p:cTn id="57"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5" end="15"/>
                                            </p:txEl>
                                          </p:spTgt>
                                        </p:tgtEl>
                                        <p:attrNameLst>
                                          <p:attrName>style.visibility</p:attrName>
                                        </p:attrNameLst>
                                      </p:cBhvr>
                                      <p:to>
                                        <p:strVal val="visible"/>
                                      </p:to>
                                    </p:set>
                                    <p:anim calcmode="lin" valueType="num">
                                      <p:cBhvr additive="base">
                                        <p:cTn id="61"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53" presetClass="entr" presetSubtype="16" fill="hold" grpId="0" nodeType="clickEffect">
                                  <p:stCondLst>
                                    <p:cond delay="0"/>
                                  </p:stCondLst>
                                  <p:childTnLst>
                                    <p:set>
                                      <p:cBhvr>
                                        <p:cTn id="66" dur="1" fill="hold">
                                          <p:stCondLst>
                                            <p:cond delay="0"/>
                                          </p:stCondLst>
                                        </p:cTn>
                                        <p:tgtEl>
                                          <p:spTgt spid="2"/>
                                        </p:tgtEl>
                                        <p:attrNameLst>
                                          <p:attrName>style.visibility</p:attrName>
                                        </p:attrNameLst>
                                      </p:cBhvr>
                                      <p:to>
                                        <p:strVal val="visible"/>
                                      </p:to>
                                    </p:set>
                                    <p:anim calcmode="lin" valueType="num">
                                      <p:cBhvr>
                                        <p:cTn id="67" dur="500" fill="hold"/>
                                        <p:tgtEl>
                                          <p:spTgt spid="2"/>
                                        </p:tgtEl>
                                        <p:attrNameLst>
                                          <p:attrName>ppt_w</p:attrName>
                                        </p:attrNameLst>
                                      </p:cBhvr>
                                      <p:tavLst>
                                        <p:tav tm="0">
                                          <p:val>
                                            <p:fltVal val="0"/>
                                          </p:val>
                                        </p:tav>
                                        <p:tav tm="100000">
                                          <p:val>
                                            <p:strVal val="#ppt_w"/>
                                          </p:val>
                                        </p:tav>
                                      </p:tavLst>
                                    </p:anim>
                                    <p:anim calcmode="lin" valueType="num">
                                      <p:cBhvr>
                                        <p:cTn id="68" dur="500" fill="hold"/>
                                        <p:tgtEl>
                                          <p:spTgt spid="2"/>
                                        </p:tgtEl>
                                        <p:attrNameLst>
                                          <p:attrName>ppt_h</p:attrName>
                                        </p:attrNameLst>
                                      </p:cBhvr>
                                      <p:tavLst>
                                        <p:tav tm="0">
                                          <p:val>
                                            <p:fltVal val="0"/>
                                          </p:val>
                                        </p:tav>
                                        <p:tav tm="100000">
                                          <p:val>
                                            <p:strVal val="#ppt_h"/>
                                          </p:val>
                                        </p:tav>
                                      </p:tavLst>
                                    </p:anim>
                                    <p:animEffect transition="in" filter="fade">
                                      <p:cBhvr>
                                        <p:cTn id="6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2"/>
          <p:cNvSpPr>
            <a:spLocks noGrp="1"/>
          </p:cNvSpPr>
          <p:nvPr>
            <p:ph type="sldNum" sz="quarter" idx="10"/>
          </p:nvPr>
        </p:nvSpPr>
        <p:spPr>
          <a:prstGeom prst="rect">
            <a:avLst/>
          </a:prstGeom>
        </p:spPr>
        <p:txBody>
          <a:bodyPr lIns="93296" tIns="46648" rIns="93296" bIns="46648"/>
          <a:lstStyle/>
          <a:p>
            <a:r>
              <a:rPr lang="en-US" sz="800" dirty="0"/>
              <a:t> </a:t>
            </a:r>
          </a:p>
        </p:txBody>
      </p:sp>
      <p:sp>
        <p:nvSpPr>
          <p:cNvPr id="4" name="Text Placeholder 3"/>
          <p:cNvSpPr>
            <a:spLocks noGrp="1"/>
          </p:cNvSpPr>
          <p:nvPr>
            <p:ph type="body" sz="quarter" idx="11"/>
          </p:nvPr>
        </p:nvSpPr>
        <p:spPr>
          <a:xfrm>
            <a:off x="179388" y="804672"/>
            <a:ext cx="8786812" cy="731520"/>
          </a:xfrm>
          <a:solidFill>
            <a:schemeClr val="accent6">
              <a:lumMod val="75000"/>
            </a:schemeClr>
          </a:solidFill>
          <a:ln>
            <a:solidFill>
              <a:schemeClr val="tx1"/>
            </a:solidFill>
          </a:ln>
        </p:spPr>
        <p:txBody>
          <a:bodyPr anchor="ctr">
            <a:normAutofit/>
          </a:bodyPr>
          <a:lstStyle/>
          <a:p>
            <a:r>
              <a:rPr lang="en-US" sz="4000" dirty="0">
                <a:solidFill>
                  <a:schemeClr val="tx2"/>
                </a:solidFill>
                <a:latin typeface="Franklin Gothic Demi" panose="020B0703020102020204" pitchFamily="34" charset="0"/>
              </a:rPr>
              <a:t> Gantt Chart</a:t>
            </a:r>
          </a:p>
        </p:txBody>
      </p:sp>
      <p:pic>
        <p:nvPicPr>
          <p:cNvPr id="1030" name="Picture 6" descr="Image result for gantt chart example for research project">
            <a:extLst>
              <a:ext uri="{FF2B5EF4-FFF2-40B4-BE49-F238E27FC236}">
                <a16:creationId xmlns:a16="http://schemas.microsoft.com/office/drawing/2014/main" id="{F15632FD-8178-4F76-80BB-D05ABA5EE2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713" y="2047130"/>
            <a:ext cx="7626161" cy="4058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883552"/>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8595" y="1785938"/>
            <a:ext cx="8786813" cy="4911328"/>
          </a:xfrm>
          <a:ln>
            <a:solidFill>
              <a:schemeClr val="tx1"/>
            </a:solidFill>
          </a:ln>
        </p:spPr>
        <p:txBody>
          <a:bodyPr anchor="ctr">
            <a:normAutofit fontScale="92500" lnSpcReduction="20000"/>
          </a:bodyPr>
          <a:lstStyle/>
          <a:p>
            <a:pPr marL="91440" indent="0">
              <a:buNone/>
            </a:pPr>
            <a:r>
              <a:rPr lang="en-US" sz="3000" dirty="0">
                <a:solidFill>
                  <a:schemeClr val="tx2"/>
                </a:solidFill>
              </a:rPr>
              <a:t>Commercialization Strategy - </a:t>
            </a:r>
            <a:r>
              <a:rPr lang="en-US" sz="3000" dirty="0">
                <a:solidFill>
                  <a:srgbClr val="FFC000"/>
                </a:solidFill>
              </a:rPr>
              <a:t>Based on a solid Business Plan</a:t>
            </a:r>
          </a:p>
          <a:p>
            <a:pPr marL="312451" lvl="1" indent="0">
              <a:buNone/>
            </a:pPr>
            <a:r>
              <a:rPr lang="en-US" sz="2400" dirty="0">
                <a:solidFill>
                  <a:schemeClr val="tx2"/>
                </a:solidFill>
              </a:rPr>
              <a:t>Identify and discuss the goals of the company:</a:t>
            </a:r>
          </a:p>
          <a:p>
            <a:pPr marL="624902" lvl="2" indent="0">
              <a:buNone/>
            </a:pPr>
            <a:r>
              <a:rPr lang="en-US" sz="2400" dirty="0">
                <a:solidFill>
                  <a:schemeClr val="tx2"/>
                </a:solidFill>
              </a:rPr>
              <a:t>What is the plan to start/grow your company?</a:t>
            </a:r>
          </a:p>
          <a:p>
            <a:pPr marL="624902" lvl="2" indent="0">
              <a:buNone/>
            </a:pPr>
            <a:r>
              <a:rPr lang="en-US" sz="2400" dirty="0">
                <a:solidFill>
                  <a:schemeClr val="tx2"/>
                </a:solidFill>
              </a:rPr>
              <a:t>If manufacturing is needed, who will perform this or who will </a:t>
            </a:r>
            <a:br>
              <a:rPr lang="en-US" sz="2400" dirty="0">
                <a:solidFill>
                  <a:schemeClr val="tx2"/>
                </a:solidFill>
              </a:rPr>
            </a:br>
            <a:r>
              <a:rPr lang="en-US" sz="2400" dirty="0">
                <a:solidFill>
                  <a:schemeClr val="tx2"/>
                </a:solidFill>
              </a:rPr>
              <a:t>you partner with?</a:t>
            </a:r>
          </a:p>
          <a:p>
            <a:pPr marL="624902" lvl="2" indent="0">
              <a:buNone/>
            </a:pPr>
            <a:r>
              <a:rPr lang="en-US" sz="2400" dirty="0">
                <a:solidFill>
                  <a:schemeClr val="tx2"/>
                </a:solidFill>
              </a:rPr>
              <a:t>If you plan to license the technology, to whom?</a:t>
            </a:r>
          </a:p>
          <a:p>
            <a:pPr marL="312451" lvl="1" indent="0">
              <a:buNone/>
            </a:pPr>
            <a:r>
              <a:rPr lang="en-US" sz="2400" dirty="0">
                <a:solidFill>
                  <a:schemeClr val="tx2"/>
                </a:solidFill>
              </a:rPr>
              <a:t>How does this project move you closer to commercialization or follow on investment opportunities?</a:t>
            </a:r>
          </a:p>
          <a:p>
            <a:pPr marL="312451" lvl="1" indent="0">
              <a:buNone/>
            </a:pPr>
            <a:r>
              <a:rPr lang="en-US" sz="2400" dirty="0">
                <a:solidFill>
                  <a:schemeClr val="tx2"/>
                </a:solidFill>
              </a:rPr>
              <a:t>What’s next for development and funding?</a:t>
            </a:r>
          </a:p>
          <a:p>
            <a:pPr marL="312451" lvl="1" indent="0">
              <a:buNone/>
            </a:pPr>
            <a:r>
              <a:rPr lang="en-US" sz="2400" i="1" dirty="0">
                <a:solidFill>
                  <a:schemeClr val="tx2"/>
                </a:solidFill>
              </a:rPr>
              <a:t>Tip: Strongly recommend that much of this section is pulled from a solid </a:t>
            </a:r>
            <a:br>
              <a:rPr lang="en-US" sz="2400" i="1" dirty="0">
                <a:solidFill>
                  <a:schemeClr val="tx2"/>
                </a:solidFill>
              </a:rPr>
            </a:br>
            <a:r>
              <a:rPr lang="en-US" sz="2400" i="1" dirty="0">
                <a:solidFill>
                  <a:schemeClr val="tx2"/>
                </a:solidFill>
              </a:rPr>
              <a:t>business plan.</a:t>
            </a:r>
          </a:p>
        </p:txBody>
      </p:sp>
      <p:sp>
        <p:nvSpPr>
          <p:cNvPr id="13" name="Slide Number Placeholder 2"/>
          <p:cNvSpPr>
            <a:spLocks noGrp="1"/>
          </p:cNvSpPr>
          <p:nvPr>
            <p:ph type="sldNum" sz="quarter" idx="10"/>
          </p:nvPr>
        </p:nvSpPr>
        <p:spPr>
          <a:prstGeom prst="rect">
            <a:avLst/>
          </a:prstGeom>
        </p:spPr>
        <p:txBody>
          <a:bodyPr lIns="93296" tIns="46648" rIns="93296" bIns="46648"/>
          <a:lstStyle/>
          <a:p>
            <a:r>
              <a:rPr lang="en-US" sz="800" dirty="0"/>
              <a:t> </a:t>
            </a:r>
          </a:p>
        </p:txBody>
      </p:sp>
      <p:sp>
        <p:nvSpPr>
          <p:cNvPr id="4" name="Text Placeholder 3"/>
          <p:cNvSpPr>
            <a:spLocks noGrp="1"/>
          </p:cNvSpPr>
          <p:nvPr>
            <p:ph type="body" sz="quarter" idx="11"/>
          </p:nvPr>
        </p:nvSpPr>
        <p:spPr>
          <a:xfrm>
            <a:off x="179388" y="804672"/>
            <a:ext cx="8786812" cy="731520"/>
          </a:xfrm>
          <a:solidFill>
            <a:schemeClr val="accent6">
              <a:lumMod val="60000"/>
              <a:lumOff val="40000"/>
            </a:schemeClr>
          </a:solidFill>
          <a:ln>
            <a:solidFill>
              <a:schemeClr val="tx1"/>
            </a:solidFill>
          </a:ln>
        </p:spPr>
        <p:txBody>
          <a:bodyPr anchor="ctr">
            <a:normAutofit/>
          </a:bodyPr>
          <a:lstStyle/>
          <a:p>
            <a:r>
              <a:rPr lang="en-US" sz="4000" dirty="0">
                <a:solidFill>
                  <a:schemeClr val="tx2"/>
                </a:solidFill>
                <a:latin typeface="Franklin Gothic Demi" panose="020B0703020102020204" pitchFamily="34" charset="0"/>
              </a:rPr>
              <a:t> 3. Narrative – continued</a:t>
            </a:r>
          </a:p>
        </p:txBody>
      </p:sp>
    </p:spTree>
    <p:extLst>
      <p:ext uri="{BB962C8B-B14F-4D97-AF65-F5344CB8AC3E}">
        <p14:creationId xmlns:p14="http://schemas.microsoft.com/office/powerpoint/2010/main" val="25893093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wipe(left)">
                                      <p:cBhvr>
                                        <p:cTn id="18" dur="500"/>
                                        <p:tgtEl>
                                          <p:spTgt spid="5">
                                            <p:txEl>
                                              <p:pRg st="3" end="3"/>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wipe(left)">
                                      <p:cBhvr>
                                        <p:cTn id="21" dur="5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wipe(left)">
                                      <p:cBhvr>
                                        <p:cTn id="26" dur="5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wipe(left)">
                                      <p:cBhvr>
                                        <p:cTn id="31" dur="500"/>
                                        <p:tgtEl>
                                          <p:spTgt spid="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nodeType="click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 calcmode="lin" valueType="num">
                                      <p:cBhvr>
                                        <p:cTn id="36"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7"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38"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Rectangle 2"/>
          <p:cNvSpPr>
            <a:spLocks/>
          </p:cNvSpPr>
          <p:nvPr/>
        </p:nvSpPr>
        <p:spPr bwMode="auto">
          <a:xfrm>
            <a:off x="0" y="3418449"/>
            <a:ext cx="9144002" cy="3073435"/>
          </a:xfrm>
          <a:prstGeom prst="rect">
            <a:avLst/>
          </a:prstGeom>
          <a:solidFill>
            <a:srgbClr val="343434">
              <a:alpha val="75000"/>
            </a:srgbClr>
          </a:solidFill>
          <a:ln>
            <a:noFill/>
          </a:ln>
          <a:extLst>
            <a:ext uri="{91240B29-F687-4F45-9708-019B960494DF}">
              <a14:hiddenLine xmlns:a14="http://schemas.microsoft.com/office/drawing/2010/main" w="25400" cap="flat">
                <a:solidFill>
                  <a:srgbClr val="000000">
                    <a:alpha val="75000"/>
                  </a:srgbClr>
                </a:solidFill>
                <a:miter lim="800000"/>
                <a:headEnd type="none" w="med" len="med"/>
                <a:tailEnd type="none" w="med" len="med"/>
              </a14:hiddenLine>
            </a:ext>
          </a:extLst>
        </p:spPr>
        <p:txBody>
          <a:bodyPr lIns="0" tIns="0" rIns="0" bIns="0"/>
          <a:lstStyle/>
          <a:p>
            <a:endParaRPr lang="en-US" dirty="0"/>
          </a:p>
        </p:txBody>
      </p:sp>
      <p:sp>
        <p:nvSpPr>
          <p:cNvPr id="5" name="Rectangle 3"/>
          <p:cNvSpPr>
            <a:spLocks/>
          </p:cNvSpPr>
          <p:nvPr/>
        </p:nvSpPr>
        <p:spPr bwMode="auto">
          <a:xfrm>
            <a:off x="224725" y="3418449"/>
            <a:ext cx="8760418" cy="3173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lIns="0" tIns="0" rIns="0" bIns="0" anchor="ctr"/>
          <a:lstStyle/>
          <a:p>
            <a:pPr algn="l">
              <a:lnSpc>
                <a:spcPct val="90000"/>
              </a:lnSpc>
            </a:pPr>
            <a:r>
              <a:rPr lang="en-US" sz="6700" dirty="0">
                <a:solidFill>
                  <a:srgbClr val="FFC000"/>
                </a:solidFill>
                <a:latin typeface="+mj-lt"/>
                <a:ea typeface="Franklin Gothic Book"/>
                <a:cs typeface="Helvetica Neue Bold Condensed" charset="0"/>
              </a:rPr>
              <a:t>Since 2000</a:t>
            </a:r>
          </a:p>
          <a:p>
            <a:pPr algn="l">
              <a:lnSpc>
                <a:spcPct val="90000"/>
              </a:lnSpc>
            </a:pPr>
            <a:r>
              <a:rPr lang="en-US" sz="6700" dirty="0">
                <a:solidFill>
                  <a:schemeClr val="tx1"/>
                </a:solidFill>
                <a:latin typeface="+mj-lt"/>
                <a:ea typeface="Franklin Gothic Book"/>
                <a:cs typeface="Helvetica Neue Bold Condensed" charset="0"/>
              </a:rPr>
              <a:t>$200 million invested</a:t>
            </a:r>
          </a:p>
          <a:p>
            <a:pPr algn="l">
              <a:lnSpc>
                <a:spcPct val="90000"/>
              </a:lnSpc>
            </a:pPr>
            <a:r>
              <a:rPr lang="en-US" sz="6700" dirty="0">
                <a:latin typeface="+mj-lt"/>
                <a:ea typeface="Franklin Gothic Book"/>
                <a:cs typeface="Helvetica Neue Bold Condensed" charset="0"/>
              </a:rPr>
              <a:t>$900 million leveraged</a:t>
            </a:r>
          </a:p>
        </p:txBody>
      </p:sp>
    </p:spTree>
    <p:extLst>
      <p:ext uri="{BB962C8B-B14F-4D97-AF65-F5344CB8AC3E}">
        <p14:creationId xmlns:p14="http://schemas.microsoft.com/office/powerpoint/2010/main" val="1132343521"/>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ln>
            <a:solidFill>
              <a:schemeClr val="tx1"/>
            </a:solidFill>
          </a:ln>
        </p:spPr>
        <p:txBody>
          <a:bodyPr anchor="ctr">
            <a:normAutofit/>
          </a:bodyPr>
          <a:lstStyle/>
          <a:p>
            <a:pPr marL="91440" indent="0">
              <a:buNone/>
            </a:pPr>
            <a:r>
              <a:rPr lang="en-US" sz="2600" dirty="0">
                <a:solidFill>
                  <a:schemeClr val="tx2"/>
                </a:solidFill>
              </a:rPr>
              <a:t>Economic Impact </a:t>
            </a:r>
            <a:r>
              <a:rPr lang="en-US" sz="2600" dirty="0">
                <a:solidFill>
                  <a:srgbClr val="FFC000"/>
                </a:solidFill>
              </a:rPr>
              <a:t>(to Maine)</a:t>
            </a:r>
          </a:p>
          <a:p>
            <a:pPr marL="312451" lvl="1" indent="0">
              <a:buNone/>
            </a:pPr>
            <a:r>
              <a:rPr lang="en-US" sz="2200" dirty="0">
                <a:solidFill>
                  <a:schemeClr val="tx2"/>
                </a:solidFill>
              </a:rPr>
              <a:t>Discuss how this will ultimately lead to the creation or growth of the business</a:t>
            </a:r>
          </a:p>
          <a:p>
            <a:pPr marL="312451" lvl="1" indent="0">
              <a:buNone/>
            </a:pPr>
            <a:r>
              <a:rPr lang="en-US" sz="2200" dirty="0">
                <a:solidFill>
                  <a:schemeClr val="tx2"/>
                </a:solidFill>
              </a:rPr>
              <a:t>Discuss the types and number of jobs that could be created.  What are the short term and long term needs of the company to achieve commercial success? </a:t>
            </a:r>
          </a:p>
          <a:p>
            <a:pPr marL="312451" lvl="1" indent="0">
              <a:buNone/>
            </a:pPr>
            <a:r>
              <a:rPr lang="en-US" sz="2200" dirty="0">
                <a:solidFill>
                  <a:schemeClr val="tx2"/>
                </a:solidFill>
              </a:rPr>
              <a:t>Provide revenue projections based on a solid business plan</a:t>
            </a:r>
          </a:p>
          <a:p>
            <a:pPr marL="312451" lvl="1" indent="0">
              <a:buNone/>
            </a:pPr>
            <a:r>
              <a:rPr lang="en-US" sz="2200" dirty="0">
                <a:solidFill>
                  <a:schemeClr val="tx2"/>
                </a:solidFill>
              </a:rPr>
              <a:t>Discuss the impact that this will make to the Maine economy and industry as a whole</a:t>
            </a:r>
            <a:br>
              <a:rPr lang="en-US" sz="2200" dirty="0">
                <a:solidFill>
                  <a:schemeClr val="tx2"/>
                </a:solidFill>
              </a:rPr>
            </a:br>
            <a:endParaRPr lang="en-US" sz="2200" dirty="0">
              <a:solidFill>
                <a:schemeClr val="tx2"/>
              </a:solidFill>
            </a:endParaRPr>
          </a:p>
          <a:p>
            <a:pPr marL="312451" lvl="1" indent="0">
              <a:buNone/>
            </a:pPr>
            <a:r>
              <a:rPr lang="en-US" sz="2200" i="1" dirty="0">
                <a:solidFill>
                  <a:schemeClr val="tx2"/>
                </a:solidFill>
              </a:rPr>
              <a:t>Tip: Provide numbers, but be realistic!</a:t>
            </a:r>
          </a:p>
        </p:txBody>
      </p:sp>
      <p:sp>
        <p:nvSpPr>
          <p:cNvPr id="13" name="Slide Number Placeholder 2"/>
          <p:cNvSpPr>
            <a:spLocks noGrp="1"/>
          </p:cNvSpPr>
          <p:nvPr>
            <p:ph type="sldNum" sz="quarter" idx="10"/>
          </p:nvPr>
        </p:nvSpPr>
        <p:spPr>
          <a:prstGeom prst="rect">
            <a:avLst/>
          </a:prstGeom>
        </p:spPr>
        <p:txBody>
          <a:bodyPr lIns="93296" tIns="46648" rIns="93296" bIns="46648"/>
          <a:lstStyle/>
          <a:p>
            <a:r>
              <a:rPr lang="en-US" sz="800" dirty="0"/>
              <a:t> </a:t>
            </a:r>
          </a:p>
        </p:txBody>
      </p:sp>
      <p:sp>
        <p:nvSpPr>
          <p:cNvPr id="4" name="Text Placeholder 3"/>
          <p:cNvSpPr>
            <a:spLocks noGrp="1"/>
          </p:cNvSpPr>
          <p:nvPr>
            <p:ph type="body" sz="quarter" idx="11"/>
          </p:nvPr>
        </p:nvSpPr>
        <p:spPr>
          <a:xfrm>
            <a:off x="179388" y="804672"/>
            <a:ext cx="8786812" cy="731520"/>
          </a:xfrm>
          <a:solidFill>
            <a:schemeClr val="accent6">
              <a:lumMod val="60000"/>
              <a:lumOff val="40000"/>
            </a:schemeClr>
          </a:solidFill>
          <a:ln>
            <a:solidFill>
              <a:schemeClr val="tx1"/>
            </a:solidFill>
          </a:ln>
        </p:spPr>
        <p:txBody>
          <a:bodyPr anchor="ctr">
            <a:normAutofit/>
          </a:bodyPr>
          <a:lstStyle/>
          <a:p>
            <a:r>
              <a:rPr lang="en-US" sz="4000" dirty="0">
                <a:solidFill>
                  <a:schemeClr val="tx2"/>
                </a:solidFill>
                <a:latin typeface="Franklin Gothic Demi" panose="020B0703020102020204" pitchFamily="34" charset="0"/>
              </a:rPr>
              <a:t> 3. Narrative – continued</a:t>
            </a:r>
          </a:p>
        </p:txBody>
      </p:sp>
    </p:spTree>
    <p:extLst>
      <p:ext uri="{BB962C8B-B14F-4D97-AF65-F5344CB8AC3E}">
        <p14:creationId xmlns:p14="http://schemas.microsoft.com/office/powerpoint/2010/main" val="41620504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 calcmode="lin" valueType="num">
                                      <p:cBhvr>
                                        <p:cTn id="3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ln>
            <a:solidFill>
              <a:schemeClr val="tx1"/>
            </a:solidFill>
          </a:ln>
        </p:spPr>
        <p:txBody>
          <a:bodyPr anchor="ctr">
            <a:normAutofit lnSpcReduction="10000"/>
          </a:bodyPr>
          <a:lstStyle/>
          <a:p>
            <a:pPr marL="91440" indent="0">
              <a:buNone/>
            </a:pPr>
            <a:r>
              <a:rPr lang="en-US" sz="2600" dirty="0">
                <a:solidFill>
                  <a:schemeClr val="tx2"/>
                </a:solidFill>
              </a:rPr>
              <a:t>Management Team (and partners)</a:t>
            </a:r>
          </a:p>
          <a:p>
            <a:pPr marL="312451" lvl="1" indent="0">
              <a:buNone/>
            </a:pPr>
            <a:r>
              <a:rPr lang="en-US" sz="2200" dirty="0">
                <a:solidFill>
                  <a:schemeClr val="tx2"/>
                </a:solidFill>
              </a:rPr>
              <a:t>Provide names and titles of those working on the project</a:t>
            </a:r>
          </a:p>
          <a:p>
            <a:pPr marL="312451" lvl="1" indent="0">
              <a:buNone/>
            </a:pPr>
            <a:r>
              <a:rPr lang="en-US" sz="2200" dirty="0">
                <a:solidFill>
                  <a:schemeClr val="tx2"/>
                </a:solidFill>
              </a:rPr>
              <a:t>Discuss what partners you are working with</a:t>
            </a:r>
          </a:p>
          <a:p>
            <a:pPr marL="312451" lvl="1" indent="0">
              <a:buNone/>
            </a:pPr>
            <a:r>
              <a:rPr lang="en-US" sz="2200" dirty="0">
                <a:solidFill>
                  <a:schemeClr val="tx2"/>
                </a:solidFill>
              </a:rPr>
              <a:t>Identify any mentors or advisors that are supporting the company</a:t>
            </a:r>
          </a:p>
          <a:p>
            <a:pPr marL="312451" lvl="1" indent="0">
              <a:buNone/>
            </a:pPr>
            <a:r>
              <a:rPr lang="en-US" sz="2200" dirty="0">
                <a:solidFill>
                  <a:schemeClr val="tx2"/>
                </a:solidFill>
              </a:rPr>
              <a:t>Do not delve into the resume details, leave that for the professional </a:t>
            </a:r>
            <a:br>
              <a:rPr lang="en-US" sz="2200" dirty="0">
                <a:solidFill>
                  <a:schemeClr val="tx2"/>
                </a:solidFill>
              </a:rPr>
            </a:br>
            <a:r>
              <a:rPr lang="en-US" sz="2200" dirty="0">
                <a:solidFill>
                  <a:schemeClr val="tx2"/>
                </a:solidFill>
              </a:rPr>
              <a:t>summaries section</a:t>
            </a:r>
          </a:p>
          <a:p>
            <a:pPr marL="312451" lvl="1" indent="0">
              <a:buNone/>
            </a:pPr>
            <a:endParaRPr lang="en-US" sz="2000" dirty="0">
              <a:solidFill>
                <a:schemeClr val="tx2"/>
              </a:solidFill>
            </a:endParaRPr>
          </a:p>
          <a:p>
            <a:pPr marL="312451" lvl="1" indent="0">
              <a:buNone/>
            </a:pPr>
            <a:endParaRPr lang="en-US" sz="2000" dirty="0">
              <a:solidFill>
                <a:schemeClr val="tx2"/>
              </a:solidFill>
            </a:endParaRPr>
          </a:p>
          <a:p>
            <a:pPr marL="312451" lvl="1" indent="0">
              <a:buNone/>
            </a:pPr>
            <a:endParaRPr lang="en-US" sz="2000" dirty="0">
              <a:solidFill>
                <a:schemeClr val="tx2"/>
              </a:solidFill>
            </a:endParaRPr>
          </a:p>
          <a:p>
            <a:pPr marL="312451" lvl="1" indent="0">
              <a:buNone/>
            </a:pPr>
            <a:r>
              <a:rPr lang="en-US" sz="2200" i="1" dirty="0">
                <a:solidFill>
                  <a:schemeClr val="tx2"/>
                </a:solidFill>
              </a:rPr>
              <a:t>Tip: Don’t do it alone.  Maine has a lot of resources here to help you!</a:t>
            </a:r>
          </a:p>
        </p:txBody>
      </p:sp>
      <p:sp>
        <p:nvSpPr>
          <p:cNvPr id="13" name="Slide Number Placeholder 2"/>
          <p:cNvSpPr>
            <a:spLocks noGrp="1"/>
          </p:cNvSpPr>
          <p:nvPr>
            <p:ph type="sldNum" sz="quarter" idx="10"/>
          </p:nvPr>
        </p:nvSpPr>
        <p:spPr>
          <a:prstGeom prst="rect">
            <a:avLst/>
          </a:prstGeom>
        </p:spPr>
        <p:txBody>
          <a:bodyPr lIns="93296" tIns="46648" rIns="93296" bIns="46648"/>
          <a:lstStyle/>
          <a:p>
            <a:r>
              <a:rPr lang="en-US" sz="800" dirty="0"/>
              <a:t> </a:t>
            </a:r>
          </a:p>
        </p:txBody>
      </p:sp>
      <p:sp>
        <p:nvSpPr>
          <p:cNvPr id="4" name="Text Placeholder 3"/>
          <p:cNvSpPr>
            <a:spLocks noGrp="1"/>
          </p:cNvSpPr>
          <p:nvPr>
            <p:ph type="body" sz="quarter" idx="11"/>
          </p:nvPr>
        </p:nvSpPr>
        <p:spPr>
          <a:xfrm>
            <a:off x="179388" y="804672"/>
            <a:ext cx="8786812" cy="731520"/>
          </a:xfrm>
          <a:solidFill>
            <a:schemeClr val="accent6">
              <a:lumMod val="60000"/>
              <a:lumOff val="40000"/>
            </a:schemeClr>
          </a:solidFill>
          <a:ln>
            <a:solidFill>
              <a:schemeClr val="tx1"/>
            </a:solidFill>
          </a:ln>
        </p:spPr>
        <p:txBody>
          <a:bodyPr anchor="ctr">
            <a:normAutofit/>
          </a:bodyPr>
          <a:lstStyle/>
          <a:p>
            <a:r>
              <a:rPr lang="en-US" sz="4000" dirty="0">
                <a:solidFill>
                  <a:schemeClr val="tx2"/>
                </a:solidFill>
                <a:latin typeface="Franklin Gothic Demi" panose="020B0703020102020204" pitchFamily="34" charset="0"/>
              </a:rPr>
              <a:t> 3. Narrative – continued</a:t>
            </a:r>
          </a:p>
        </p:txBody>
      </p:sp>
    </p:spTree>
    <p:extLst>
      <p:ext uri="{BB962C8B-B14F-4D97-AF65-F5344CB8AC3E}">
        <p14:creationId xmlns:p14="http://schemas.microsoft.com/office/powerpoint/2010/main" val="26470880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5">
                                            <p:txEl>
                                              <p:pRg st="8" end="8"/>
                                            </p:txEl>
                                          </p:spTgt>
                                        </p:tgtEl>
                                        <p:attrNameLst>
                                          <p:attrName>style.visibility</p:attrName>
                                        </p:attrNameLst>
                                      </p:cBhvr>
                                      <p:to>
                                        <p:strVal val="visible"/>
                                      </p:to>
                                    </p:set>
                                    <p:anim calcmode="lin" valueType="num">
                                      <p:cBhvr>
                                        <p:cTn id="32"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33"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34"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ln>
            <a:solidFill>
              <a:schemeClr val="tx1"/>
            </a:solidFill>
          </a:ln>
        </p:spPr>
        <p:txBody>
          <a:bodyPr anchor="ctr">
            <a:normAutofit/>
          </a:bodyPr>
          <a:lstStyle/>
          <a:p>
            <a:pPr marL="91440" indent="0">
              <a:buNone/>
            </a:pPr>
            <a:r>
              <a:rPr lang="en-US" sz="2600" dirty="0">
                <a:solidFill>
                  <a:schemeClr val="tx2"/>
                </a:solidFill>
              </a:rPr>
              <a:t>These should be used to augment the narrative</a:t>
            </a:r>
          </a:p>
          <a:p>
            <a:pPr marL="91440" indent="0">
              <a:buNone/>
            </a:pPr>
            <a:r>
              <a:rPr lang="en-US" sz="2600" dirty="0">
                <a:solidFill>
                  <a:schemeClr val="tx2"/>
                </a:solidFill>
              </a:rPr>
              <a:t>Four pages that may include:</a:t>
            </a:r>
          </a:p>
          <a:p>
            <a:pPr marL="861091" lvl="1" indent="-457200"/>
            <a:r>
              <a:rPr lang="en-US" sz="2200" dirty="0">
                <a:solidFill>
                  <a:schemeClr val="tx2"/>
                </a:solidFill>
              </a:rPr>
              <a:t>Market Analysis &amp; Comparative Analysis – </a:t>
            </a:r>
            <a:r>
              <a:rPr lang="en-US" sz="2200" dirty="0">
                <a:solidFill>
                  <a:srgbClr val="FFC000"/>
                </a:solidFill>
              </a:rPr>
              <a:t>Important!</a:t>
            </a:r>
          </a:p>
          <a:p>
            <a:pPr marL="861091" lvl="1" indent="-457200"/>
            <a:r>
              <a:rPr lang="en-US" sz="2200" dirty="0">
                <a:solidFill>
                  <a:schemeClr val="tx2"/>
                </a:solidFill>
              </a:rPr>
              <a:t>Gantt Chart detailing project tasks and who is </a:t>
            </a:r>
            <a:br>
              <a:rPr lang="en-US" sz="2200" dirty="0">
                <a:solidFill>
                  <a:schemeClr val="tx2"/>
                </a:solidFill>
              </a:rPr>
            </a:br>
            <a:r>
              <a:rPr lang="en-US" sz="2200" dirty="0">
                <a:solidFill>
                  <a:schemeClr val="tx2"/>
                </a:solidFill>
              </a:rPr>
              <a:t>performing them</a:t>
            </a:r>
          </a:p>
          <a:p>
            <a:pPr marL="861091" lvl="1" indent="-457200"/>
            <a:r>
              <a:rPr lang="en-US" sz="2200" dirty="0">
                <a:solidFill>
                  <a:schemeClr val="tx2"/>
                </a:solidFill>
              </a:rPr>
              <a:t>Support letter from partners / (potential) customers</a:t>
            </a:r>
          </a:p>
          <a:p>
            <a:pPr marL="861091" lvl="1" indent="-457200"/>
            <a:r>
              <a:rPr lang="en-US" sz="2200" dirty="0">
                <a:solidFill>
                  <a:schemeClr val="tx2"/>
                </a:solidFill>
              </a:rPr>
              <a:t>Picture/diagram that explains the technology</a:t>
            </a:r>
          </a:p>
          <a:p>
            <a:pPr marL="312451" lvl="1" indent="0">
              <a:buNone/>
            </a:pPr>
            <a:endParaRPr lang="en-US" sz="2700" dirty="0">
              <a:solidFill>
                <a:schemeClr val="tx2"/>
              </a:solidFill>
            </a:endParaRPr>
          </a:p>
          <a:p>
            <a:pPr marL="312451" lvl="1" indent="0">
              <a:buNone/>
            </a:pPr>
            <a:r>
              <a:rPr lang="en-US" sz="2200" i="1" dirty="0">
                <a:solidFill>
                  <a:schemeClr val="tx2"/>
                </a:solidFill>
              </a:rPr>
              <a:t>Tip: Images can explain a lot.  Use if necessary.</a:t>
            </a:r>
          </a:p>
        </p:txBody>
      </p:sp>
      <p:sp>
        <p:nvSpPr>
          <p:cNvPr id="13" name="Slide Number Placeholder 2"/>
          <p:cNvSpPr>
            <a:spLocks noGrp="1"/>
          </p:cNvSpPr>
          <p:nvPr>
            <p:ph type="sldNum" sz="quarter" idx="10"/>
          </p:nvPr>
        </p:nvSpPr>
        <p:spPr>
          <a:prstGeom prst="rect">
            <a:avLst/>
          </a:prstGeom>
        </p:spPr>
        <p:txBody>
          <a:bodyPr lIns="93296" tIns="46648" rIns="93296" bIns="46648"/>
          <a:lstStyle/>
          <a:p>
            <a:r>
              <a:rPr lang="en-US" sz="800" dirty="0"/>
              <a:t> </a:t>
            </a:r>
          </a:p>
        </p:txBody>
      </p:sp>
      <p:sp>
        <p:nvSpPr>
          <p:cNvPr id="4" name="Text Placeholder 3"/>
          <p:cNvSpPr>
            <a:spLocks noGrp="1"/>
          </p:cNvSpPr>
          <p:nvPr>
            <p:ph type="body" sz="quarter" idx="11"/>
          </p:nvPr>
        </p:nvSpPr>
        <p:spPr>
          <a:xfrm>
            <a:off x="179388" y="804672"/>
            <a:ext cx="8786812" cy="731520"/>
          </a:xfrm>
          <a:solidFill>
            <a:schemeClr val="accent6">
              <a:lumMod val="60000"/>
              <a:lumOff val="40000"/>
            </a:schemeClr>
          </a:solidFill>
          <a:ln>
            <a:solidFill>
              <a:schemeClr val="tx1"/>
            </a:solidFill>
          </a:ln>
        </p:spPr>
        <p:txBody>
          <a:bodyPr anchor="ctr">
            <a:normAutofit/>
          </a:bodyPr>
          <a:lstStyle/>
          <a:p>
            <a:r>
              <a:rPr lang="en-US" sz="4000" dirty="0">
                <a:solidFill>
                  <a:schemeClr val="tx2"/>
                </a:solidFill>
                <a:latin typeface="Franklin Gothic Demi" panose="020B0703020102020204" pitchFamily="34" charset="0"/>
              </a:rPr>
              <a:t> 4. Supporting Documents</a:t>
            </a:r>
          </a:p>
        </p:txBody>
      </p:sp>
    </p:spTree>
    <p:extLst>
      <p:ext uri="{BB962C8B-B14F-4D97-AF65-F5344CB8AC3E}">
        <p14:creationId xmlns:p14="http://schemas.microsoft.com/office/powerpoint/2010/main" val="17777931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left)">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p:cTn id="37"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39"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78596" y="1785938"/>
            <a:ext cx="2511596" cy="4911328"/>
          </a:xfrm>
          <a:ln>
            <a:solidFill>
              <a:schemeClr val="tx1"/>
            </a:solidFill>
          </a:ln>
        </p:spPr>
        <p:txBody>
          <a:bodyPr anchor="ctr">
            <a:normAutofit/>
          </a:bodyPr>
          <a:lstStyle/>
          <a:p>
            <a:pPr marL="91440" indent="0">
              <a:buNone/>
            </a:pPr>
            <a:r>
              <a:rPr lang="en-US" sz="2000" dirty="0">
                <a:solidFill>
                  <a:schemeClr val="tx2"/>
                </a:solidFill>
                <a:latin typeface="+mn-lt"/>
              </a:rPr>
              <a:t>Only project expenses</a:t>
            </a:r>
          </a:p>
          <a:p>
            <a:pPr marL="91440" indent="0">
              <a:buNone/>
            </a:pPr>
            <a:r>
              <a:rPr lang="en-US" sz="2000" dirty="0">
                <a:solidFill>
                  <a:schemeClr val="tx2"/>
                </a:solidFill>
                <a:latin typeface="+mn-lt"/>
              </a:rPr>
              <a:t>Meet 1:1 match</a:t>
            </a:r>
          </a:p>
          <a:p>
            <a:pPr marL="91440" indent="0">
              <a:buNone/>
            </a:pPr>
            <a:r>
              <a:rPr lang="en-US" sz="2000" dirty="0">
                <a:solidFill>
                  <a:schemeClr val="tx2"/>
                </a:solidFill>
                <a:latin typeface="+mn-lt"/>
              </a:rPr>
              <a:t>Refer to Match Requirements and Allowable Rates Document</a:t>
            </a:r>
          </a:p>
          <a:p>
            <a:pPr marL="91440" indent="0">
              <a:buNone/>
            </a:pPr>
            <a:endParaRPr lang="en-US" sz="2000" i="1" dirty="0">
              <a:solidFill>
                <a:schemeClr val="tx2"/>
              </a:solidFill>
            </a:endParaRPr>
          </a:p>
          <a:p>
            <a:pPr marL="91440" indent="0">
              <a:buNone/>
            </a:pPr>
            <a:endParaRPr lang="en-US" sz="2000" i="1" dirty="0">
              <a:solidFill>
                <a:schemeClr val="tx2"/>
              </a:solidFill>
            </a:endParaRPr>
          </a:p>
          <a:p>
            <a:pPr marL="91440" indent="0">
              <a:buNone/>
            </a:pPr>
            <a:r>
              <a:rPr lang="en-US" sz="2000" i="1" dirty="0">
                <a:solidFill>
                  <a:schemeClr val="tx2"/>
                </a:solidFill>
                <a:latin typeface="+mn-lt"/>
              </a:rPr>
              <a:t>Tip: Use Budget Supporting Document</a:t>
            </a:r>
          </a:p>
        </p:txBody>
      </p:sp>
      <p:sp>
        <p:nvSpPr>
          <p:cNvPr id="13" name="Slide Number Placeholder 2"/>
          <p:cNvSpPr>
            <a:spLocks noGrp="1"/>
          </p:cNvSpPr>
          <p:nvPr>
            <p:ph type="sldNum" sz="quarter" idx="10"/>
          </p:nvPr>
        </p:nvSpPr>
        <p:spPr>
          <a:prstGeom prst="rect">
            <a:avLst/>
          </a:prstGeom>
        </p:spPr>
        <p:txBody>
          <a:bodyPr lIns="93296" tIns="46648" rIns="93296" bIns="46648"/>
          <a:lstStyle/>
          <a:p>
            <a:r>
              <a:rPr lang="en-US" sz="800" dirty="0"/>
              <a:t> </a:t>
            </a:r>
          </a:p>
        </p:txBody>
      </p:sp>
      <p:sp>
        <p:nvSpPr>
          <p:cNvPr id="4" name="Text Placeholder 3"/>
          <p:cNvSpPr>
            <a:spLocks noGrp="1"/>
          </p:cNvSpPr>
          <p:nvPr>
            <p:ph type="body" sz="quarter" idx="11"/>
          </p:nvPr>
        </p:nvSpPr>
        <p:spPr>
          <a:xfrm>
            <a:off x="179388" y="804672"/>
            <a:ext cx="2510803" cy="731520"/>
          </a:xfrm>
          <a:solidFill>
            <a:schemeClr val="accent6">
              <a:lumMod val="60000"/>
              <a:lumOff val="40000"/>
            </a:schemeClr>
          </a:solidFill>
          <a:ln>
            <a:solidFill>
              <a:schemeClr val="tx1"/>
            </a:solidFill>
          </a:ln>
        </p:spPr>
        <p:txBody>
          <a:bodyPr anchor="ctr">
            <a:normAutofit/>
          </a:bodyPr>
          <a:lstStyle/>
          <a:p>
            <a:r>
              <a:rPr lang="en-US" sz="4000" dirty="0">
                <a:solidFill>
                  <a:schemeClr val="tx2"/>
                </a:solidFill>
                <a:latin typeface="Franklin Gothic Demi" panose="020B0703020102020204" pitchFamily="34" charset="0"/>
              </a:rPr>
              <a:t> 5. Budget</a:t>
            </a:r>
          </a:p>
        </p:txBody>
      </p:sp>
      <p:pic>
        <p:nvPicPr>
          <p:cNvPr id="7" name="Picture 6">
            <a:extLst>
              <a:ext uri="{FF2B5EF4-FFF2-40B4-BE49-F238E27FC236}">
                <a16:creationId xmlns:a16="http://schemas.microsoft.com/office/drawing/2014/main" id="{354E5316-74DE-45CC-9E12-B2389338E586}"/>
              </a:ext>
            </a:extLst>
          </p:cNvPr>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837990" y="804672"/>
            <a:ext cx="6091699" cy="5892594"/>
          </a:xfrm>
          <a:prstGeom prst="rect">
            <a:avLst/>
          </a:prstGeom>
          <a:solidFill>
            <a:schemeClr val="tx2"/>
          </a:solidFill>
          <a:ln>
            <a:noFill/>
          </a:ln>
        </p:spPr>
      </p:pic>
    </p:spTree>
    <p:extLst>
      <p:ext uri="{BB962C8B-B14F-4D97-AF65-F5344CB8AC3E}">
        <p14:creationId xmlns:p14="http://schemas.microsoft.com/office/powerpoint/2010/main" val="39426949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p:cTn id="3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ln>
            <a:solidFill>
              <a:schemeClr val="tx1"/>
            </a:solidFill>
          </a:ln>
        </p:spPr>
        <p:txBody>
          <a:bodyPr anchor="ctr">
            <a:normAutofit/>
          </a:bodyPr>
          <a:lstStyle/>
          <a:p>
            <a:pPr marL="91440" indent="0">
              <a:buNone/>
            </a:pPr>
            <a:r>
              <a:rPr lang="en-US" sz="2600" dirty="0">
                <a:solidFill>
                  <a:schemeClr val="tx2"/>
                </a:solidFill>
              </a:rPr>
              <a:t>Up to two pages each</a:t>
            </a:r>
          </a:p>
          <a:p>
            <a:pPr marL="403891" lvl="1" indent="0">
              <a:buNone/>
            </a:pPr>
            <a:r>
              <a:rPr lang="en-US" sz="2200" dirty="0">
                <a:solidFill>
                  <a:schemeClr val="tx2"/>
                </a:solidFill>
              </a:rPr>
              <a:t>Identify where the matching commitment will come from for </a:t>
            </a:r>
            <a:br>
              <a:rPr lang="en-US" sz="2200" dirty="0">
                <a:solidFill>
                  <a:schemeClr val="tx2"/>
                </a:solidFill>
              </a:rPr>
            </a:br>
            <a:r>
              <a:rPr lang="en-US" sz="2200" dirty="0">
                <a:solidFill>
                  <a:schemeClr val="tx2"/>
                </a:solidFill>
              </a:rPr>
              <a:t>the project</a:t>
            </a:r>
          </a:p>
          <a:p>
            <a:pPr marL="403891" lvl="1" indent="0">
              <a:buNone/>
            </a:pPr>
            <a:r>
              <a:rPr lang="en-US" sz="2200" dirty="0">
                <a:solidFill>
                  <a:schemeClr val="tx2"/>
                </a:solidFill>
              </a:rPr>
              <a:t>Each consultant should provide a letter discussing their commitment and role on the project.  You may use this to provide a detailed quote from a consultant or partner.</a:t>
            </a:r>
          </a:p>
          <a:p>
            <a:pPr marL="91440" indent="0">
              <a:buNone/>
            </a:pPr>
            <a:endParaRPr lang="en-US" sz="2000" dirty="0">
              <a:solidFill>
                <a:schemeClr val="tx2"/>
              </a:solidFill>
            </a:endParaRPr>
          </a:p>
          <a:p>
            <a:pPr marL="91440" indent="0">
              <a:buNone/>
            </a:pPr>
            <a:endParaRPr lang="en-US" sz="2000" dirty="0">
              <a:solidFill>
                <a:schemeClr val="tx2"/>
              </a:solidFill>
            </a:endParaRPr>
          </a:p>
          <a:p>
            <a:pPr marL="312451" lvl="1" indent="0">
              <a:buNone/>
            </a:pPr>
            <a:r>
              <a:rPr lang="en-US" sz="2200" i="1" dirty="0">
                <a:solidFill>
                  <a:schemeClr val="tx2"/>
                </a:solidFill>
              </a:rPr>
              <a:t>Tip: This is a good way to provide additional detail for the scope of work from the consultants.</a:t>
            </a:r>
          </a:p>
        </p:txBody>
      </p:sp>
      <p:sp>
        <p:nvSpPr>
          <p:cNvPr id="13" name="Slide Number Placeholder 2"/>
          <p:cNvSpPr>
            <a:spLocks noGrp="1"/>
          </p:cNvSpPr>
          <p:nvPr>
            <p:ph type="sldNum" sz="quarter" idx="10"/>
          </p:nvPr>
        </p:nvSpPr>
        <p:spPr>
          <a:prstGeom prst="rect">
            <a:avLst/>
          </a:prstGeom>
        </p:spPr>
        <p:txBody>
          <a:bodyPr lIns="93296" tIns="46648" rIns="93296" bIns="46648"/>
          <a:lstStyle/>
          <a:p>
            <a:r>
              <a:rPr lang="en-US" sz="800" dirty="0"/>
              <a:t> </a:t>
            </a:r>
          </a:p>
        </p:txBody>
      </p:sp>
      <p:sp>
        <p:nvSpPr>
          <p:cNvPr id="4" name="Text Placeholder 3"/>
          <p:cNvSpPr>
            <a:spLocks noGrp="1"/>
          </p:cNvSpPr>
          <p:nvPr>
            <p:ph type="body" sz="quarter" idx="11"/>
          </p:nvPr>
        </p:nvSpPr>
        <p:spPr>
          <a:xfrm>
            <a:off x="179388" y="804672"/>
            <a:ext cx="8786812" cy="731520"/>
          </a:xfrm>
          <a:solidFill>
            <a:schemeClr val="accent6">
              <a:lumMod val="60000"/>
              <a:lumOff val="40000"/>
            </a:schemeClr>
          </a:solidFill>
          <a:ln>
            <a:solidFill>
              <a:schemeClr val="tx1"/>
            </a:solidFill>
          </a:ln>
        </p:spPr>
        <p:txBody>
          <a:bodyPr anchor="ctr">
            <a:normAutofit/>
          </a:bodyPr>
          <a:lstStyle/>
          <a:p>
            <a:r>
              <a:rPr lang="en-US" sz="4000" dirty="0">
                <a:solidFill>
                  <a:schemeClr val="tx2"/>
                </a:solidFill>
                <a:latin typeface="Franklin Gothic Demi" panose="020B0703020102020204" pitchFamily="34" charset="0"/>
              </a:rPr>
              <a:t> 6. Commitment Letters</a:t>
            </a:r>
          </a:p>
        </p:txBody>
      </p:sp>
    </p:spTree>
    <p:extLst>
      <p:ext uri="{BB962C8B-B14F-4D97-AF65-F5344CB8AC3E}">
        <p14:creationId xmlns:p14="http://schemas.microsoft.com/office/powerpoint/2010/main" val="5345314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 calcmode="lin" valueType="num">
                                      <p:cBhvr>
                                        <p:cTn id="2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ln>
            <a:solidFill>
              <a:schemeClr val="tx1"/>
            </a:solidFill>
          </a:ln>
        </p:spPr>
        <p:txBody>
          <a:bodyPr anchor="ctr">
            <a:normAutofit/>
          </a:bodyPr>
          <a:lstStyle/>
          <a:p>
            <a:pPr marL="91440" indent="0">
              <a:buNone/>
            </a:pPr>
            <a:r>
              <a:rPr lang="en-US" sz="2600" dirty="0">
                <a:solidFill>
                  <a:schemeClr val="tx2"/>
                </a:solidFill>
              </a:rPr>
              <a:t>Up to one page each</a:t>
            </a:r>
          </a:p>
          <a:p>
            <a:pPr marL="403891" lvl="1" indent="0">
              <a:buNone/>
            </a:pPr>
            <a:r>
              <a:rPr lang="en-US" sz="2400" dirty="0">
                <a:solidFill>
                  <a:schemeClr val="tx2"/>
                </a:solidFill>
              </a:rPr>
              <a:t>For each person listed on the project, including consultants</a:t>
            </a:r>
          </a:p>
          <a:p>
            <a:pPr marL="403891" lvl="1" indent="0">
              <a:buNone/>
            </a:pPr>
            <a:r>
              <a:rPr lang="en-US" sz="2400" dirty="0">
                <a:solidFill>
                  <a:schemeClr val="tx2"/>
                </a:solidFill>
              </a:rPr>
              <a:t>May include for advisors/partners as well</a:t>
            </a:r>
          </a:p>
          <a:p>
            <a:pPr marL="403891" lvl="1" indent="0">
              <a:buNone/>
            </a:pPr>
            <a:r>
              <a:rPr lang="en-US" sz="2400" dirty="0">
                <a:solidFill>
                  <a:schemeClr val="tx2"/>
                </a:solidFill>
              </a:rPr>
              <a:t>Find the experts!</a:t>
            </a:r>
          </a:p>
          <a:p>
            <a:pPr marL="91440" indent="0">
              <a:buNone/>
            </a:pPr>
            <a:endParaRPr lang="en-US" sz="5400" dirty="0">
              <a:solidFill>
                <a:schemeClr val="tx2"/>
              </a:solidFill>
            </a:endParaRPr>
          </a:p>
          <a:p>
            <a:pPr marL="91440" indent="0">
              <a:buNone/>
            </a:pPr>
            <a:endParaRPr lang="en-US" dirty="0">
              <a:solidFill>
                <a:schemeClr val="tx2"/>
              </a:solidFill>
            </a:endParaRPr>
          </a:p>
          <a:p>
            <a:pPr marL="312451" lvl="1" indent="0">
              <a:buNone/>
            </a:pPr>
            <a:r>
              <a:rPr lang="en-US" sz="2200" i="1" dirty="0">
                <a:solidFill>
                  <a:schemeClr val="tx2"/>
                </a:solidFill>
              </a:rPr>
              <a:t>Tip: Recommend using paragraph style and focus each one on how they fit to this project/technology.</a:t>
            </a:r>
          </a:p>
        </p:txBody>
      </p:sp>
      <p:sp>
        <p:nvSpPr>
          <p:cNvPr id="13" name="Slide Number Placeholder 2"/>
          <p:cNvSpPr>
            <a:spLocks noGrp="1"/>
          </p:cNvSpPr>
          <p:nvPr>
            <p:ph type="sldNum" sz="quarter" idx="10"/>
          </p:nvPr>
        </p:nvSpPr>
        <p:spPr>
          <a:prstGeom prst="rect">
            <a:avLst/>
          </a:prstGeom>
        </p:spPr>
        <p:txBody>
          <a:bodyPr lIns="93296" tIns="46648" rIns="93296" bIns="46648"/>
          <a:lstStyle/>
          <a:p>
            <a:r>
              <a:rPr lang="en-US" sz="800" dirty="0"/>
              <a:t> </a:t>
            </a:r>
          </a:p>
        </p:txBody>
      </p:sp>
      <p:sp>
        <p:nvSpPr>
          <p:cNvPr id="4" name="Text Placeholder 3"/>
          <p:cNvSpPr>
            <a:spLocks noGrp="1"/>
          </p:cNvSpPr>
          <p:nvPr>
            <p:ph type="body" sz="quarter" idx="11"/>
          </p:nvPr>
        </p:nvSpPr>
        <p:spPr>
          <a:xfrm>
            <a:off x="179388" y="804672"/>
            <a:ext cx="8786812" cy="731520"/>
          </a:xfrm>
          <a:solidFill>
            <a:schemeClr val="accent6">
              <a:lumMod val="60000"/>
              <a:lumOff val="40000"/>
            </a:schemeClr>
          </a:solidFill>
          <a:ln>
            <a:solidFill>
              <a:schemeClr val="tx1"/>
            </a:solidFill>
          </a:ln>
        </p:spPr>
        <p:txBody>
          <a:bodyPr anchor="ctr">
            <a:normAutofit/>
          </a:bodyPr>
          <a:lstStyle/>
          <a:p>
            <a:r>
              <a:rPr lang="en-US" sz="4000" dirty="0">
                <a:solidFill>
                  <a:schemeClr val="tx2"/>
                </a:solidFill>
                <a:latin typeface="Franklin Gothic Demi" panose="020B0703020102020204" pitchFamily="34" charset="0"/>
              </a:rPr>
              <a:t> 7. Professional Summaries</a:t>
            </a:r>
          </a:p>
        </p:txBody>
      </p:sp>
    </p:spTree>
    <p:extLst>
      <p:ext uri="{BB962C8B-B14F-4D97-AF65-F5344CB8AC3E}">
        <p14:creationId xmlns:p14="http://schemas.microsoft.com/office/powerpoint/2010/main" val="6639649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 calcmode="lin" valueType="num">
                                      <p:cBhvr>
                                        <p:cTn id="27"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29"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ln>
            <a:solidFill>
              <a:schemeClr val="tx1"/>
            </a:solidFill>
          </a:ln>
        </p:spPr>
        <p:txBody>
          <a:bodyPr anchor="ctr">
            <a:normAutofit fontScale="92500" lnSpcReduction="10000"/>
          </a:bodyPr>
          <a:lstStyle/>
          <a:p>
            <a:pPr marL="91440" indent="0">
              <a:buNone/>
            </a:pPr>
            <a:r>
              <a:rPr lang="en-US" dirty="0">
                <a:solidFill>
                  <a:schemeClr val="tx2"/>
                </a:solidFill>
              </a:rPr>
              <a:t>Applications must be consolidated into a single PDF file then uploaded through the following portal:</a:t>
            </a:r>
          </a:p>
          <a:p>
            <a:pPr marL="403891" lvl="1" indent="0">
              <a:buNone/>
            </a:pPr>
            <a:r>
              <a:rPr lang="en-US" sz="2400" u="sng" dirty="0">
                <a:hlinkClick r:id="rId3"/>
              </a:rPr>
              <a:t>https://www.GrantRequest.com/SID_2050?SA=SNA&amp;FID=35038</a:t>
            </a:r>
            <a:endParaRPr lang="en-US" sz="2400" u="sng" dirty="0"/>
          </a:p>
          <a:p>
            <a:pPr marL="91440" indent="0">
              <a:buNone/>
            </a:pPr>
            <a:r>
              <a:rPr lang="en-US" sz="2400" dirty="0">
                <a:solidFill>
                  <a:schemeClr val="tx2"/>
                </a:solidFill>
                <a:latin typeface="+mn-lt"/>
              </a:rPr>
              <a:t>Information you will be asked to provide:</a:t>
            </a:r>
          </a:p>
          <a:p>
            <a:pPr marL="548640" indent="-457200"/>
            <a:r>
              <a:rPr lang="en-US" sz="2400" dirty="0">
                <a:solidFill>
                  <a:schemeClr val="tx2"/>
                </a:solidFill>
                <a:latin typeface="+mn-lt"/>
              </a:rPr>
              <a:t>General business info – name, phone, email, years in business, sector</a:t>
            </a:r>
          </a:p>
          <a:p>
            <a:pPr marL="548640" indent="-457200"/>
            <a:r>
              <a:rPr lang="en-US" sz="2400" dirty="0">
                <a:solidFill>
                  <a:schemeClr val="tx2"/>
                </a:solidFill>
                <a:latin typeface="+mn-lt"/>
              </a:rPr>
              <a:t>Non-confidential summary – &lt;100 words describing project</a:t>
            </a:r>
          </a:p>
          <a:p>
            <a:pPr marL="548640" indent="-457200"/>
            <a:r>
              <a:rPr lang="en-US" sz="2400" dirty="0">
                <a:solidFill>
                  <a:schemeClr val="tx2"/>
                </a:solidFill>
                <a:latin typeface="+mn-lt"/>
              </a:rPr>
              <a:t>Identify and potential conflicted parties/reviewers</a:t>
            </a:r>
            <a:endParaRPr lang="en-US" sz="2000" dirty="0">
              <a:solidFill>
                <a:schemeClr val="tx2"/>
              </a:solidFill>
              <a:latin typeface="+mn-lt"/>
            </a:endParaRPr>
          </a:p>
          <a:p>
            <a:pPr marL="91440" indent="0">
              <a:buNone/>
            </a:pPr>
            <a:endParaRPr lang="en-US" sz="2400" i="1" dirty="0">
              <a:solidFill>
                <a:schemeClr val="tx2"/>
              </a:solidFill>
            </a:endParaRPr>
          </a:p>
          <a:p>
            <a:pPr marL="91440" indent="0">
              <a:buNone/>
            </a:pPr>
            <a:r>
              <a:rPr lang="en-US" sz="2400" i="1" dirty="0">
                <a:solidFill>
                  <a:schemeClr val="tx2"/>
                </a:solidFill>
                <a:latin typeface="+mn-lt"/>
              </a:rPr>
              <a:t>Tip: Don’t wait until 5 pm on the deadline day as there may be traffic!</a:t>
            </a:r>
          </a:p>
        </p:txBody>
      </p:sp>
      <p:sp>
        <p:nvSpPr>
          <p:cNvPr id="13" name="Slide Number Placeholder 2"/>
          <p:cNvSpPr>
            <a:spLocks noGrp="1"/>
          </p:cNvSpPr>
          <p:nvPr>
            <p:ph type="sldNum" sz="quarter" idx="10"/>
          </p:nvPr>
        </p:nvSpPr>
        <p:spPr>
          <a:prstGeom prst="rect">
            <a:avLst/>
          </a:prstGeom>
        </p:spPr>
        <p:txBody>
          <a:bodyPr lIns="93296" tIns="46648" rIns="93296" bIns="46648"/>
          <a:lstStyle/>
          <a:p>
            <a:r>
              <a:rPr lang="en-US" sz="800" dirty="0"/>
              <a:t> </a:t>
            </a:r>
          </a:p>
        </p:txBody>
      </p:sp>
      <p:sp>
        <p:nvSpPr>
          <p:cNvPr id="4" name="Text Placeholder 3"/>
          <p:cNvSpPr>
            <a:spLocks noGrp="1"/>
          </p:cNvSpPr>
          <p:nvPr>
            <p:ph type="body" sz="quarter" idx="11"/>
          </p:nvPr>
        </p:nvSpPr>
        <p:spPr>
          <a:xfrm>
            <a:off x="179388" y="804672"/>
            <a:ext cx="8786812" cy="731520"/>
          </a:xfrm>
          <a:solidFill>
            <a:schemeClr val="accent6">
              <a:lumMod val="60000"/>
              <a:lumOff val="40000"/>
            </a:schemeClr>
          </a:solidFill>
          <a:ln>
            <a:solidFill>
              <a:schemeClr val="tx1"/>
            </a:solidFill>
          </a:ln>
        </p:spPr>
        <p:txBody>
          <a:bodyPr anchor="ctr">
            <a:normAutofit/>
          </a:bodyPr>
          <a:lstStyle/>
          <a:p>
            <a:pPr algn="ctr"/>
            <a:r>
              <a:rPr lang="en-US" sz="4000" dirty="0">
                <a:solidFill>
                  <a:schemeClr val="tx2"/>
                </a:solidFill>
                <a:latin typeface="Franklin Gothic Demi" panose="020B0703020102020204" pitchFamily="34" charset="0"/>
              </a:rPr>
              <a:t>Submit Seed Grant Application Online</a:t>
            </a:r>
          </a:p>
        </p:txBody>
      </p:sp>
    </p:spTree>
    <p:extLst>
      <p:ext uri="{BB962C8B-B14F-4D97-AF65-F5344CB8AC3E}">
        <p14:creationId xmlns:p14="http://schemas.microsoft.com/office/powerpoint/2010/main" val="15930195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up)">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wipe(left)">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wipe(left)">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Effect transition="in" filter="wipe(left)">
                                      <p:cBhvr>
                                        <p:cTn id="25" dur="500"/>
                                        <p:tgtEl>
                                          <p:spTgt spid="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wipe(left)">
                                      <p:cBhvr>
                                        <p:cTn id="30" dur="5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 calcmode="lin" valueType="num">
                                      <p:cBhvr>
                                        <p:cTn id="35"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Review Process for Seed Grant Applications</a:t>
            </a:r>
          </a:p>
        </p:txBody>
      </p:sp>
      <p:sp>
        <p:nvSpPr>
          <p:cNvPr id="4" name="Slide Number Placeholder 3"/>
          <p:cNvSpPr>
            <a:spLocks noGrp="1"/>
          </p:cNvSpPr>
          <p:nvPr>
            <p:ph type="sldNum" sz="quarter" idx="12"/>
          </p:nvPr>
        </p:nvSpPr>
        <p:spPr/>
        <p:txBody>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1686487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94534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2"/>
          <p:cNvSpPr>
            <a:spLocks noGrp="1"/>
          </p:cNvSpPr>
          <p:nvPr>
            <p:ph type="title"/>
          </p:nvPr>
        </p:nvSpPr>
        <p:spPr>
          <a:solidFill>
            <a:schemeClr val="tx1">
              <a:lumMod val="65000"/>
            </a:schemeClr>
          </a:solidFill>
        </p:spPr>
        <p:txBody>
          <a:bodyPr>
            <a:normAutofit/>
          </a:bodyPr>
          <a:lstStyle/>
          <a:p>
            <a:pPr algn="ctr"/>
            <a:r>
              <a:rPr lang="en-US" sz="3200" dirty="0"/>
              <a:t>Even More Tips!</a:t>
            </a:r>
          </a:p>
        </p:txBody>
      </p:sp>
      <p:sp>
        <p:nvSpPr>
          <p:cNvPr id="12" name="TextBox 11"/>
          <p:cNvSpPr txBox="1"/>
          <p:nvPr/>
        </p:nvSpPr>
        <p:spPr>
          <a:xfrm>
            <a:off x="228601" y="948690"/>
            <a:ext cx="8686800" cy="5447645"/>
          </a:xfrm>
          <a:prstGeom prst="rect">
            <a:avLst/>
          </a:prstGeom>
          <a:noFill/>
        </p:spPr>
        <p:txBody>
          <a:bodyPr wrap="square" rtlCol="0">
            <a:spAutoFit/>
          </a:bodyPr>
          <a:lstStyle/>
          <a:p>
            <a:pPr marL="739775" indent="-388938">
              <a:lnSpc>
                <a:spcPct val="150000"/>
              </a:lnSpc>
              <a:buClr>
                <a:schemeClr val="tx2"/>
              </a:buClr>
              <a:buFont typeface="Franklin Gothic Book" panose="020B0503020102020204" pitchFamily="34" charset="0"/>
              <a:buChar char="►"/>
              <a:defRPr/>
            </a:pPr>
            <a:r>
              <a:rPr lang="en-US" sz="2000" dirty="0">
                <a:cs typeface="Arial" pitchFamily="34" charset="0"/>
              </a:rPr>
              <a:t>Identify how MTI funds will </a:t>
            </a:r>
            <a:r>
              <a:rPr lang="en-US" sz="2000" dirty="0">
                <a:solidFill>
                  <a:srgbClr val="FFC000"/>
                </a:solidFill>
                <a:cs typeface="Arial" pitchFamily="34" charset="0"/>
              </a:rPr>
              <a:t>add value</a:t>
            </a:r>
            <a:r>
              <a:rPr lang="en-US" sz="2000" dirty="0">
                <a:cs typeface="Arial" pitchFamily="34" charset="0"/>
              </a:rPr>
              <a:t> to the proposed project. </a:t>
            </a:r>
          </a:p>
          <a:p>
            <a:pPr marL="739775" indent="-388938">
              <a:lnSpc>
                <a:spcPct val="150000"/>
              </a:lnSpc>
              <a:buClr>
                <a:schemeClr val="tx2"/>
              </a:buClr>
              <a:buFont typeface="Franklin Gothic Book" panose="020B0503020102020204" pitchFamily="34" charset="0"/>
              <a:buChar char="►"/>
              <a:defRPr/>
            </a:pPr>
            <a:r>
              <a:rPr lang="en-US" sz="2000" dirty="0">
                <a:cs typeface="Arial" pitchFamily="34" charset="0"/>
              </a:rPr>
              <a:t>Clearly articulate what the technology is and how it works and </a:t>
            </a:r>
            <a:r>
              <a:rPr lang="en-US" sz="2000" dirty="0">
                <a:solidFill>
                  <a:srgbClr val="FFC000"/>
                </a:solidFill>
                <a:cs typeface="Arial" pitchFamily="34" charset="0"/>
              </a:rPr>
              <a:t>test it out on someone</a:t>
            </a:r>
            <a:r>
              <a:rPr lang="en-US" sz="2000" dirty="0">
                <a:cs typeface="Arial" pitchFamily="34" charset="0"/>
              </a:rPr>
              <a:t> who is not so close to the project.</a:t>
            </a:r>
          </a:p>
          <a:p>
            <a:pPr marL="739775" indent="-388938">
              <a:lnSpc>
                <a:spcPct val="150000"/>
              </a:lnSpc>
              <a:buClr>
                <a:schemeClr val="tx2"/>
              </a:buClr>
              <a:buFont typeface="Franklin Gothic Book" panose="020B0503020102020204" pitchFamily="34" charset="0"/>
              <a:buChar char="►"/>
              <a:defRPr/>
            </a:pPr>
            <a:r>
              <a:rPr lang="en-US" sz="2000" dirty="0">
                <a:cs typeface="Arial" pitchFamily="34" charset="0"/>
              </a:rPr>
              <a:t>Identify </a:t>
            </a:r>
            <a:r>
              <a:rPr lang="en-US" sz="2000" dirty="0">
                <a:solidFill>
                  <a:srgbClr val="FFC000"/>
                </a:solidFill>
                <a:cs typeface="Arial" pitchFamily="34" charset="0"/>
              </a:rPr>
              <a:t>what makes your technology better </a:t>
            </a:r>
            <a:r>
              <a:rPr lang="en-US" sz="2000" dirty="0">
                <a:cs typeface="Arial" pitchFamily="34" charset="0"/>
              </a:rPr>
              <a:t>than current solutions by utilizing comparisons to existing technologies. Is it better or cheaper?</a:t>
            </a:r>
            <a:endParaRPr lang="en-US" sz="2000" dirty="0">
              <a:solidFill>
                <a:schemeClr val="accent1"/>
              </a:solidFill>
              <a:cs typeface="Arial" pitchFamily="34" charset="0"/>
            </a:endParaRPr>
          </a:p>
          <a:p>
            <a:pPr marL="739775" indent="-388938">
              <a:lnSpc>
                <a:spcPct val="150000"/>
              </a:lnSpc>
              <a:buClr>
                <a:schemeClr val="tx2"/>
              </a:buClr>
              <a:buFont typeface="Franklin Gothic Book" panose="020B0503020102020204" pitchFamily="34" charset="0"/>
              <a:buChar char="►"/>
              <a:defRPr/>
            </a:pPr>
            <a:r>
              <a:rPr lang="en-US" sz="2000" dirty="0">
                <a:cs typeface="Arial" pitchFamily="34" charset="0"/>
              </a:rPr>
              <a:t>Identify </a:t>
            </a:r>
            <a:r>
              <a:rPr lang="en-US" sz="2000" dirty="0">
                <a:solidFill>
                  <a:srgbClr val="FFC000"/>
                </a:solidFill>
                <a:cs typeface="Arial" pitchFamily="34" charset="0"/>
              </a:rPr>
              <a:t>what’s next </a:t>
            </a:r>
            <a:r>
              <a:rPr lang="en-US" sz="2000" dirty="0">
                <a:cs typeface="Arial" pitchFamily="34" charset="0"/>
              </a:rPr>
              <a:t>and how this project gets you there.</a:t>
            </a:r>
          </a:p>
          <a:p>
            <a:pPr marL="739775" indent="-388938">
              <a:lnSpc>
                <a:spcPct val="150000"/>
              </a:lnSpc>
              <a:buClr>
                <a:schemeClr val="tx2"/>
              </a:buClr>
              <a:buFont typeface="Franklin Gothic Book" panose="020B0503020102020204" pitchFamily="34" charset="0"/>
              <a:buChar char="►"/>
              <a:defRPr/>
            </a:pPr>
            <a:r>
              <a:rPr lang="en-US" sz="2000" dirty="0">
                <a:cs typeface="Arial" pitchFamily="34" charset="0"/>
              </a:rPr>
              <a:t>A strong team will include employees, advisors, partners, vendors, clients and anyone else helping to bring this technology to market. Identify them!</a:t>
            </a:r>
          </a:p>
          <a:p>
            <a:pPr marL="739775" indent="-388938">
              <a:lnSpc>
                <a:spcPct val="150000"/>
              </a:lnSpc>
              <a:buClr>
                <a:schemeClr val="tx2"/>
              </a:buClr>
              <a:buFont typeface="Franklin Gothic Book" panose="020B0503020102020204" pitchFamily="34" charset="0"/>
              <a:buChar char="►"/>
              <a:defRPr/>
            </a:pPr>
            <a:r>
              <a:rPr lang="en-US" sz="2000" dirty="0">
                <a:cs typeface="Arial" pitchFamily="34" charset="0"/>
              </a:rPr>
              <a:t>Treat MTI like any potential investor. </a:t>
            </a:r>
            <a:r>
              <a:rPr lang="en-US" sz="2000" dirty="0">
                <a:solidFill>
                  <a:srgbClr val="FFC000"/>
                </a:solidFill>
                <a:cs typeface="Arial" pitchFamily="34" charset="0"/>
              </a:rPr>
              <a:t>Make your pitch!</a:t>
            </a:r>
          </a:p>
          <a:p>
            <a:pPr marL="739775" indent="-388938">
              <a:lnSpc>
                <a:spcPct val="150000"/>
              </a:lnSpc>
              <a:buClr>
                <a:schemeClr val="tx2"/>
              </a:buClr>
              <a:buFont typeface="Franklin Gothic Book" panose="020B0503020102020204" pitchFamily="34" charset="0"/>
              <a:buChar char="►"/>
              <a:defRPr/>
            </a:pPr>
            <a:r>
              <a:rPr lang="en-US" sz="2000" dirty="0">
                <a:cs typeface="Arial" pitchFamily="34" charset="0"/>
              </a:rPr>
              <a:t>Re-read your application. Check for typos and math.</a:t>
            </a:r>
          </a:p>
          <a:p>
            <a:endParaRPr lang="en-US" dirty="0"/>
          </a:p>
        </p:txBody>
      </p:sp>
    </p:spTree>
    <p:extLst>
      <p:ext uri="{BB962C8B-B14F-4D97-AF65-F5344CB8AC3E}">
        <p14:creationId xmlns:p14="http://schemas.microsoft.com/office/powerpoint/2010/main" val="3878809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 calcmode="lin" valueType="num">
                                      <p:cBhvr additive="base">
                                        <p:cTn id="13"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 calcmode="lin" valueType="num">
                                      <p:cBhvr additive="base">
                                        <p:cTn id="19"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xEl>
                                              <p:pRg st="3" end="3"/>
                                            </p:txEl>
                                          </p:spTgt>
                                        </p:tgtEl>
                                        <p:attrNameLst>
                                          <p:attrName>style.visibility</p:attrName>
                                        </p:attrNameLst>
                                      </p:cBhvr>
                                      <p:to>
                                        <p:strVal val="visible"/>
                                      </p:to>
                                    </p:set>
                                    <p:anim calcmode="lin" valueType="num">
                                      <p:cBhvr additive="base">
                                        <p:cTn id="25"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anim calcmode="lin" valueType="num">
                                      <p:cBhvr additive="base">
                                        <p:cTn id="31"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5" end="5"/>
                                            </p:txEl>
                                          </p:spTgt>
                                        </p:tgtEl>
                                        <p:attrNameLst>
                                          <p:attrName>style.visibility</p:attrName>
                                        </p:attrNameLst>
                                      </p:cBhvr>
                                      <p:to>
                                        <p:strVal val="visible"/>
                                      </p:to>
                                    </p:set>
                                    <p:anim calcmode="lin" valueType="num">
                                      <p:cBhvr additive="base">
                                        <p:cTn id="37"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
                                            <p:txEl>
                                              <p:pRg st="6" end="6"/>
                                            </p:txEl>
                                          </p:spTgt>
                                        </p:tgtEl>
                                        <p:attrNameLst>
                                          <p:attrName>style.visibility</p:attrName>
                                        </p:attrNameLst>
                                      </p:cBhvr>
                                      <p:to>
                                        <p:strVal val="visible"/>
                                      </p:to>
                                    </p:set>
                                    <p:anim calcmode="lin" valueType="num">
                                      <p:cBhvr additive="base">
                                        <p:cTn id="43"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BB342D3F-0964-674F-886D-75E26F7BF682}" type="slidenum">
              <a:rPr lang="en-US" smtClean="0"/>
              <a:pPr/>
              <a:t>5</a:t>
            </a:fld>
            <a:endParaRPr lang="en-US" dirty="0"/>
          </a:p>
        </p:txBody>
      </p:sp>
      <p:sp>
        <p:nvSpPr>
          <p:cNvPr id="3" name="TextBox 2"/>
          <p:cNvSpPr txBox="1"/>
          <p:nvPr/>
        </p:nvSpPr>
        <p:spPr>
          <a:xfrm>
            <a:off x="787791" y="703385"/>
            <a:ext cx="7835704" cy="2492990"/>
          </a:xfrm>
          <a:prstGeom prst="rect">
            <a:avLst/>
          </a:prstGeom>
          <a:noFill/>
        </p:spPr>
        <p:txBody>
          <a:bodyPr wrap="square" rtlCol="0">
            <a:spAutoFit/>
          </a:bodyPr>
          <a:lstStyle/>
          <a:p>
            <a:r>
              <a:rPr lang="en-US" sz="4400" dirty="0">
                <a:solidFill>
                  <a:srgbClr val="FFC000"/>
                </a:solidFill>
                <a:latin typeface="Franklin Gothic Demi" panose="020B0703020102020204" pitchFamily="34" charset="0"/>
              </a:rPr>
              <a:t>Fiscal year 2017</a:t>
            </a:r>
          </a:p>
          <a:p>
            <a:endParaRPr lang="en-US" sz="2800" dirty="0">
              <a:latin typeface="Franklin Gothic Demi" panose="020B0703020102020204" pitchFamily="34" charset="0"/>
            </a:endParaRPr>
          </a:p>
          <a:p>
            <a:r>
              <a:rPr lang="en-US" sz="2800" dirty="0">
                <a:latin typeface="Franklin Gothic Demi" panose="020B0703020102020204" pitchFamily="34" charset="0"/>
              </a:rPr>
              <a:t>MTI </a:t>
            </a:r>
            <a:r>
              <a:rPr lang="en-US" sz="2800" dirty="0">
                <a:solidFill>
                  <a:srgbClr val="FFC000"/>
                </a:solidFill>
                <a:latin typeface="Franklin Gothic Demi" panose="020B0703020102020204" pitchFamily="34" charset="0"/>
              </a:rPr>
              <a:t>invested over $7.07 million in 156 innovative projects across Maine </a:t>
            </a:r>
            <a:r>
              <a:rPr lang="en-US" sz="2800" dirty="0">
                <a:latin typeface="Franklin Gothic Demi" panose="020B0703020102020204" pitchFamily="34" charset="0"/>
              </a:rPr>
              <a:t>through its suite of funding programs.</a:t>
            </a:r>
          </a:p>
        </p:txBody>
      </p:sp>
      <p:graphicFrame>
        <p:nvGraphicFramePr>
          <p:cNvPr id="5" name="Table 4">
            <a:extLst>
              <a:ext uri="{FF2B5EF4-FFF2-40B4-BE49-F238E27FC236}">
                <a16:creationId xmlns:a16="http://schemas.microsoft.com/office/drawing/2014/main" id="{BD195FD7-704B-4285-962D-DD3ECB9CA5FD}"/>
              </a:ext>
            </a:extLst>
          </p:cNvPr>
          <p:cNvGraphicFramePr>
            <a:graphicFrameLocks noGrp="1"/>
          </p:cNvGraphicFramePr>
          <p:nvPr>
            <p:extLst>
              <p:ext uri="{D42A27DB-BD31-4B8C-83A1-F6EECF244321}">
                <p14:modId xmlns:p14="http://schemas.microsoft.com/office/powerpoint/2010/main" val="3974328000"/>
              </p:ext>
            </p:extLst>
          </p:nvPr>
        </p:nvGraphicFramePr>
        <p:xfrm>
          <a:off x="1657643" y="3490844"/>
          <a:ext cx="6096000" cy="2966720"/>
        </p:xfrm>
        <a:graphic>
          <a:graphicData uri="http://schemas.openxmlformats.org/drawingml/2006/table">
            <a:tbl>
              <a:tblPr firstRow="1" bandRow="1">
                <a:tableStyleId>{5C22544A-7EE6-4342-B048-85BDC9FD1C3A}</a:tableStyleId>
              </a:tblPr>
              <a:tblGrid>
                <a:gridCol w="2795087">
                  <a:extLst>
                    <a:ext uri="{9D8B030D-6E8A-4147-A177-3AD203B41FA5}">
                      <a16:colId xmlns:a16="http://schemas.microsoft.com/office/drawing/2014/main" val="3706054524"/>
                    </a:ext>
                  </a:extLst>
                </a:gridCol>
                <a:gridCol w="1268913">
                  <a:extLst>
                    <a:ext uri="{9D8B030D-6E8A-4147-A177-3AD203B41FA5}">
                      <a16:colId xmlns:a16="http://schemas.microsoft.com/office/drawing/2014/main" val="2207382477"/>
                    </a:ext>
                  </a:extLst>
                </a:gridCol>
                <a:gridCol w="2032000">
                  <a:extLst>
                    <a:ext uri="{9D8B030D-6E8A-4147-A177-3AD203B41FA5}">
                      <a16:colId xmlns:a16="http://schemas.microsoft.com/office/drawing/2014/main" val="4291285240"/>
                    </a:ext>
                  </a:extLst>
                </a:gridCol>
              </a:tblGrid>
              <a:tr h="370840">
                <a:tc>
                  <a:txBody>
                    <a:bodyPr/>
                    <a:lstStyle/>
                    <a:p>
                      <a:r>
                        <a:rPr lang="en-US" sz="1600" b="0" u="sng" dirty="0">
                          <a:latin typeface="Franklin Gothic Demi" panose="020B0703020102020204" pitchFamily="34" charset="0"/>
                        </a:rPr>
                        <a:t>Program</a:t>
                      </a:r>
                    </a:p>
                  </a:txBody>
                  <a:tcPr/>
                </a:tc>
                <a:tc>
                  <a:txBody>
                    <a:bodyPr/>
                    <a:lstStyle/>
                    <a:p>
                      <a:pPr algn="r"/>
                      <a:r>
                        <a:rPr lang="en-US" sz="1600" b="0" u="sng" dirty="0">
                          <a:latin typeface="Franklin Gothic Demi" panose="020B0703020102020204" pitchFamily="34" charset="0"/>
                        </a:rPr>
                        <a:t>Awards</a:t>
                      </a:r>
                    </a:p>
                  </a:txBody>
                  <a:tcPr/>
                </a:tc>
                <a:tc>
                  <a:txBody>
                    <a:bodyPr/>
                    <a:lstStyle/>
                    <a:p>
                      <a:pPr algn="r"/>
                      <a:r>
                        <a:rPr lang="en-US" sz="1600" b="0" u="sng" dirty="0">
                          <a:latin typeface="Franklin Gothic Demi" panose="020B0703020102020204" pitchFamily="34" charset="0"/>
                        </a:rPr>
                        <a:t>Total</a:t>
                      </a:r>
                    </a:p>
                  </a:txBody>
                  <a:tcPr/>
                </a:tc>
                <a:extLst>
                  <a:ext uri="{0D108BD9-81ED-4DB2-BD59-A6C34878D82A}">
                    <a16:rowId xmlns:a16="http://schemas.microsoft.com/office/drawing/2014/main" val="4227596196"/>
                  </a:ext>
                </a:extLst>
              </a:tr>
              <a:tr h="370840">
                <a:tc>
                  <a:txBody>
                    <a:bodyPr/>
                    <a:lstStyle/>
                    <a:p>
                      <a:r>
                        <a:rPr lang="en-US" sz="1600" dirty="0">
                          <a:latin typeface="Franklin Gothic Demi" panose="020B0703020102020204" pitchFamily="34" charset="0"/>
                        </a:rPr>
                        <a:t>TechStart Grant</a:t>
                      </a:r>
                    </a:p>
                  </a:txBody>
                  <a:tcPr/>
                </a:tc>
                <a:tc>
                  <a:txBody>
                    <a:bodyPr/>
                    <a:lstStyle/>
                    <a:p>
                      <a:pPr algn="r"/>
                      <a:r>
                        <a:rPr lang="en-US" sz="1600" dirty="0">
                          <a:latin typeface="Franklin Gothic Demi" panose="020B0703020102020204" pitchFamily="34" charset="0"/>
                        </a:rPr>
                        <a:t>37</a:t>
                      </a:r>
                    </a:p>
                  </a:txBody>
                  <a:tcPr/>
                </a:tc>
                <a:tc>
                  <a:txBody>
                    <a:bodyPr/>
                    <a:lstStyle/>
                    <a:p>
                      <a:pPr algn="r"/>
                      <a:r>
                        <a:rPr lang="en-US" sz="1600" dirty="0">
                          <a:latin typeface="Franklin Gothic Demi" panose="020B0703020102020204" pitchFamily="34" charset="0"/>
                        </a:rPr>
                        <a:t>$168,821</a:t>
                      </a:r>
                    </a:p>
                  </a:txBody>
                  <a:tcPr/>
                </a:tc>
                <a:extLst>
                  <a:ext uri="{0D108BD9-81ED-4DB2-BD59-A6C34878D82A}">
                    <a16:rowId xmlns:a16="http://schemas.microsoft.com/office/drawing/2014/main" val="2110656755"/>
                  </a:ext>
                </a:extLst>
              </a:tr>
              <a:tr h="370840">
                <a:tc>
                  <a:txBody>
                    <a:bodyPr/>
                    <a:lstStyle/>
                    <a:p>
                      <a:r>
                        <a:rPr lang="en-US" sz="1600" dirty="0">
                          <a:latin typeface="Franklin Gothic Demi" panose="020B0703020102020204" pitchFamily="34" charset="0"/>
                        </a:rPr>
                        <a:t>Seed Grant</a:t>
                      </a:r>
                    </a:p>
                  </a:txBody>
                  <a:tcPr/>
                </a:tc>
                <a:tc>
                  <a:txBody>
                    <a:bodyPr/>
                    <a:lstStyle/>
                    <a:p>
                      <a:pPr algn="r"/>
                      <a:r>
                        <a:rPr lang="en-US" sz="1600" dirty="0">
                          <a:latin typeface="Franklin Gothic Demi" panose="020B0703020102020204" pitchFamily="34" charset="0"/>
                        </a:rPr>
                        <a:t>55</a:t>
                      </a:r>
                    </a:p>
                  </a:txBody>
                  <a:tcPr/>
                </a:tc>
                <a:tc>
                  <a:txBody>
                    <a:bodyPr/>
                    <a:lstStyle/>
                    <a:p>
                      <a:pPr algn="r"/>
                      <a:r>
                        <a:rPr lang="en-US" sz="1600" dirty="0">
                          <a:latin typeface="Franklin Gothic Demi" panose="020B0703020102020204" pitchFamily="34" charset="0"/>
                        </a:rPr>
                        <a:t>$1,211,906</a:t>
                      </a:r>
                    </a:p>
                  </a:txBody>
                  <a:tcPr/>
                </a:tc>
                <a:extLst>
                  <a:ext uri="{0D108BD9-81ED-4DB2-BD59-A6C34878D82A}">
                    <a16:rowId xmlns:a16="http://schemas.microsoft.com/office/drawing/2014/main" val="10744719"/>
                  </a:ext>
                </a:extLst>
              </a:tr>
              <a:tr h="370840">
                <a:tc>
                  <a:txBody>
                    <a:bodyPr/>
                    <a:lstStyle/>
                    <a:p>
                      <a:r>
                        <a:rPr lang="en-US" sz="1600" dirty="0">
                          <a:latin typeface="Franklin Gothic Demi" panose="020B0703020102020204" pitchFamily="34" charset="0"/>
                        </a:rPr>
                        <a:t>Dev Loans / Equity</a:t>
                      </a:r>
                    </a:p>
                  </a:txBody>
                  <a:tcPr/>
                </a:tc>
                <a:tc>
                  <a:txBody>
                    <a:bodyPr/>
                    <a:lstStyle/>
                    <a:p>
                      <a:pPr algn="r"/>
                      <a:r>
                        <a:rPr lang="en-US" sz="1600" dirty="0">
                          <a:latin typeface="Franklin Gothic Demi" panose="020B0703020102020204" pitchFamily="34" charset="0"/>
                        </a:rPr>
                        <a:t>10</a:t>
                      </a:r>
                    </a:p>
                  </a:txBody>
                  <a:tcPr/>
                </a:tc>
                <a:tc>
                  <a:txBody>
                    <a:bodyPr/>
                    <a:lstStyle/>
                    <a:p>
                      <a:pPr algn="r"/>
                      <a:r>
                        <a:rPr lang="en-US" sz="1600" dirty="0">
                          <a:latin typeface="Franklin Gothic Demi" panose="020B0703020102020204" pitchFamily="34" charset="0"/>
                        </a:rPr>
                        <a:t>$3,056,536</a:t>
                      </a:r>
                    </a:p>
                  </a:txBody>
                  <a:tcPr/>
                </a:tc>
                <a:extLst>
                  <a:ext uri="{0D108BD9-81ED-4DB2-BD59-A6C34878D82A}">
                    <a16:rowId xmlns:a16="http://schemas.microsoft.com/office/drawing/2014/main" val="1643692245"/>
                  </a:ext>
                </a:extLst>
              </a:tr>
              <a:tr h="370840">
                <a:tc>
                  <a:txBody>
                    <a:bodyPr/>
                    <a:lstStyle/>
                    <a:p>
                      <a:r>
                        <a:rPr lang="en-US" sz="1600" dirty="0">
                          <a:latin typeface="Franklin Gothic Demi" panose="020B0703020102020204" pitchFamily="34" charset="0"/>
                        </a:rPr>
                        <a:t>Accelerator Grants</a:t>
                      </a:r>
                    </a:p>
                  </a:txBody>
                  <a:tcPr/>
                </a:tc>
                <a:tc>
                  <a:txBody>
                    <a:bodyPr/>
                    <a:lstStyle/>
                    <a:p>
                      <a:pPr algn="r"/>
                      <a:r>
                        <a:rPr lang="en-US" sz="1600" dirty="0">
                          <a:latin typeface="Franklin Gothic Demi" panose="020B0703020102020204" pitchFamily="34" charset="0"/>
                        </a:rPr>
                        <a:t>13</a:t>
                      </a:r>
                    </a:p>
                  </a:txBody>
                  <a:tcPr/>
                </a:tc>
                <a:tc>
                  <a:txBody>
                    <a:bodyPr/>
                    <a:lstStyle/>
                    <a:p>
                      <a:pPr algn="r"/>
                      <a:r>
                        <a:rPr lang="en-US" sz="1600" dirty="0">
                          <a:latin typeface="Franklin Gothic Demi" panose="020B0703020102020204" pitchFamily="34" charset="0"/>
                        </a:rPr>
                        <a:t>$283,283</a:t>
                      </a:r>
                    </a:p>
                  </a:txBody>
                  <a:tcPr/>
                </a:tc>
                <a:extLst>
                  <a:ext uri="{0D108BD9-81ED-4DB2-BD59-A6C34878D82A}">
                    <a16:rowId xmlns:a16="http://schemas.microsoft.com/office/drawing/2014/main" val="1621243799"/>
                  </a:ext>
                </a:extLst>
              </a:tr>
              <a:tr h="370840">
                <a:tc>
                  <a:txBody>
                    <a:bodyPr/>
                    <a:lstStyle/>
                    <a:p>
                      <a:r>
                        <a:rPr lang="en-US" sz="1600" dirty="0">
                          <a:latin typeface="Franklin Gothic Demi" panose="020B0703020102020204" pitchFamily="34" charset="0"/>
                        </a:rPr>
                        <a:t>Phase 0</a:t>
                      </a:r>
                    </a:p>
                  </a:txBody>
                  <a:tcPr/>
                </a:tc>
                <a:tc>
                  <a:txBody>
                    <a:bodyPr/>
                    <a:lstStyle/>
                    <a:p>
                      <a:pPr algn="r"/>
                      <a:r>
                        <a:rPr lang="en-US" sz="1600" dirty="0">
                          <a:latin typeface="Franklin Gothic Demi" panose="020B0703020102020204" pitchFamily="34" charset="0"/>
                        </a:rPr>
                        <a:t>14</a:t>
                      </a:r>
                    </a:p>
                  </a:txBody>
                  <a:tcPr/>
                </a:tc>
                <a:tc>
                  <a:txBody>
                    <a:bodyPr/>
                    <a:lstStyle/>
                    <a:p>
                      <a:pPr algn="r"/>
                      <a:r>
                        <a:rPr lang="en-US" sz="1600" dirty="0">
                          <a:latin typeface="Franklin Gothic Demi" panose="020B0703020102020204" pitchFamily="34" charset="0"/>
                        </a:rPr>
                        <a:t>$65,840</a:t>
                      </a:r>
                    </a:p>
                  </a:txBody>
                  <a:tcPr/>
                </a:tc>
                <a:extLst>
                  <a:ext uri="{0D108BD9-81ED-4DB2-BD59-A6C34878D82A}">
                    <a16:rowId xmlns:a16="http://schemas.microsoft.com/office/drawing/2014/main" val="784632957"/>
                  </a:ext>
                </a:extLst>
              </a:tr>
              <a:tr h="370840">
                <a:tc>
                  <a:txBody>
                    <a:bodyPr/>
                    <a:lstStyle/>
                    <a:p>
                      <a:r>
                        <a:rPr lang="en-US" sz="1600" dirty="0">
                          <a:latin typeface="Franklin Gothic Demi" panose="020B0703020102020204" pitchFamily="34" charset="0"/>
                        </a:rPr>
                        <a:t>Cluster Initiative</a:t>
                      </a:r>
                    </a:p>
                  </a:txBody>
                  <a:tcPr/>
                </a:tc>
                <a:tc>
                  <a:txBody>
                    <a:bodyPr/>
                    <a:lstStyle/>
                    <a:p>
                      <a:pPr algn="r"/>
                      <a:r>
                        <a:rPr lang="en-US" sz="1600" dirty="0">
                          <a:latin typeface="Franklin Gothic Demi" panose="020B0703020102020204" pitchFamily="34" charset="0"/>
                        </a:rPr>
                        <a:t>8</a:t>
                      </a:r>
                    </a:p>
                  </a:txBody>
                  <a:tcPr/>
                </a:tc>
                <a:tc>
                  <a:txBody>
                    <a:bodyPr/>
                    <a:lstStyle/>
                    <a:p>
                      <a:pPr algn="r"/>
                      <a:r>
                        <a:rPr lang="en-US" sz="1600" dirty="0">
                          <a:latin typeface="Franklin Gothic Demi" panose="020B0703020102020204" pitchFamily="34" charset="0"/>
                        </a:rPr>
                        <a:t>$2,107,123</a:t>
                      </a:r>
                    </a:p>
                  </a:txBody>
                  <a:tcPr/>
                </a:tc>
                <a:extLst>
                  <a:ext uri="{0D108BD9-81ED-4DB2-BD59-A6C34878D82A}">
                    <a16:rowId xmlns:a16="http://schemas.microsoft.com/office/drawing/2014/main" val="1105502686"/>
                  </a:ext>
                </a:extLst>
              </a:tr>
              <a:tr h="370840">
                <a:tc>
                  <a:txBody>
                    <a:bodyPr/>
                    <a:lstStyle/>
                    <a:p>
                      <a:r>
                        <a:rPr lang="en-US" sz="1600" dirty="0">
                          <a:latin typeface="Franklin Gothic Demi" panose="020B0703020102020204" pitchFamily="34" charset="0"/>
                        </a:rPr>
                        <a:t>Other</a:t>
                      </a:r>
                    </a:p>
                  </a:txBody>
                  <a:tcPr/>
                </a:tc>
                <a:tc>
                  <a:txBody>
                    <a:bodyPr/>
                    <a:lstStyle/>
                    <a:p>
                      <a:pPr algn="r"/>
                      <a:r>
                        <a:rPr lang="en-US" sz="1600" dirty="0">
                          <a:latin typeface="Franklin Gothic Demi" panose="020B0703020102020204" pitchFamily="34" charset="0"/>
                        </a:rPr>
                        <a:t>19</a:t>
                      </a:r>
                    </a:p>
                  </a:txBody>
                  <a:tcPr/>
                </a:tc>
                <a:tc>
                  <a:txBody>
                    <a:bodyPr/>
                    <a:lstStyle/>
                    <a:p>
                      <a:pPr algn="r"/>
                      <a:r>
                        <a:rPr lang="en-US" sz="1600" dirty="0">
                          <a:latin typeface="Franklin Gothic Demi" panose="020B0703020102020204" pitchFamily="34" charset="0"/>
                        </a:rPr>
                        <a:t>$176,825</a:t>
                      </a:r>
                    </a:p>
                  </a:txBody>
                  <a:tcPr/>
                </a:tc>
                <a:extLst>
                  <a:ext uri="{0D108BD9-81ED-4DB2-BD59-A6C34878D82A}">
                    <a16:rowId xmlns:a16="http://schemas.microsoft.com/office/drawing/2014/main" val="798874760"/>
                  </a:ext>
                </a:extLst>
              </a:tr>
            </a:tbl>
          </a:graphicData>
        </a:graphic>
      </p:graphicFrame>
    </p:spTree>
    <p:extLst>
      <p:ext uri="{BB962C8B-B14F-4D97-AF65-F5344CB8AC3E}">
        <p14:creationId xmlns:p14="http://schemas.microsoft.com/office/powerpoint/2010/main" val="83684288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0" y="5990094"/>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pic>
        <p:nvPicPr>
          <p:cNvPr id="1026" name="Picture 2" descr="Valley of Death Image"/>
          <p:cNvPicPr>
            <a:picLocks noChangeAspect="1" noChangeArrowheads="1"/>
          </p:cNvPicPr>
          <p:nvPr/>
        </p:nvPicPr>
        <p:blipFill rotWithShape="1">
          <a:blip r:embed="rId3">
            <a:extLst>
              <a:ext uri="{28A0092B-C50C-407E-A947-70E740481C1C}">
                <a14:useLocalDpi xmlns:a14="http://schemas.microsoft.com/office/drawing/2010/main" val="0"/>
              </a:ext>
            </a:extLst>
          </a:blip>
          <a:srcRect t="19164" b="11532"/>
          <a:stretch/>
        </p:blipFill>
        <p:spPr bwMode="auto">
          <a:xfrm>
            <a:off x="180870" y="721752"/>
            <a:ext cx="8784535" cy="44865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628847" y="5208270"/>
            <a:ext cx="1097280" cy="338554"/>
          </a:xfrm>
          <a:prstGeom prst="rect">
            <a:avLst/>
          </a:prstGeom>
          <a:solidFill>
            <a:schemeClr val="tx2">
              <a:lumMod val="50000"/>
            </a:schemeClr>
          </a:solidFill>
          <a:effectLst>
            <a:outerShdw blurRad="50800" dist="38100" dir="2700000" algn="tl" rotWithShape="0">
              <a:prstClr val="black">
                <a:alpha val="40000"/>
              </a:prstClr>
            </a:outerShdw>
          </a:effectLst>
          <a:scene3d>
            <a:camera prst="orthographicFront"/>
            <a:lightRig rig="threePt" dir="t"/>
          </a:scene3d>
          <a:sp3d>
            <a:bevelT w="0" h="0"/>
          </a:sp3d>
        </p:spPr>
        <p:txBody>
          <a:bodyPr wrap="square" rtlCol="0">
            <a:spAutoFit/>
          </a:bodyPr>
          <a:lstStyle/>
          <a:p>
            <a:pPr algn="ctr"/>
            <a:r>
              <a:rPr lang="en-US" sz="1600" dirty="0">
                <a:solidFill>
                  <a:schemeClr val="bg1"/>
                </a:solidFill>
                <a:latin typeface="Franklin Gothic Demi" panose="020B0703020102020204" pitchFamily="34" charset="0"/>
              </a:rPr>
              <a:t>TechStart</a:t>
            </a:r>
          </a:p>
        </p:txBody>
      </p:sp>
      <p:sp>
        <p:nvSpPr>
          <p:cNvPr id="4" name="TextBox 3"/>
          <p:cNvSpPr txBox="1"/>
          <p:nvPr/>
        </p:nvSpPr>
        <p:spPr>
          <a:xfrm>
            <a:off x="2726127" y="5201892"/>
            <a:ext cx="1828800" cy="338554"/>
          </a:xfrm>
          <a:prstGeom prst="rect">
            <a:avLst/>
          </a:prstGeom>
          <a:solidFill>
            <a:schemeClr val="tx2">
              <a:lumMod val="50000"/>
            </a:schemeClr>
          </a:solidFill>
          <a:effectLst>
            <a:outerShdw blurRad="50800" dist="38100" dir="2700000" algn="tl" rotWithShape="0">
              <a:prstClr val="black">
                <a:alpha val="40000"/>
              </a:prstClr>
            </a:outerShdw>
          </a:effectLst>
          <a:scene3d>
            <a:camera prst="orthographicFront"/>
            <a:lightRig rig="threePt" dir="t"/>
          </a:scene3d>
          <a:sp3d>
            <a:bevelT h="0"/>
          </a:sp3d>
        </p:spPr>
        <p:txBody>
          <a:bodyPr wrap="square" rtlCol="0">
            <a:spAutoFit/>
          </a:bodyPr>
          <a:lstStyle/>
          <a:p>
            <a:pPr algn="ctr"/>
            <a:r>
              <a:rPr lang="en-US" sz="1600" dirty="0">
                <a:solidFill>
                  <a:schemeClr val="bg1"/>
                </a:solidFill>
                <a:latin typeface="Franklin Gothic Demi" panose="020B0703020102020204" pitchFamily="34" charset="0"/>
              </a:rPr>
              <a:t>Seed Grant</a:t>
            </a:r>
          </a:p>
        </p:txBody>
      </p:sp>
      <p:sp>
        <p:nvSpPr>
          <p:cNvPr id="6" name="TextBox 5"/>
          <p:cNvSpPr txBox="1"/>
          <p:nvPr/>
        </p:nvSpPr>
        <p:spPr>
          <a:xfrm>
            <a:off x="7218062" y="5208270"/>
            <a:ext cx="1602795" cy="338554"/>
          </a:xfrm>
          <a:prstGeom prst="rect">
            <a:avLst/>
          </a:prstGeom>
          <a:solidFill>
            <a:schemeClr val="tx2">
              <a:lumMod val="50000"/>
            </a:schemeClr>
          </a:solidFill>
          <a:effectLst>
            <a:outerShdw blurRad="50800" dist="38100" dir="2700000" algn="tl" rotWithShape="0">
              <a:prstClr val="black">
                <a:alpha val="40000"/>
              </a:prstClr>
            </a:outerShdw>
          </a:effectLst>
          <a:scene3d>
            <a:camera prst="orthographicFront"/>
            <a:lightRig rig="threePt" dir="t"/>
          </a:scene3d>
          <a:sp3d>
            <a:bevelT h="0"/>
          </a:sp3d>
        </p:spPr>
        <p:txBody>
          <a:bodyPr wrap="square" rtlCol="0">
            <a:spAutoFit/>
          </a:bodyPr>
          <a:lstStyle/>
          <a:p>
            <a:pPr algn="ctr"/>
            <a:r>
              <a:rPr lang="en-US" sz="1600" dirty="0">
                <a:solidFill>
                  <a:schemeClr val="bg1"/>
                </a:solidFill>
                <a:latin typeface="Franklin Gothic Demi" panose="020B0703020102020204" pitchFamily="34" charset="0"/>
              </a:rPr>
              <a:t>Equity Capital</a:t>
            </a:r>
          </a:p>
        </p:txBody>
      </p:sp>
      <p:pic>
        <p:nvPicPr>
          <p:cNvPr id="7" name="Picture 6"/>
          <p:cNvPicPr>
            <a:picLocks noChangeAspect="1"/>
          </p:cNvPicPr>
          <p:nvPr/>
        </p:nvPicPr>
        <p:blipFill rotWithShape="1">
          <a:blip r:embed="rId4" cstate="email">
            <a:extLst>
              <a:ext uri="{28A0092B-C50C-407E-A947-70E740481C1C}">
                <a14:useLocalDpi xmlns:a14="http://schemas.microsoft.com/office/drawing/2010/main" val="0"/>
              </a:ext>
            </a:extLst>
          </a:blip>
          <a:srcRect l="24136" t="23943" r="28671" b="40679"/>
          <a:stretch/>
        </p:blipFill>
        <p:spPr>
          <a:xfrm>
            <a:off x="3681885" y="6121590"/>
            <a:ext cx="1312698" cy="604912"/>
          </a:xfrm>
          <a:prstGeom prst="rect">
            <a:avLst/>
          </a:prstGeom>
        </p:spPr>
      </p:pic>
      <p:sp>
        <p:nvSpPr>
          <p:cNvPr id="8" name="Title 1"/>
          <p:cNvSpPr txBox="1">
            <a:spLocks/>
          </p:cNvSpPr>
          <p:nvPr/>
        </p:nvSpPr>
        <p:spPr>
          <a:xfrm>
            <a:off x="491531" y="67578"/>
            <a:ext cx="8508207" cy="625078"/>
          </a:xfrm>
          <a:prstGeom prst="rect">
            <a:avLst/>
          </a:prstGeom>
        </p:spPr>
        <p:txBody>
          <a:bodyPr/>
          <a:lstStyle>
            <a:lvl1pPr algn="l" rtl="0" eaLnBrk="1" fontAlgn="base" hangingPunct="1">
              <a:spcBef>
                <a:spcPct val="0"/>
              </a:spcBef>
              <a:spcAft>
                <a:spcPct val="0"/>
              </a:spcAft>
              <a:defRPr sz="4200">
                <a:solidFill>
                  <a:schemeClr val="tx1"/>
                </a:solidFill>
                <a:latin typeface="+mj-lt"/>
                <a:ea typeface="+mj-ea"/>
                <a:cs typeface="+mj-cs"/>
                <a:sym typeface="Helvetica Neue Bold Condensed" charset="0"/>
              </a:defRPr>
            </a:lvl1pPr>
            <a:lvl2pPr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2pPr>
            <a:lvl3pPr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3pPr>
            <a:lvl4pPr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4pPr>
            <a:lvl5pPr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5pPr>
            <a:lvl6pPr marL="321377"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6pPr>
            <a:lvl7pPr marL="642757"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7pPr>
            <a:lvl8pPr marL="964134"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8pPr>
            <a:lvl9pPr marL="1285513" algn="l" rtl="0" eaLnBrk="1" fontAlgn="base" hangingPunct="1">
              <a:spcBef>
                <a:spcPct val="0"/>
              </a:spcBef>
              <a:spcAft>
                <a:spcPct val="0"/>
              </a:spcAft>
              <a:defRPr sz="4200">
                <a:solidFill>
                  <a:schemeClr val="tx1"/>
                </a:solidFill>
                <a:latin typeface="Helvetica Neue Bold Condensed" charset="0"/>
                <a:ea typeface="ヒラギノ角ゴ ProN W6" charset="0"/>
                <a:cs typeface="ヒラギノ角ゴ ProN W6" charset="0"/>
                <a:sym typeface="Helvetica Neue Bold Condensed" charset="0"/>
              </a:defRPr>
            </a:lvl9pPr>
          </a:lstStyle>
          <a:p>
            <a:pPr defTabSz="914400"/>
            <a:r>
              <a:rPr lang="en-US" kern="0" dirty="0">
                <a:solidFill>
                  <a:srgbClr val="FFC000"/>
                </a:solidFill>
              </a:rPr>
              <a:t>Life cycle of a venture or product:</a:t>
            </a:r>
            <a:endParaRPr lang="en-US" kern="0" dirty="0"/>
          </a:p>
        </p:txBody>
      </p:sp>
      <p:cxnSp>
        <p:nvCxnSpPr>
          <p:cNvPr id="16" name="Straight Connector 15"/>
          <p:cNvCxnSpPr/>
          <p:nvPr/>
        </p:nvCxnSpPr>
        <p:spPr bwMode="auto">
          <a:xfrm rot="-180000">
            <a:off x="2726224" y="4055148"/>
            <a:ext cx="154983" cy="7750"/>
          </a:xfrm>
          <a:prstGeom prst="line">
            <a:avLst/>
          </a:prstGeom>
          <a:solidFill>
            <a:srgbClr val="4D4D4D"/>
          </a:solidFill>
          <a:ln w="25400" cap="flat" cmpd="sng" algn="ctr">
            <a:solidFill>
              <a:schemeClr val="bg1">
                <a:lumMod val="65000"/>
                <a:lumOff val="35000"/>
              </a:schemeClr>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Connector 18"/>
          <p:cNvCxnSpPr/>
          <p:nvPr/>
        </p:nvCxnSpPr>
        <p:spPr bwMode="auto">
          <a:xfrm rot="-180000">
            <a:off x="2272850" y="3379199"/>
            <a:ext cx="154983" cy="7750"/>
          </a:xfrm>
          <a:prstGeom prst="line">
            <a:avLst/>
          </a:prstGeom>
          <a:solidFill>
            <a:srgbClr val="4D4D4D"/>
          </a:solidFill>
          <a:ln w="12700" cap="flat" cmpd="sng" algn="ctr">
            <a:solidFill>
              <a:schemeClr val="bg1">
                <a:lumMod val="65000"/>
                <a:lumOff val="35000"/>
              </a:schemeClr>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 name="Oval 2"/>
          <p:cNvSpPr/>
          <p:nvPr/>
        </p:nvSpPr>
        <p:spPr bwMode="auto">
          <a:xfrm>
            <a:off x="2115518" y="2369455"/>
            <a:ext cx="5594889" cy="2053525"/>
          </a:xfrm>
          <a:prstGeom prst="ellipse">
            <a:avLst/>
          </a:prstGeom>
          <a:solidFill>
            <a:schemeClr val="accent5">
              <a:lumMod val="40000"/>
              <a:lumOff val="60000"/>
              <a:alpha val="50000"/>
            </a:schemeClr>
          </a:solidFill>
          <a:ln>
            <a:noFill/>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4200" b="0" i="0" u="none" strike="noStrike" cap="none" normalizeH="0" baseline="0" dirty="0">
                <a:ln>
                  <a:noFill/>
                </a:ln>
                <a:solidFill>
                  <a:srgbClr val="0070C0"/>
                </a:solidFill>
                <a:effectLst/>
                <a:latin typeface="Helvetica Neue Bold Condensed" charset="0"/>
                <a:ea typeface="ヒラギノ角ゴ ProN W6" charset="0"/>
                <a:cs typeface="ヒラギノ角ゴ ProN W6" charset="0"/>
                <a:sym typeface="Helvetica Neue Bold Condensed" charset="0"/>
              </a:rPr>
              <a:t>Where MTI works.</a:t>
            </a:r>
          </a:p>
        </p:txBody>
      </p:sp>
      <p:sp>
        <p:nvSpPr>
          <p:cNvPr id="15" name="TextBox 14"/>
          <p:cNvSpPr txBox="1"/>
          <p:nvPr/>
        </p:nvSpPr>
        <p:spPr>
          <a:xfrm>
            <a:off x="4566303" y="5208270"/>
            <a:ext cx="2651760" cy="338554"/>
          </a:xfrm>
          <a:prstGeom prst="rect">
            <a:avLst/>
          </a:prstGeom>
          <a:solidFill>
            <a:schemeClr val="tx2">
              <a:lumMod val="50000"/>
            </a:schemeClr>
          </a:solidFill>
          <a:ln>
            <a:solidFill>
              <a:schemeClr val="accent1"/>
            </a:solidFill>
          </a:ln>
          <a:effectLst>
            <a:glow rad="63500">
              <a:schemeClr val="accent1">
                <a:satMod val="175000"/>
                <a:alpha val="40000"/>
              </a:schemeClr>
            </a:glow>
            <a:outerShdw blurRad="50800" dist="38100" dir="2700000" algn="tl" rotWithShape="0">
              <a:prstClr val="black">
                <a:alpha val="40000"/>
              </a:prstClr>
            </a:outerShdw>
          </a:effectLst>
          <a:scene3d>
            <a:camera prst="orthographicFront"/>
            <a:lightRig rig="threePt" dir="t"/>
          </a:scene3d>
          <a:sp3d>
            <a:bevelT h="0"/>
          </a:sp3d>
        </p:spPr>
        <p:txBody>
          <a:bodyPr wrap="square" rtlCol="0">
            <a:spAutoFit/>
          </a:bodyPr>
          <a:lstStyle/>
          <a:p>
            <a:pPr algn="ctr"/>
            <a:r>
              <a:rPr lang="en-US" sz="1600" dirty="0">
                <a:solidFill>
                  <a:schemeClr val="bg1"/>
                </a:solidFill>
                <a:latin typeface="Franklin Gothic Demi" panose="020B0703020102020204" pitchFamily="34" charset="0"/>
              </a:rPr>
              <a:t>Development Loan</a:t>
            </a:r>
          </a:p>
        </p:txBody>
      </p:sp>
      <p:sp>
        <p:nvSpPr>
          <p:cNvPr id="18" name="TextBox 17"/>
          <p:cNvSpPr txBox="1"/>
          <p:nvPr/>
        </p:nvSpPr>
        <p:spPr>
          <a:xfrm>
            <a:off x="1628848" y="5596748"/>
            <a:ext cx="4281622" cy="338554"/>
          </a:xfrm>
          <a:prstGeom prst="rect">
            <a:avLst/>
          </a:prstGeom>
          <a:solidFill>
            <a:schemeClr val="tx2">
              <a:lumMod val="50000"/>
            </a:schemeClr>
          </a:solidFill>
          <a:effectLst>
            <a:outerShdw blurRad="50800" dist="38100" dir="8100000" algn="tr" rotWithShape="0">
              <a:prstClr val="black">
                <a:alpha val="40000"/>
              </a:prstClr>
            </a:outerShdw>
          </a:effectLst>
          <a:scene3d>
            <a:camera prst="orthographicFront"/>
            <a:lightRig rig="threePt" dir="t"/>
          </a:scene3d>
          <a:sp3d>
            <a:bevelT h="0"/>
          </a:sp3d>
        </p:spPr>
        <p:txBody>
          <a:bodyPr wrap="square" rtlCol="0">
            <a:spAutoFit/>
          </a:bodyPr>
          <a:lstStyle/>
          <a:p>
            <a:r>
              <a:rPr lang="en-US" sz="1600" dirty="0">
                <a:solidFill>
                  <a:schemeClr val="bg1"/>
                </a:solidFill>
                <a:latin typeface="Franklin Gothic Demi" panose="020B0703020102020204" pitchFamily="34" charset="0"/>
              </a:rPr>
              <a:t>SBIR/STTR Federal R&amp;D Funding</a:t>
            </a:r>
          </a:p>
        </p:txBody>
      </p:sp>
    </p:spTree>
    <p:extLst>
      <p:ext uri="{BB962C8B-B14F-4D97-AF65-F5344CB8AC3E}">
        <p14:creationId xmlns:p14="http://schemas.microsoft.com/office/powerpoint/2010/main" val="156089295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000"/>
                </a:solidFill>
              </a:rPr>
              <a:t>Requirements</a:t>
            </a:r>
          </a:p>
        </p:txBody>
      </p:sp>
      <p:sp>
        <p:nvSpPr>
          <p:cNvPr id="3" name="Content Placeholder 2"/>
          <p:cNvSpPr>
            <a:spLocks noGrp="1"/>
          </p:cNvSpPr>
          <p:nvPr>
            <p:ph idx="1"/>
          </p:nvPr>
        </p:nvSpPr>
        <p:spPr>
          <a:xfrm>
            <a:off x="232839" y="1336488"/>
            <a:ext cx="8786813" cy="3855444"/>
          </a:xfrm>
        </p:spPr>
        <p:txBody>
          <a:bodyPr anchor="t" anchorCtr="0"/>
          <a:lstStyle/>
          <a:p>
            <a:r>
              <a:rPr lang="en-US" dirty="0"/>
              <a:t>Applicant must be a Maine organization or have a core footprint in Maine at the time of investment</a:t>
            </a:r>
          </a:p>
          <a:p>
            <a:r>
              <a:rPr lang="en-US" dirty="0"/>
              <a:t>Potential for strong economic impact</a:t>
            </a:r>
          </a:p>
          <a:p>
            <a:r>
              <a:rPr lang="en-US" dirty="0"/>
              <a:t>Compelling innovation</a:t>
            </a:r>
          </a:p>
          <a:p>
            <a:r>
              <a:rPr lang="en-US" dirty="0"/>
              <a:t>Minimum 1:1 Matching funds</a:t>
            </a:r>
          </a:p>
        </p:txBody>
      </p:sp>
      <p:sp>
        <p:nvSpPr>
          <p:cNvPr id="4" name="Rectangle 3"/>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Tree>
    <p:extLst>
      <p:ext uri="{BB962C8B-B14F-4D97-AF65-F5344CB8AC3E}">
        <p14:creationId xmlns:p14="http://schemas.microsoft.com/office/powerpoint/2010/main" val="331279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sp>
        <p:nvSpPr>
          <p:cNvPr id="2" name="Title 1"/>
          <p:cNvSpPr>
            <a:spLocks noGrp="1"/>
          </p:cNvSpPr>
          <p:nvPr>
            <p:ph type="title"/>
          </p:nvPr>
        </p:nvSpPr>
        <p:spPr/>
        <p:txBody>
          <a:bodyPr/>
          <a:lstStyle/>
          <a:p>
            <a:r>
              <a:rPr lang="en-US" dirty="0"/>
              <a:t>Our </a:t>
            </a:r>
            <a:r>
              <a:rPr lang="en-US" dirty="0">
                <a:solidFill>
                  <a:srgbClr val="FFC000"/>
                </a:solidFill>
              </a:rPr>
              <a:t>$</a:t>
            </a:r>
            <a:r>
              <a:rPr lang="en-US" dirty="0"/>
              <a:t>uite of Opportunities</a:t>
            </a:r>
          </a:p>
        </p:txBody>
      </p:sp>
      <p:sp>
        <p:nvSpPr>
          <p:cNvPr id="3" name="Content Placeholder 2"/>
          <p:cNvSpPr>
            <a:spLocks noGrp="1"/>
          </p:cNvSpPr>
          <p:nvPr>
            <p:ph idx="1"/>
          </p:nvPr>
        </p:nvSpPr>
        <p:spPr>
          <a:xfrm>
            <a:off x="178594" y="999520"/>
            <a:ext cx="4358238" cy="4924828"/>
          </a:xfrm>
        </p:spPr>
        <p:txBody>
          <a:bodyPr/>
          <a:lstStyle/>
          <a:p>
            <a:pPr marL="223180" indent="0">
              <a:buNone/>
            </a:pPr>
            <a:r>
              <a:rPr lang="en-US" dirty="0">
                <a:solidFill>
                  <a:srgbClr val="FFC000"/>
                </a:solidFill>
              </a:rPr>
              <a:t>Developing your innovation</a:t>
            </a:r>
          </a:p>
          <a:p>
            <a:r>
              <a:rPr lang="en-US" dirty="0"/>
              <a:t>Tech Start Grants</a:t>
            </a:r>
          </a:p>
          <a:p>
            <a:r>
              <a:rPr lang="en-US" dirty="0"/>
              <a:t>Seed Grants</a:t>
            </a:r>
          </a:p>
          <a:p>
            <a:r>
              <a:rPr lang="en-US" dirty="0"/>
              <a:t>Development Loans</a:t>
            </a:r>
          </a:p>
          <a:p>
            <a:pPr marL="223180" indent="0">
              <a:buNone/>
            </a:pPr>
            <a:r>
              <a:rPr lang="en-US" dirty="0">
                <a:solidFill>
                  <a:srgbClr val="FFC000"/>
                </a:solidFill>
              </a:rPr>
              <a:t>Growing your business</a:t>
            </a:r>
          </a:p>
          <a:p>
            <a:r>
              <a:rPr lang="en-US" dirty="0"/>
              <a:t>Accelerator Grants</a:t>
            </a:r>
          </a:p>
          <a:p>
            <a:r>
              <a:rPr lang="en-US" dirty="0"/>
              <a:t>Equity Capital Investments</a:t>
            </a:r>
          </a:p>
          <a:p>
            <a:pPr marL="223180" indent="0">
              <a:buNone/>
            </a:pPr>
            <a:endParaRPr lang="en-US" dirty="0"/>
          </a:p>
        </p:txBody>
      </p:sp>
      <p:pic>
        <p:nvPicPr>
          <p:cNvPr id="5" name="Picture 4"/>
          <p:cNvPicPr>
            <a:picLocks noChangeAspect="1"/>
          </p:cNvPicPr>
          <p:nvPr/>
        </p:nvPicPr>
        <p:blipFill rotWithShape="1">
          <a:blip r:embed="rId3"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
        <p:nvSpPr>
          <p:cNvPr id="7" name="Content Placeholder 2"/>
          <p:cNvSpPr txBox="1">
            <a:spLocks/>
          </p:cNvSpPr>
          <p:nvPr/>
        </p:nvSpPr>
        <p:spPr bwMode="auto">
          <a:xfrm>
            <a:off x="4536832" y="1065965"/>
            <a:ext cx="4358238" cy="49248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lvl1pPr marL="624902" indent="-401722" algn="l" rtl="0" eaLnBrk="1" fontAlgn="base" hangingPunct="1">
              <a:spcBef>
                <a:spcPts val="1686"/>
              </a:spcBef>
              <a:spcAft>
                <a:spcPct val="0"/>
              </a:spcAft>
              <a:buSzPct val="100000"/>
              <a:buFont typeface="Lucida Grande" charset="0"/>
              <a:buChar char="‣"/>
              <a:defRPr sz="2800">
                <a:solidFill>
                  <a:schemeClr val="tx1"/>
                </a:solidFill>
                <a:latin typeface="Franklin Gothic Demi Cond" pitchFamily="34" charset="0"/>
                <a:ea typeface="+mn-ea"/>
                <a:cs typeface="+mn-cs"/>
                <a:sym typeface="Helvetica Neue Bold Condensed" charset="0"/>
              </a:defRPr>
            </a:lvl1pPr>
            <a:lvl2pPr marL="937353" indent="-401722" algn="l" rtl="0" eaLnBrk="1" fontAlgn="base" hangingPunct="1">
              <a:spcBef>
                <a:spcPts val="1686"/>
              </a:spcBef>
              <a:spcAft>
                <a:spcPct val="0"/>
              </a:spcAft>
              <a:buClr>
                <a:srgbClr val="9A9A9A"/>
              </a:buClr>
              <a:buSzPct val="75000"/>
              <a:buFont typeface="Baskerville" charset="0"/>
              <a:buChar char="•"/>
              <a:defRPr sz="2500">
                <a:solidFill>
                  <a:srgbClr val="9A9A9A"/>
                </a:solidFill>
                <a:latin typeface="Franklin Gothic Demi Cond" pitchFamily="34" charset="0"/>
                <a:ea typeface="Franklin Gothic Book"/>
                <a:cs typeface="Franklin Gothic Book"/>
                <a:sym typeface="Baskerville" charset="0"/>
              </a:defRPr>
            </a:lvl2pPr>
            <a:lvl3pPr marL="1249804"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Franklin Gothic Demi Cond" pitchFamily="34" charset="0"/>
                <a:ea typeface="Franklin Gothic Book"/>
                <a:cs typeface="Franklin Gothic Book"/>
                <a:sym typeface="Baskerville" charset="0"/>
              </a:defRPr>
            </a:lvl3pPr>
            <a:lvl4pPr marL="1562256"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Franklin Gothic Demi Cond" pitchFamily="34" charset="0"/>
                <a:ea typeface="Franklin Gothic Book"/>
                <a:cs typeface="Franklin Gothic Book"/>
                <a:sym typeface="Baskerville" charset="0"/>
              </a:defRPr>
            </a:lvl4pPr>
            <a:lvl5pPr marL="1874706"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Franklin Gothic Demi Cond" pitchFamily="34" charset="0"/>
                <a:ea typeface="Franklin Gothic Book"/>
                <a:cs typeface="Franklin Gothic Book"/>
                <a:sym typeface="Baskerville" charset="0"/>
              </a:defRPr>
            </a:lvl5pPr>
            <a:lvl6pPr marL="2196085"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Baskerville" charset="0"/>
                <a:ea typeface="ヒラギノ明朝 ProN W3" charset="0"/>
                <a:cs typeface="ヒラギノ明朝 ProN W3" charset="0"/>
                <a:sym typeface="Baskerville" charset="0"/>
              </a:defRPr>
            </a:lvl6pPr>
            <a:lvl7pPr marL="2517462"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Baskerville" charset="0"/>
                <a:ea typeface="ヒラギノ明朝 ProN W3" charset="0"/>
                <a:cs typeface="ヒラギノ明朝 ProN W3" charset="0"/>
                <a:sym typeface="Baskerville" charset="0"/>
              </a:defRPr>
            </a:lvl7pPr>
            <a:lvl8pPr marL="2838841"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Baskerville" charset="0"/>
                <a:ea typeface="ヒラギノ明朝 ProN W3" charset="0"/>
                <a:cs typeface="ヒラギノ明朝 ProN W3" charset="0"/>
                <a:sym typeface="Baskerville" charset="0"/>
              </a:defRPr>
            </a:lvl8pPr>
            <a:lvl9pPr marL="3160219" indent="-401722" algn="l" rtl="0" eaLnBrk="1" fontAlgn="base" hangingPunct="1">
              <a:spcBef>
                <a:spcPts val="1686"/>
              </a:spcBef>
              <a:spcAft>
                <a:spcPct val="0"/>
              </a:spcAft>
              <a:buClr>
                <a:srgbClr val="9A9A9A"/>
              </a:buClr>
              <a:buSzPct val="75000"/>
              <a:buFont typeface="Baskerville" charset="0"/>
              <a:buChar char="-"/>
              <a:defRPr sz="2200">
                <a:solidFill>
                  <a:srgbClr val="9A9A9A"/>
                </a:solidFill>
                <a:latin typeface="Baskerville" charset="0"/>
                <a:ea typeface="ヒラギノ明朝 ProN W3" charset="0"/>
                <a:cs typeface="ヒラギノ明朝 ProN W3" charset="0"/>
                <a:sym typeface="Baskerville" charset="0"/>
              </a:defRPr>
            </a:lvl9pPr>
          </a:lstStyle>
          <a:p>
            <a:pPr marL="223180" indent="0" defTabSz="914400">
              <a:buNone/>
            </a:pPr>
            <a:r>
              <a:rPr lang="en-US" kern="0" dirty="0">
                <a:solidFill>
                  <a:srgbClr val="FFC000"/>
                </a:solidFill>
              </a:rPr>
              <a:t>Supporting the ecosystem</a:t>
            </a:r>
          </a:p>
          <a:p>
            <a:pPr defTabSz="914400"/>
            <a:r>
              <a:rPr lang="en-US" kern="0" dirty="0"/>
              <a:t>Cluster Initiative Program</a:t>
            </a:r>
          </a:p>
          <a:p>
            <a:pPr defTabSz="914400"/>
            <a:r>
              <a:rPr lang="en-US" kern="0" dirty="0"/>
              <a:t>Maine Technology Asset Fund 2.0</a:t>
            </a:r>
          </a:p>
          <a:p>
            <a:pPr marL="223180" indent="0" defTabSz="914400">
              <a:buNone/>
            </a:pPr>
            <a:r>
              <a:rPr lang="en-US" kern="0" dirty="0">
                <a:solidFill>
                  <a:srgbClr val="FFC000"/>
                </a:solidFill>
              </a:rPr>
              <a:t>Bringing R&amp;D $ to Maine</a:t>
            </a:r>
          </a:p>
          <a:p>
            <a:pPr defTabSz="914400"/>
            <a:r>
              <a:rPr lang="en-US" kern="0" dirty="0"/>
              <a:t>SBIR/Federal R&amp;D Funding </a:t>
            </a:r>
          </a:p>
          <a:p>
            <a:pPr lvl="1" defTabSz="914400"/>
            <a:r>
              <a:rPr lang="en-US" sz="2000" kern="0" dirty="0"/>
              <a:t>Technical Assistance Program</a:t>
            </a:r>
          </a:p>
          <a:p>
            <a:pPr lvl="1" defTabSz="914400"/>
            <a:r>
              <a:rPr lang="en-US" sz="2000" kern="0" dirty="0"/>
              <a:t>Phase 0 Grant</a:t>
            </a:r>
          </a:p>
          <a:p>
            <a:pPr marL="223180" indent="0" defTabSz="914400">
              <a:buFont typeface="Lucida Grande" charset="0"/>
              <a:buNone/>
            </a:pPr>
            <a:endParaRPr lang="en-US" kern="0" dirty="0"/>
          </a:p>
        </p:txBody>
      </p:sp>
    </p:spTree>
    <p:extLst>
      <p:ext uri="{BB962C8B-B14F-4D97-AF65-F5344CB8AC3E}">
        <p14:creationId xmlns:p14="http://schemas.microsoft.com/office/powerpoint/2010/main" val="3732409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12"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12"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3" fill="hold"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 calcmode="lin" valueType="num">
                                      <p:cBhvr additive="base">
                                        <p:cTn id="39"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7">
                                            <p:txEl>
                                              <p:pRg st="0" end="0"/>
                                            </p:txEl>
                                          </p:spTgt>
                                        </p:tgtEl>
                                        <p:attrNameLst>
                                          <p:attrName>ppt_y</p:attrName>
                                        </p:attrNameLst>
                                      </p:cBhvr>
                                      <p:tavLst>
                                        <p:tav tm="0">
                                          <p:val>
                                            <p:strVal val="0-#ppt_h/2"/>
                                          </p:val>
                                        </p:tav>
                                        <p:tav tm="100000">
                                          <p:val>
                                            <p:strVal val="#ppt_y"/>
                                          </p:val>
                                        </p:tav>
                                      </p:tavLst>
                                    </p:anim>
                                  </p:childTnLst>
                                </p:cTn>
                              </p:par>
                              <p:par>
                                <p:cTn id="41" presetID="2" presetClass="entr" presetSubtype="3" fill="hold" nodeType="with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anim calcmode="lin" valueType="num">
                                      <p:cBhvr additive="base">
                                        <p:cTn id="43"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7">
                                            <p:txEl>
                                              <p:pRg st="1" end="1"/>
                                            </p:txEl>
                                          </p:spTgt>
                                        </p:tgtEl>
                                        <p:attrNameLst>
                                          <p:attrName>ppt_y</p:attrName>
                                        </p:attrNameLst>
                                      </p:cBhvr>
                                      <p:tavLst>
                                        <p:tav tm="0">
                                          <p:val>
                                            <p:strVal val="0-#ppt_h/2"/>
                                          </p:val>
                                        </p:tav>
                                        <p:tav tm="100000">
                                          <p:val>
                                            <p:strVal val="#ppt_y"/>
                                          </p:val>
                                        </p:tav>
                                      </p:tavLst>
                                    </p:anim>
                                  </p:childTnLst>
                                </p:cTn>
                              </p:par>
                              <p:par>
                                <p:cTn id="45" presetID="2" presetClass="entr" presetSubtype="3" fill="hold" nodeType="withEffect">
                                  <p:stCondLst>
                                    <p:cond delay="0"/>
                                  </p:stCondLst>
                                  <p:childTnLst>
                                    <p:set>
                                      <p:cBhvr>
                                        <p:cTn id="46" dur="1" fill="hold">
                                          <p:stCondLst>
                                            <p:cond delay="0"/>
                                          </p:stCondLst>
                                        </p:cTn>
                                        <p:tgtEl>
                                          <p:spTgt spid="7">
                                            <p:txEl>
                                              <p:pRg st="2" end="2"/>
                                            </p:txEl>
                                          </p:spTgt>
                                        </p:tgtEl>
                                        <p:attrNameLst>
                                          <p:attrName>style.visibility</p:attrName>
                                        </p:attrNameLst>
                                      </p:cBhvr>
                                      <p:to>
                                        <p:strVal val="visible"/>
                                      </p:to>
                                    </p:set>
                                    <p:anim calcmode="lin" valueType="num">
                                      <p:cBhvr additive="base">
                                        <p:cTn id="47"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7">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6" fill="hold" nodeType="clickEffect">
                                  <p:stCondLst>
                                    <p:cond delay="0"/>
                                  </p:stCondLst>
                                  <p:childTnLst>
                                    <p:set>
                                      <p:cBhvr>
                                        <p:cTn id="52" dur="1" fill="hold">
                                          <p:stCondLst>
                                            <p:cond delay="0"/>
                                          </p:stCondLst>
                                        </p:cTn>
                                        <p:tgtEl>
                                          <p:spTgt spid="7">
                                            <p:txEl>
                                              <p:pRg st="3" end="3"/>
                                            </p:txEl>
                                          </p:spTgt>
                                        </p:tgtEl>
                                        <p:attrNameLst>
                                          <p:attrName>style.visibility</p:attrName>
                                        </p:attrNameLst>
                                      </p:cBhvr>
                                      <p:to>
                                        <p:strVal val="visible"/>
                                      </p:to>
                                    </p:set>
                                    <p:anim calcmode="lin" valueType="num">
                                      <p:cBhvr additive="base">
                                        <p:cTn id="53" dur="500" fill="hold"/>
                                        <p:tgtEl>
                                          <p:spTgt spid="7">
                                            <p:txEl>
                                              <p:pRg st="3" end="3"/>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7">
                                            <p:txEl>
                                              <p:pRg st="3" end="3"/>
                                            </p:txEl>
                                          </p:spTgt>
                                        </p:tgtEl>
                                        <p:attrNameLst>
                                          <p:attrName>ppt_y</p:attrName>
                                        </p:attrNameLst>
                                      </p:cBhvr>
                                      <p:tavLst>
                                        <p:tav tm="0">
                                          <p:val>
                                            <p:strVal val="1+#ppt_h/2"/>
                                          </p:val>
                                        </p:tav>
                                        <p:tav tm="100000">
                                          <p:val>
                                            <p:strVal val="#ppt_y"/>
                                          </p:val>
                                        </p:tav>
                                      </p:tavLst>
                                    </p:anim>
                                  </p:childTnLst>
                                </p:cTn>
                              </p:par>
                              <p:par>
                                <p:cTn id="55" presetID="2" presetClass="entr" presetSubtype="6" fill="hold" nodeType="withEffect">
                                  <p:stCondLst>
                                    <p:cond delay="0"/>
                                  </p:stCondLst>
                                  <p:childTnLst>
                                    <p:set>
                                      <p:cBhvr>
                                        <p:cTn id="56" dur="1" fill="hold">
                                          <p:stCondLst>
                                            <p:cond delay="0"/>
                                          </p:stCondLst>
                                        </p:cTn>
                                        <p:tgtEl>
                                          <p:spTgt spid="7">
                                            <p:txEl>
                                              <p:pRg st="4" end="4"/>
                                            </p:txEl>
                                          </p:spTgt>
                                        </p:tgtEl>
                                        <p:attrNameLst>
                                          <p:attrName>style.visibility</p:attrName>
                                        </p:attrNameLst>
                                      </p:cBhvr>
                                      <p:to>
                                        <p:strVal val="visible"/>
                                      </p:to>
                                    </p:set>
                                    <p:anim calcmode="lin" valueType="num">
                                      <p:cBhvr additive="base">
                                        <p:cTn id="57"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7">
                                            <p:txEl>
                                              <p:pRg st="4" end="4"/>
                                            </p:txEl>
                                          </p:spTgt>
                                        </p:tgtEl>
                                        <p:attrNameLst>
                                          <p:attrName>ppt_y</p:attrName>
                                        </p:attrNameLst>
                                      </p:cBhvr>
                                      <p:tavLst>
                                        <p:tav tm="0">
                                          <p:val>
                                            <p:strVal val="1+#ppt_h/2"/>
                                          </p:val>
                                        </p:tav>
                                        <p:tav tm="100000">
                                          <p:val>
                                            <p:strVal val="#ppt_y"/>
                                          </p:val>
                                        </p:tav>
                                      </p:tavLst>
                                    </p:anim>
                                  </p:childTnLst>
                                </p:cTn>
                              </p:par>
                              <p:par>
                                <p:cTn id="59" presetID="2" presetClass="entr" presetSubtype="6" fill="hold" nodeType="withEffect">
                                  <p:stCondLst>
                                    <p:cond delay="0"/>
                                  </p:stCondLst>
                                  <p:childTnLst>
                                    <p:set>
                                      <p:cBhvr>
                                        <p:cTn id="60" dur="1" fill="hold">
                                          <p:stCondLst>
                                            <p:cond delay="0"/>
                                          </p:stCondLst>
                                        </p:cTn>
                                        <p:tgtEl>
                                          <p:spTgt spid="7">
                                            <p:txEl>
                                              <p:pRg st="5" end="5"/>
                                            </p:txEl>
                                          </p:spTgt>
                                        </p:tgtEl>
                                        <p:attrNameLst>
                                          <p:attrName>style.visibility</p:attrName>
                                        </p:attrNameLst>
                                      </p:cBhvr>
                                      <p:to>
                                        <p:strVal val="visible"/>
                                      </p:to>
                                    </p:set>
                                    <p:anim calcmode="lin" valueType="num">
                                      <p:cBhvr additive="base">
                                        <p:cTn id="61" dur="500" fill="hold"/>
                                        <p:tgtEl>
                                          <p:spTgt spid="7">
                                            <p:txEl>
                                              <p:pRg st="5" end="5"/>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7">
                                            <p:txEl>
                                              <p:pRg st="5" end="5"/>
                                            </p:txEl>
                                          </p:spTgt>
                                        </p:tgtEl>
                                        <p:attrNameLst>
                                          <p:attrName>ppt_y</p:attrName>
                                        </p:attrNameLst>
                                      </p:cBhvr>
                                      <p:tavLst>
                                        <p:tav tm="0">
                                          <p:val>
                                            <p:strVal val="1+#ppt_h/2"/>
                                          </p:val>
                                        </p:tav>
                                        <p:tav tm="100000">
                                          <p:val>
                                            <p:strVal val="#ppt_y"/>
                                          </p:val>
                                        </p:tav>
                                      </p:tavLst>
                                    </p:anim>
                                  </p:childTnLst>
                                </p:cTn>
                              </p:par>
                              <p:par>
                                <p:cTn id="63" presetID="2" presetClass="entr" presetSubtype="6" fill="hold" nodeType="withEffect">
                                  <p:stCondLst>
                                    <p:cond delay="0"/>
                                  </p:stCondLst>
                                  <p:childTnLst>
                                    <p:set>
                                      <p:cBhvr>
                                        <p:cTn id="64" dur="1" fill="hold">
                                          <p:stCondLst>
                                            <p:cond delay="0"/>
                                          </p:stCondLst>
                                        </p:cTn>
                                        <p:tgtEl>
                                          <p:spTgt spid="7">
                                            <p:txEl>
                                              <p:pRg st="6" end="6"/>
                                            </p:txEl>
                                          </p:spTgt>
                                        </p:tgtEl>
                                        <p:attrNameLst>
                                          <p:attrName>style.visibility</p:attrName>
                                        </p:attrNameLst>
                                      </p:cBhvr>
                                      <p:to>
                                        <p:strVal val="visible"/>
                                      </p:to>
                                    </p:set>
                                    <p:anim calcmode="lin" valueType="num">
                                      <p:cBhvr additive="base">
                                        <p:cTn id="65" dur="500" fill="hold"/>
                                        <p:tgtEl>
                                          <p:spTgt spid="7">
                                            <p:txEl>
                                              <p:pRg st="6" end="6"/>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0" y="5990095"/>
            <a:ext cx="9144000" cy="867905"/>
          </a:xfrm>
          <a:prstGeom prst="rect">
            <a:avLst/>
          </a:prstGeom>
          <a:solidFill>
            <a:schemeClr val="tx1"/>
          </a:solidFill>
          <a:ln>
            <a:no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dirty="0">
              <a:ln>
                <a:noFill/>
              </a:ln>
              <a:solidFill>
                <a:srgbClr val="FFFFFF"/>
              </a:solidFill>
              <a:effectLst/>
              <a:latin typeface="Helvetica Neue Bold Condensed" charset="0"/>
              <a:ea typeface="ヒラギノ角ゴ ProN W6" charset="0"/>
              <a:cs typeface="ヒラギノ角ゴ ProN W6" charset="0"/>
              <a:sym typeface="Helvetica Neue Bold Condensed" charset="0"/>
            </a:endParaRPr>
          </a:p>
        </p:txBody>
      </p:sp>
      <p:sp>
        <p:nvSpPr>
          <p:cNvPr id="2" name="Title 1"/>
          <p:cNvSpPr>
            <a:spLocks noGrp="1"/>
          </p:cNvSpPr>
          <p:nvPr>
            <p:ph type="title"/>
          </p:nvPr>
        </p:nvSpPr>
        <p:spPr/>
        <p:txBody>
          <a:bodyPr/>
          <a:lstStyle/>
          <a:p>
            <a:r>
              <a:rPr lang="en-US" dirty="0">
                <a:solidFill>
                  <a:srgbClr val="FFC000"/>
                </a:solidFill>
              </a:rPr>
              <a:t>Tech Start Grants: </a:t>
            </a:r>
            <a:r>
              <a:rPr lang="en-US" sz="3600" dirty="0">
                <a:latin typeface="+mn-lt"/>
              </a:rPr>
              <a:t>up to </a:t>
            </a:r>
            <a:r>
              <a:rPr lang="en-US" dirty="0"/>
              <a:t>$5,000</a:t>
            </a:r>
          </a:p>
        </p:txBody>
      </p:sp>
      <p:sp>
        <p:nvSpPr>
          <p:cNvPr id="3" name="Content Placeholder 2"/>
          <p:cNvSpPr>
            <a:spLocks noGrp="1"/>
          </p:cNvSpPr>
          <p:nvPr>
            <p:ph idx="1"/>
          </p:nvPr>
        </p:nvSpPr>
        <p:spPr>
          <a:xfrm>
            <a:off x="178595" y="962222"/>
            <a:ext cx="8786813" cy="4911328"/>
          </a:xfrm>
        </p:spPr>
        <p:txBody>
          <a:bodyPr>
            <a:normAutofit/>
          </a:bodyPr>
          <a:lstStyle/>
          <a:p>
            <a:pPr marL="223180" indent="0">
              <a:buNone/>
            </a:pPr>
            <a:r>
              <a:rPr lang="en-US" dirty="0"/>
              <a:t>Intended for small projects that lay basic business groundwork for future technology-based development;</a:t>
            </a:r>
          </a:p>
          <a:p>
            <a:pPr lvl="1"/>
            <a:r>
              <a:rPr lang="en-US" dirty="0"/>
              <a:t>Market Research</a:t>
            </a:r>
          </a:p>
          <a:p>
            <a:pPr lvl="1"/>
            <a:r>
              <a:rPr lang="en-US" dirty="0"/>
              <a:t>Business Plan Development</a:t>
            </a:r>
          </a:p>
          <a:p>
            <a:pPr lvl="1"/>
            <a:r>
              <a:rPr lang="en-US" dirty="0"/>
              <a:t>IP Filings</a:t>
            </a:r>
          </a:p>
          <a:p>
            <a:r>
              <a:rPr lang="en-US" dirty="0"/>
              <a:t>Offered monthly</a:t>
            </a:r>
          </a:p>
          <a:p>
            <a:r>
              <a:rPr lang="en-US" dirty="0"/>
              <a:t>Limited to 6-month projects</a:t>
            </a:r>
          </a:p>
          <a:p>
            <a:r>
              <a:rPr lang="en-US" dirty="0"/>
              <a:t>Can receive two within a 12-month period</a:t>
            </a:r>
          </a:p>
        </p:txBody>
      </p:sp>
      <p:pic>
        <p:nvPicPr>
          <p:cNvPr id="5" name="Picture 4"/>
          <p:cNvPicPr>
            <a:picLocks noChangeAspect="1"/>
          </p:cNvPicPr>
          <p:nvPr/>
        </p:nvPicPr>
        <p:blipFill rotWithShape="1">
          <a:blip r:embed="rId2" cstate="email">
            <a:extLst>
              <a:ext uri="{28A0092B-C50C-407E-A947-70E740481C1C}">
                <a14:useLocalDpi xmlns:a14="http://schemas.microsoft.com/office/drawing/2010/main" val="0"/>
              </a:ext>
            </a:extLst>
          </a:blip>
          <a:srcRect l="24136" t="23943" r="28671" b="40679"/>
          <a:stretch/>
        </p:blipFill>
        <p:spPr>
          <a:xfrm>
            <a:off x="3915652" y="6121590"/>
            <a:ext cx="1312698" cy="604912"/>
          </a:xfrm>
          <a:prstGeom prst="rect">
            <a:avLst/>
          </a:prstGeom>
        </p:spPr>
      </p:pic>
    </p:spTree>
    <p:extLst>
      <p:ext uri="{BB962C8B-B14F-4D97-AF65-F5344CB8AC3E}">
        <p14:creationId xmlns:p14="http://schemas.microsoft.com/office/powerpoint/2010/main" val="174450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 calcmode="lin" valueType="num">
                                      <p:cBhvr additive="base">
                                        <p:cTn id="46"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OP" val=" 207"/>
  <p:tag name="LEFT" val=" 143.875"/>
</p:tagLst>
</file>

<file path=ppt/theme/theme1.xml><?xml version="1.0" encoding="utf-8"?>
<a:theme xmlns:a="http://schemas.openxmlformats.org/drawingml/2006/main" name="Slidevana Dark Layouts">
  <a:themeElements>
    <a:clrScheme name="Slidevana Dark">
      <a:dk1>
        <a:sysClr val="windowText" lastClr="000000"/>
      </a:dk1>
      <a:lt1>
        <a:sysClr val="window" lastClr="FFFFFF"/>
      </a:lt1>
      <a:dk2>
        <a:srgbClr val="000000"/>
      </a:dk2>
      <a:lt2>
        <a:srgbClr val="FFFCF2"/>
      </a:lt2>
      <a:accent1>
        <a:srgbClr val="4D4D4D"/>
      </a:accent1>
      <a:accent2>
        <a:srgbClr val="DA8E00"/>
      </a:accent2>
      <a:accent3>
        <a:srgbClr val="D93700"/>
      </a:accent3>
      <a:accent4>
        <a:srgbClr val="B2040A"/>
      </a:accent4>
      <a:accent5>
        <a:srgbClr val="22AC56"/>
      </a:accent5>
      <a:accent6>
        <a:srgbClr val="1277B5"/>
      </a:accent6>
      <a:hlink>
        <a:srgbClr val="1277B5"/>
      </a:hlink>
      <a:folHlink>
        <a:srgbClr val="A22F73"/>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D4D4D"/>
        </a:solidFill>
        <a:ln>
          <a:noFill/>
        </a:ln>
        <a:effectLst/>
        <a:extLst>
          <a:ext uri="{91240B29-F687-4F45-9708-019B960494DF}">
            <a14:hiddenLine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Helvetica Neue Bold Condensed" charset="0"/>
            <a:ea typeface="ヒラギノ角ゴ ProN W6" charset="0"/>
            <a:cs typeface="ヒラギノ角ゴ ProN W6" charset="0"/>
            <a:sym typeface="Helvetica Neue Bold Condensed" charset="0"/>
          </a:defRPr>
        </a:defPPr>
      </a:lstStyle>
    </a:spDef>
    <a:lnDef>
      <a:spPr bwMode="auto">
        <a:xfrm>
          <a:off x="0" y="0"/>
          <a:ext cx="1" cy="1"/>
        </a:xfrm>
        <a:custGeom>
          <a:avLst/>
          <a:gdLst/>
          <a:ahLst/>
          <a:cxnLst/>
          <a:rect l="0" t="0" r="0" b="0"/>
          <a:pathLst/>
        </a:custGeom>
        <a:solidFill>
          <a:srgbClr val="4D4D4D"/>
        </a:solidFill>
        <a:ln>
          <a:noFill/>
        </a:ln>
        <a:effectLst/>
        <a:extLst>
          <a:ext uri="{91240B29-F687-4F45-9708-019B960494DF}">
            <a14:hiddenLine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Helvetica Neue Bold Condensed" charset="0"/>
            <a:ea typeface="ヒラギノ角ゴ ProN W6" charset="0"/>
            <a:cs typeface="ヒラギノ角ゴ ProN W6" charset="0"/>
            <a:sym typeface="Helvetica Neue Bold Condensed"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lidevana Dark Layouts">
  <a:themeElements>
    <a:clrScheme name="Slidevana Dark">
      <a:dk1>
        <a:sysClr val="windowText" lastClr="000000"/>
      </a:dk1>
      <a:lt1>
        <a:sysClr val="window" lastClr="FFFFFF"/>
      </a:lt1>
      <a:dk2>
        <a:srgbClr val="000000"/>
      </a:dk2>
      <a:lt2>
        <a:srgbClr val="FFFCF2"/>
      </a:lt2>
      <a:accent1>
        <a:srgbClr val="4D4D4D"/>
      </a:accent1>
      <a:accent2>
        <a:srgbClr val="DA8E00"/>
      </a:accent2>
      <a:accent3>
        <a:srgbClr val="D93700"/>
      </a:accent3>
      <a:accent4>
        <a:srgbClr val="B2040A"/>
      </a:accent4>
      <a:accent5>
        <a:srgbClr val="22AC56"/>
      </a:accent5>
      <a:accent6>
        <a:srgbClr val="1277B5"/>
      </a:accent6>
      <a:hlink>
        <a:srgbClr val="1277B5"/>
      </a:hlink>
      <a:folHlink>
        <a:srgbClr val="A22F73"/>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D4D4D"/>
        </a:solidFill>
        <a:ln>
          <a:noFill/>
        </a:ln>
        <a:effectLst/>
        <a:extLst>
          <a:ext uri="{91240B29-F687-4F45-9708-019B960494DF}">
            <a14:hiddenLine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Helvetica Neue Bold Condensed" charset="0"/>
            <a:ea typeface="ヒラギノ角ゴ ProN W6" charset="0"/>
            <a:cs typeface="ヒラギノ角ゴ ProN W6" charset="0"/>
            <a:sym typeface="Helvetica Neue Bold Condensed" charset="0"/>
          </a:defRPr>
        </a:defPPr>
      </a:lstStyle>
    </a:spDef>
    <a:lnDef>
      <a:spPr bwMode="auto">
        <a:xfrm>
          <a:off x="0" y="0"/>
          <a:ext cx="1" cy="1"/>
        </a:xfrm>
        <a:custGeom>
          <a:avLst/>
          <a:gdLst/>
          <a:ahLst/>
          <a:cxnLst/>
          <a:rect l="0" t="0" r="0" b="0"/>
          <a:pathLst/>
        </a:custGeom>
        <a:solidFill>
          <a:srgbClr val="4D4D4D"/>
        </a:solidFill>
        <a:ln>
          <a:noFill/>
        </a:ln>
        <a:effectLst/>
        <a:extLst>
          <a:ext uri="{91240B29-F687-4F45-9708-019B960494DF}">
            <a14:hiddenLine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FFFFFF"/>
            </a:solidFill>
            <a:effectLst/>
            <a:latin typeface="Helvetica Neue Bold Condensed" charset="0"/>
            <a:ea typeface="ヒラギノ角ゴ ProN W6" charset="0"/>
            <a:cs typeface="ヒラギノ角ゴ ProN W6" charset="0"/>
            <a:sym typeface="Helvetica Neue Bold Condensed"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1412</TotalTime>
  <Words>3120</Words>
  <Application>Microsoft Office PowerPoint</Application>
  <PresentationFormat>On-screen Show (4:3)</PresentationFormat>
  <Paragraphs>519</Paragraphs>
  <Slides>48</Slides>
  <Notes>23</Notes>
  <HiddenSlides>0</HiddenSlides>
  <MMClips>0</MMClips>
  <ScaleCrop>false</ScaleCrop>
  <HeadingPairs>
    <vt:vector size="6" baseType="variant">
      <vt:variant>
        <vt:lpstr>Fonts Used</vt:lpstr>
      </vt:variant>
      <vt:variant>
        <vt:i4>16</vt:i4>
      </vt:variant>
      <vt:variant>
        <vt:lpstr>Theme</vt:lpstr>
      </vt:variant>
      <vt:variant>
        <vt:i4>2</vt:i4>
      </vt:variant>
      <vt:variant>
        <vt:lpstr>Slide Titles</vt:lpstr>
      </vt:variant>
      <vt:variant>
        <vt:i4>48</vt:i4>
      </vt:variant>
    </vt:vector>
  </HeadingPairs>
  <TitlesOfParts>
    <vt:vector size="66" baseType="lpstr">
      <vt:lpstr>ＭＳ Ｐゴシック</vt:lpstr>
      <vt:lpstr>Arial</vt:lpstr>
      <vt:lpstr>Arial Narrow</vt:lpstr>
      <vt:lpstr>Baskerville</vt:lpstr>
      <vt:lpstr>Baskerville Old Face</vt:lpstr>
      <vt:lpstr>Calibri</vt:lpstr>
      <vt:lpstr>Courier New</vt:lpstr>
      <vt:lpstr>Franklin Gothic Book</vt:lpstr>
      <vt:lpstr>Franklin Gothic Demi</vt:lpstr>
      <vt:lpstr>Franklin Gothic Demi Cond</vt:lpstr>
      <vt:lpstr>Franklin Gothic Medium</vt:lpstr>
      <vt:lpstr>Helvetica Neue Bold Condensed</vt:lpstr>
      <vt:lpstr>Lucida Grande</vt:lpstr>
      <vt:lpstr>Wingdings</vt:lpstr>
      <vt:lpstr>ヒラギノ明朝 ProN W3</vt:lpstr>
      <vt:lpstr>ヒラギノ角ゴ ProN W6</vt:lpstr>
      <vt:lpstr>Slidevana Dark Layouts</vt:lpstr>
      <vt:lpstr>1_Slidevana Dark Layouts</vt:lpstr>
      <vt:lpstr>PowerPoint Presentation</vt:lpstr>
      <vt:lpstr>PowerPoint Presentation</vt:lpstr>
      <vt:lpstr>PowerPoint Presentation</vt:lpstr>
      <vt:lpstr>PowerPoint Presentation</vt:lpstr>
      <vt:lpstr>PowerPoint Presentation</vt:lpstr>
      <vt:lpstr>PowerPoint Presentation</vt:lpstr>
      <vt:lpstr>Requirements</vt:lpstr>
      <vt:lpstr>Our $uite of Opportunities</vt:lpstr>
      <vt:lpstr>Tech Start Grants: up to $5,000</vt:lpstr>
      <vt:lpstr>Seed Grants: up to $25,000</vt:lpstr>
      <vt:lpstr>Development Loans: $30,000 to $500,000</vt:lpstr>
      <vt:lpstr>Accelerator Grants: up to $50,000</vt:lpstr>
      <vt:lpstr>Equity Capital: up to $200,000</vt:lpstr>
      <vt:lpstr>Cluster Initiative Program: </vt:lpstr>
      <vt:lpstr>Maine Technology Asset Fund 2.0:</vt:lpstr>
      <vt:lpstr>Federal SBIR/STTR Program</vt:lpstr>
      <vt:lpstr>The MTI Process</vt:lpstr>
      <vt:lpstr>How does MTI help?</vt:lpstr>
      <vt:lpstr>Examples of MTI’s Network</vt:lpstr>
      <vt:lpstr>Impact &amp; Evaluation</vt:lpstr>
      <vt:lpstr>AMP FIN, LLC</vt:lpstr>
      <vt:lpstr>PowerPoint Presentation</vt:lpstr>
      <vt:lpstr>PowerPoint Presentation</vt:lpstr>
      <vt:lpstr>PowerPoint Presentation</vt:lpstr>
      <vt:lpstr>PowerPoint Presentation</vt:lpstr>
      <vt:lpstr>Seed Grant</vt:lpstr>
      <vt:lpstr>Seed Grants: up to $25,000</vt:lpstr>
      <vt:lpstr>PowerPoint Presentation</vt:lpstr>
      <vt:lpstr>Steps for submitting a Seed Grant application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Review Process for Seed Grant Applications</vt:lpstr>
      <vt:lpstr>Even More Tips!</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Migliaccio</dc:creator>
  <cp:lastModifiedBy>Shane Beckim</cp:lastModifiedBy>
  <cp:revision>126</cp:revision>
  <dcterms:created xsi:type="dcterms:W3CDTF">2013-06-28T06:42:41Z</dcterms:created>
  <dcterms:modified xsi:type="dcterms:W3CDTF">2017-10-06T14:10:49Z</dcterms:modified>
</cp:coreProperties>
</file>