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0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6" r:id="rId3"/>
    <p:sldId id="260" r:id="rId4"/>
    <p:sldId id="307" r:id="rId5"/>
    <p:sldId id="293" r:id="rId6"/>
    <p:sldId id="308" r:id="rId7"/>
    <p:sldId id="309" r:id="rId8"/>
    <p:sldId id="310" r:id="rId9"/>
    <p:sldId id="269" r:id="rId10"/>
    <p:sldId id="270" r:id="rId11"/>
    <p:sldId id="267" r:id="rId12"/>
    <p:sldId id="272" r:id="rId13"/>
    <p:sldId id="273" r:id="rId14"/>
    <p:sldId id="292" r:id="rId15"/>
    <p:sldId id="296" r:id="rId16"/>
    <p:sldId id="312" r:id="rId17"/>
    <p:sldId id="311" r:id="rId18"/>
    <p:sldId id="283" r:id="rId19"/>
    <p:sldId id="302" r:id="rId20"/>
    <p:sldId id="303" r:id="rId21"/>
    <p:sldId id="299" r:id="rId22"/>
    <p:sldId id="300" r:id="rId23"/>
    <p:sldId id="294" r:id="rId24"/>
    <p:sldId id="289" r:id="rId25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8" autoAdjust="0"/>
    <p:restoredTop sz="94660"/>
  </p:normalViewPr>
  <p:slideViewPr>
    <p:cSldViewPr>
      <p:cViewPr varScale="1">
        <p:scale>
          <a:sx n="66" d="100"/>
          <a:sy n="66" d="100"/>
        </p:scale>
        <p:origin x="1267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0A7B33-0021-4DE7-A68A-109CADE6D8C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CE21DAA-CA93-4B79-8F85-2CD6D6946821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Who we are:</a:t>
          </a:r>
          <a:endParaRPr lang="en-US" sz="1600" b="1" dirty="0">
            <a:latin typeface="Arial" pitchFamily="34" charset="0"/>
            <a:cs typeface="Arial" pitchFamily="34" charset="0"/>
          </a:endParaRPr>
        </a:p>
      </dgm:t>
    </dgm:pt>
    <dgm:pt modelId="{3DE7B1A8-0724-454C-BDFF-CBDA1C01E8C8}" type="parTrans" cxnId="{DF513618-565E-4F5C-9381-6E81C1CDD37F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F7BCC9D7-F8A7-4727-9BC9-A55CD34D1BCE}" type="sibTrans" cxnId="{DF513618-565E-4F5C-9381-6E81C1CDD37F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A37B0F1A-C9A3-436E-9CA6-4C78081A6BA0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We are an </a:t>
          </a:r>
          <a:r>
            <a:rPr lang="en-US" sz="1800" b="1" dirty="0" smtClean="0">
              <a:latin typeface="Arial" pitchFamily="34" charset="0"/>
              <a:cs typeface="Arial" pitchFamily="34" charset="0"/>
            </a:rPr>
            <a:t>industry-led, private non-profit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 that is publicly funded by the state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C31FBC67-2B25-4852-8BC6-8A7A1D9CD84A}" type="parTrans" cxnId="{D578DB15-99E2-405B-A6B3-DD0AB422DD15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405783BC-EEC0-4CAA-801F-3090C3B1F94E}" type="sibTrans" cxnId="{D578DB15-99E2-405B-A6B3-DD0AB422DD15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3918764C-8468-462A-897A-E6A708552236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What we do: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7F6D5990-4CCA-4753-97C6-A89E8F0CA7E1}" type="parTrans" cxnId="{EC71DEBA-DEA7-4DD3-B31C-4E4C974038D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090314CA-75B9-4AC3-B58B-C0194ADFCD76}" type="sibTrans" cxnId="{EC71DEBA-DEA7-4DD3-B31C-4E4C974038D6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83553174-D852-4478-85F3-2447E270BB3D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Our mission is to </a:t>
          </a:r>
          <a:r>
            <a:rPr lang="en-US" sz="1800" b="1" dirty="0" smtClean="0">
              <a:latin typeface="Arial" pitchFamily="34" charset="0"/>
              <a:cs typeface="Arial" pitchFamily="34" charset="0"/>
            </a:rPr>
            <a:t>stimulate, encourage and support 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research and development of new products, processes and services that will </a:t>
          </a:r>
          <a:r>
            <a:rPr lang="en-US" sz="1800" b="1" dirty="0" smtClean="0">
              <a:latin typeface="Arial" pitchFamily="34" charset="0"/>
              <a:cs typeface="Arial" pitchFamily="34" charset="0"/>
            </a:rPr>
            <a:t>generate good jobs 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across Maine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629FF926-3D84-4DDF-9C13-55C998A7576A}" type="parTrans" cxnId="{EC0D0953-CF33-4F94-9A72-1FF06B9604F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235E9B1E-10DB-4121-B7C9-3C96E14B6842}" type="sibTrans" cxnId="{EC0D0953-CF33-4F94-9A72-1FF06B9604F7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5338B247-3F00-4759-9103-95F6161D5AF6}">
      <dgm:prSet phldrT="[Text]" custT="1">
        <dgm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sz="2000" b="1" dirty="0" smtClean="0">
              <a:latin typeface="Arial" pitchFamily="34" charset="0"/>
              <a:cs typeface="Arial" pitchFamily="34" charset="0"/>
            </a:rPr>
            <a:t>How we do it:</a:t>
          </a:r>
          <a:endParaRPr lang="en-US" sz="2000" b="1" dirty="0">
            <a:latin typeface="Arial" pitchFamily="34" charset="0"/>
            <a:cs typeface="Arial" pitchFamily="34" charset="0"/>
          </a:endParaRPr>
        </a:p>
      </dgm:t>
    </dgm:pt>
    <dgm:pt modelId="{2A114511-4B7C-42C5-8227-D3E525DB4A6B}" type="parTrans" cxnId="{438C7C93-58B7-49C9-8EFD-470BF0FE8C10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3EB16907-5ECA-40DC-ADA1-921A756861D7}" type="sibTrans" cxnId="{438C7C93-58B7-49C9-8EFD-470BF0FE8C10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22878E2C-B4CF-49DD-892E-28E574231827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en-US" sz="1800" dirty="0" smtClean="0">
              <a:latin typeface="Arial" pitchFamily="34" charset="0"/>
              <a:cs typeface="Arial" pitchFamily="34" charset="0"/>
            </a:rPr>
            <a:t>We offer </a:t>
          </a:r>
          <a:r>
            <a:rPr lang="en-US" sz="1800" b="1" dirty="0" smtClean="0">
              <a:latin typeface="Arial" pitchFamily="34" charset="0"/>
              <a:cs typeface="Arial" pitchFamily="34" charset="0"/>
            </a:rPr>
            <a:t>early-stage capital and support </a:t>
          </a:r>
          <a:r>
            <a:rPr lang="en-US" sz="1800" dirty="0" smtClean="0">
              <a:latin typeface="Arial" pitchFamily="34" charset="0"/>
              <a:cs typeface="Arial" pitchFamily="34" charset="0"/>
            </a:rPr>
            <a:t>through competitive grants, loans and equity investment for the research, development and application of technologies</a:t>
          </a:r>
          <a:endParaRPr lang="en-US" sz="1800" dirty="0">
            <a:latin typeface="Arial" pitchFamily="34" charset="0"/>
            <a:cs typeface="Arial" pitchFamily="34" charset="0"/>
          </a:endParaRPr>
        </a:p>
      </dgm:t>
    </dgm:pt>
    <dgm:pt modelId="{DB69F964-22A3-4EA0-B3E6-62D94CED8A95}" type="parTrans" cxnId="{BEE814C0-F28F-4A5E-9BC3-ACB05E2C67C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DFCC106A-D565-489D-A8EB-9FB513653EF8}" type="sibTrans" cxnId="{BEE814C0-F28F-4A5E-9BC3-ACB05E2C67CE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138D1E01-DC03-48CD-80DD-C41712C5912A}">
      <dgm:prSet phldrT="[Text]" custT="1"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en-US" sz="1600" dirty="0">
            <a:latin typeface="Arial" pitchFamily="34" charset="0"/>
            <a:cs typeface="Arial" pitchFamily="34" charset="0"/>
          </a:endParaRPr>
        </a:p>
      </dgm:t>
    </dgm:pt>
    <dgm:pt modelId="{8DC283FF-607A-4BEF-AA88-72DF68AE00DF}" type="parTrans" cxnId="{FFB7D351-E434-4982-9141-D7A9F80FE184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E1EF89DC-42E8-4DDC-BD06-C300A10F1328}" type="sibTrans" cxnId="{FFB7D351-E434-4982-9141-D7A9F80FE184}">
      <dgm:prSet/>
      <dgm:spPr/>
      <dgm:t>
        <a:bodyPr/>
        <a:lstStyle/>
        <a:p>
          <a:endParaRPr lang="en-US" sz="1600">
            <a:latin typeface="Arial" pitchFamily="34" charset="0"/>
            <a:cs typeface="Arial" pitchFamily="34" charset="0"/>
          </a:endParaRPr>
        </a:p>
      </dgm:t>
    </dgm:pt>
    <dgm:pt modelId="{4D5ED2ED-3287-48C0-A328-20FEC47F4F53}" type="pres">
      <dgm:prSet presAssocID="{BC0A7B33-0021-4DE7-A68A-109CADE6D8C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976864D-AF28-40E0-AB17-995F30572184}" type="pres">
      <dgm:prSet presAssocID="{8CE21DAA-CA93-4B79-8F85-2CD6D6946821}" presName="parentLin" presStyleCnt="0"/>
      <dgm:spPr/>
    </dgm:pt>
    <dgm:pt modelId="{63E7A0A1-904A-4B46-91C5-B01D1BCD9B13}" type="pres">
      <dgm:prSet presAssocID="{8CE21DAA-CA93-4B79-8F85-2CD6D6946821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73D15B6A-8375-48A1-9E71-5259F4AAF4E2}" type="pres">
      <dgm:prSet presAssocID="{8CE21DAA-CA93-4B79-8F85-2CD6D6946821}" presName="parentText" presStyleLbl="node1" presStyleIdx="0" presStyleCnt="3" custScaleX="470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AEF046-EF28-4FDC-96F6-4D36AAF53722}" type="pres">
      <dgm:prSet presAssocID="{8CE21DAA-CA93-4B79-8F85-2CD6D6946821}" presName="negativeSpace" presStyleCnt="0"/>
      <dgm:spPr/>
    </dgm:pt>
    <dgm:pt modelId="{C2210DC8-BA78-4E82-BFB6-5902A5A8DB2E}" type="pres">
      <dgm:prSet presAssocID="{8CE21DAA-CA93-4B79-8F85-2CD6D6946821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53535F-7897-44B4-BC39-E670AF3BDF17}" type="pres">
      <dgm:prSet presAssocID="{F7BCC9D7-F8A7-4727-9BC9-A55CD34D1BCE}" presName="spaceBetweenRectangles" presStyleCnt="0"/>
      <dgm:spPr/>
    </dgm:pt>
    <dgm:pt modelId="{165770A7-A388-4109-BC9F-D3E4F4828DF4}" type="pres">
      <dgm:prSet presAssocID="{3918764C-8468-462A-897A-E6A708552236}" presName="parentLin" presStyleCnt="0"/>
      <dgm:spPr/>
    </dgm:pt>
    <dgm:pt modelId="{790791E5-D36F-4509-994D-0C5C9C352928}" type="pres">
      <dgm:prSet presAssocID="{3918764C-8468-462A-897A-E6A708552236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0F093004-354B-4A2D-8476-2B10BBC349C4}" type="pres">
      <dgm:prSet presAssocID="{3918764C-8468-462A-897A-E6A708552236}" presName="parentText" presStyleLbl="node1" presStyleIdx="1" presStyleCnt="3" custScaleX="470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CECE48-C777-410E-BA5E-8C7C12495839}" type="pres">
      <dgm:prSet presAssocID="{3918764C-8468-462A-897A-E6A708552236}" presName="negativeSpace" presStyleCnt="0"/>
      <dgm:spPr/>
    </dgm:pt>
    <dgm:pt modelId="{6F5B2D25-5964-4C3A-8FF6-BC7CD8ED0105}" type="pres">
      <dgm:prSet presAssocID="{3918764C-8468-462A-897A-E6A708552236}" presName="childText" presStyleLbl="con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BC6B31-3511-4068-94FA-4171DD1E3701}" type="pres">
      <dgm:prSet presAssocID="{090314CA-75B9-4AC3-B58B-C0194ADFCD76}" presName="spaceBetweenRectangles" presStyleCnt="0"/>
      <dgm:spPr/>
    </dgm:pt>
    <dgm:pt modelId="{E335006D-B221-47DF-B85F-2E110A1E485A}" type="pres">
      <dgm:prSet presAssocID="{5338B247-3F00-4759-9103-95F6161D5AF6}" presName="parentLin" presStyleCnt="0"/>
      <dgm:spPr/>
    </dgm:pt>
    <dgm:pt modelId="{0A3381F1-ABE8-4164-A3B4-65D714DC9364}" type="pres">
      <dgm:prSet presAssocID="{5338B247-3F00-4759-9103-95F6161D5AF6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0CD45ACC-F828-49BA-869E-22E40339E91B}" type="pres">
      <dgm:prSet presAssocID="{5338B247-3F00-4759-9103-95F6161D5AF6}" presName="parentText" presStyleLbl="node1" presStyleIdx="2" presStyleCnt="3" custScaleX="4709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19A5EC-8465-4565-9B15-E58235DE10EF}" type="pres">
      <dgm:prSet presAssocID="{5338B247-3F00-4759-9103-95F6161D5AF6}" presName="negativeSpace" presStyleCnt="0"/>
      <dgm:spPr/>
    </dgm:pt>
    <dgm:pt modelId="{5556C8DD-8D2E-4463-93ED-A7C11F9B605D}" type="pres">
      <dgm:prSet presAssocID="{5338B247-3F00-4759-9103-95F6161D5AF6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513618-565E-4F5C-9381-6E81C1CDD37F}" srcId="{BC0A7B33-0021-4DE7-A68A-109CADE6D8C0}" destId="{8CE21DAA-CA93-4B79-8F85-2CD6D6946821}" srcOrd="0" destOrd="0" parTransId="{3DE7B1A8-0724-454C-BDFF-CBDA1C01E8C8}" sibTransId="{F7BCC9D7-F8A7-4727-9BC9-A55CD34D1BCE}"/>
    <dgm:cxn modelId="{6DD33C43-0588-406C-9910-9D0BD3E1064E}" type="presOf" srcId="{3918764C-8468-462A-897A-E6A708552236}" destId="{0F093004-354B-4A2D-8476-2B10BBC349C4}" srcOrd="1" destOrd="0" presId="urn:microsoft.com/office/officeart/2005/8/layout/list1"/>
    <dgm:cxn modelId="{9A37974A-1A17-4951-A70C-52B046E515C9}" type="presOf" srcId="{83553174-D852-4478-85F3-2447E270BB3D}" destId="{6F5B2D25-5964-4C3A-8FF6-BC7CD8ED0105}" srcOrd="0" destOrd="0" presId="urn:microsoft.com/office/officeart/2005/8/layout/list1"/>
    <dgm:cxn modelId="{E958FA54-0C92-4FE8-BC95-775BC6B00B05}" type="presOf" srcId="{8CE21DAA-CA93-4B79-8F85-2CD6D6946821}" destId="{63E7A0A1-904A-4B46-91C5-B01D1BCD9B13}" srcOrd="0" destOrd="0" presId="urn:microsoft.com/office/officeart/2005/8/layout/list1"/>
    <dgm:cxn modelId="{438C7C93-58B7-49C9-8EFD-470BF0FE8C10}" srcId="{BC0A7B33-0021-4DE7-A68A-109CADE6D8C0}" destId="{5338B247-3F00-4759-9103-95F6161D5AF6}" srcOrd="2" destOrd="0" parTransId="{2A114511-4B7C-42C5-8227-D3E525DB4A6B}" sibTransId="{3EB16907-5ECA-40DC-ADA1-921A756861D7}"/>
    <dgm:cxn modelId="{9C2D7821-6B5F-4C92-9B95-51DDF6B202D1}" type="presOf" srcId="{BC0A7B33-0021-4DE7-A68A-109CADE6D8C0}" destId="{4D5ED2ED-3287-48C0-A328-20FEC47F4F53}" srcOrd="0" destOrd="0" presId="urn:microsoft.com/office/officeart/2005/8/layout/list1"/>
    <dgm:cxn modelId="{02426812-EF49-44B5-BF22-E7E25B0DB81B}" type="presOf" srcId="{22878E2C-B4CF-49DD-892E-28E574231827}" destId="{5556C8DD-8D2E-4463-93ED-A7C11F9B605D}" srcOrd="0" destOrd="0" presId="urn:microsoft.com/office/officeart/2005/8/layout/list1"/>
    <dgm:cxn modelId="{675279C7-E458-42D8-B289-FAF77C3A34A7}" type="presOf" srcId="{5338B247-3F00-4759-9103-95F6161D5AF6}" destId="{0A3381F1-ABE8-4164-A3B4-65D714DC9364}" srcOrd="0" destOrd="0" presId="urn:microsoft.com/office/officeart/2005/8/layout/list1"/>
    <dgm:cxn modelId="{EC71DEBA-DEA7-4DD3-B31C-4E4C974038D6}" srcId="{BC0A7B33-0021-4DE7-A68A-109CADE6D8C0}" destId="{3918764C-8468-462A-897A-E6A708552236}" srcOrd="1" destOrd="0" parTransId="{7F6D5990-4CCA-4753-97C6-A89E8F0CA7E1}" sibTransId="{090314CA-75B9-4AC3-B58B-C0194ADFCD76}"/>
    <dgm:cxn modelId="{FFB7D351-E434-4982-9141-D7A9F80FE184}" srcId="{8CE21DAA-CA93-4B79-8F85-2CD6D6946821}" destId="{138D1E01-DC03-48CD-80DD-C41712C5912A}" srcOrd="1" destOrd="0" parTransId="{8DC283FF-607A-4BEF-AA88-72DF68AE00DF}" sibTransId="{E1EF89DC-42E8-4DDC-BD06-C300A10F1328}"/>
    <dgm:cxn modelId="{B28CFD6F-5DB7-4487-8990-7CDF2D3488A6}" type="presOf" srcId="{8CE21DAA-CA93-4B79-8F85-2CD6D6946821}" destId="{73D15B6A-8375-48A1-9E71-5259F4AAF4E2}" srcOrd="1" destOrd="0" presId="urn:microsoft.com/office/officeart/2005/8/layout/list1"/>
    <dgm:cxn modelId="{BEE814C0-F28F-4A5E-9BC3-ACB05E2C67CE}" srcId="{5338B247-3F00-4759-9103-95F6161D5AF6}" destId="{22878E2C-B4CF-49DD-892E-28E574231827}" srcOrd="0" destOrd="0" parTransId="{DB69F964-22A3-4EA0-B3E6-62D94CED8A95}" sibTransId="{DFCC106A-D565-489D-A8EB-9FB513653EF8}"/>
    <dgm:cxn modelId="{1CC6D18D-C83E-4A80-809B-9B0C127EE39E}" type="presOf" srcId="{3918764C-8468-462A-897A-E6A708552236}" destId="{790791E5-D36F-4509-994D-0C5C9C352928}" srcOrd="0" destOrd="0" presId="urn:microsoft.com/office/officeart/2005/8/layout/list1"/>
    <dgm:cxn modelId="{EC0D0953-CF33-4F94-9A72-1FF06B9604F7}" srcId="{3918764C-8468-462A-897A-E6A708552236}" destId="{83553174-D852-4478-85F3-2447E270BB3D}" srcOrd="0" destOrd="0" parTransId="{629FF926-3D84-4DDF-9C13-55C998A7576A}" sibTransId="{235E9B1E-10DB-4121-B7C9-3C96E14B6842}"/>
    <dgm:cxn modelId="{D578DB15-99E2-405B-A6B3-DD0AB422DD15}" srcId="{8CE21DAA-CA93-4B79-8F85-2CD6D6946821}" destId="{A37B0F1A-C9A3-436E-9CA6-4C78081A6BA0}" srcOrd="0" destOrd="0" parTransId="{C31FBC67-2B25-4852-8BC6-8A7A1D9CD84A}" sibTransId="{405783BC-EEC0-4CAA-801F-3090C3B1F94E}"/>
    <dgm:cxn modelId="{A9FD8680-F6BF-46BA-AF91-13783317D02B}" type="presOf" srcId="{A37B0F1A-C9A3-436E-9CA6-4C78081A6BA0}" destId="{C2210DC8-BA78-4E82-BFB6-5902A5A8DB2E}" srcOrd="0" destOrd="0" presId="urn:microsoft.com/office/officeart/2005/8/layout/list1"/>
    <dgm:cxn modelId="{22E8E7E6-0C00-421E-B040-F42701F3F932}" type="presOf" srcId="{5338B247-3F00-4759-9103-95F6161D5AF6}" destId="{0CD45ACC-F828-49BA-869E-22E40339E91B}" srcOrd="1" destOrd="0" presId="urn:microsoft.com/office/officeart/2005/8/layout/list1"/>
    <dgm:cxn modelId="{FAF52BF2-ECAC-4527-B29C-3ED9516644A3}" type="presOf" srcId="{138D1E01-DC03-48CD-80DD-C41712C5912A}" destId="{C2210DC8-BA78-4E82-BFB6-5902A5A8DB2E}" srcOrd="0" destOrd="1" presId="urn:microsoft.com/office/officeart/2005/8/layout/list1"/>
    <dgm:cxn modelId="{6888DFD8-8620-463A-899B-31AA80BB33C0}" type="presParOf" srcId="{4D5ED2ED-3287-48C0-A328-20FEC47F4F53}" destId="{B976864D-AF28-40E0-AB17-995F30572184}" srcOrd="0" destOrd="0" presId="urn:microsoft.com/office/officeart/2005/8/layout/list1"/>
    <dgm:cxn modelId="{B4F79044-D02B-423D-B47A-3D58CF00F83F}" type="presParOf" srcId="{B976864D-AF28-40E0-AB17-995F30572184}" destId="{63E7A0A1-904A-4B46-91C5-B01D1BCD9B13}" srcOrd="0" destOrd="0" presId="urn:microsoft.com/office/officeart/2005/8/layout/list1"/>
    <dgm:cxn modelId="{C1210092-AD53-4E62-ABD5-38FEEBECFFCA}" type="presParOf" srcId="{B976864D-AF28-40E0-AB17-995F30572184}" destId="{73D15B6A-8375-48A1-9E71-5259F4AAF4E2}" srcOrd="1" destOrd="0" presId="urn:microsoft.com/office/officeart/2005/8/layout/list1"/>
    <dgm:cxn modelId="{7D46C6FC-482D-45EF-96D6-0B06E9B24D68}" type="presParOf" srcId="{4D5ED2ED-3287-48C0-A328-20FEC47F4F53}" destId="{38AEF046-EF28-4FDC-96F6-4D36AAF53722}" srcOrd="1" destOrd="0" presId="urn:microsoft.com/office/officeart/2005/8/layout/list1"/>
    <dgm:cxn modelId="{E3C67762-6C9A-4C61-A109-1502B3573073}" type="presParOf" srcId="{4D5ED2ED-3287-48C0-A328-20FEC47F4F53}" destId="{C2210DC8-BA78-4E82-BFB6-5902A5A8DB2E}" srcOrd="2" destOrd="0" presId="urn:microsoft.com/office/officeart/2005/8/layout/list1"/>
    <dgm:cxn modelId="{AD3510F9-0370-47CB-9880-C69CC00FA731}" type="presParOf" srcId="{4D5ED2ED-3287-48C0-A328-20FEC47F4F53}" destId="{B553535F-7897-44B4-BC39-E670AF3BDF17}" srcOrd="3" destOrd="0" presId="urn:microsoft.com/office/officeart/2005/8/layout/list1"/>
    <dgm:cxn modelId="{0DB78611-8E69-442B-8B4D-16A1BD1796B2}" type="presParOf" srcId="{4D5ED2ED-3287-48C0-A328-20FEC47F4F53}" destId="{165770A7-A388-4109-BC9F-D3E4F4828DF4}" srcOrd="4" destOrd="0" presId="urn:microsoft.com/office/officeart/2005/8/layout/list1"/>
    <dgm:cxn modelId="{A5AD039B-7CDA-45F0-881F-859D83904B15}" type="presParOf" srcId="{165770A7-A388-4109-BC9F-D3E4F4828DF4}" destId="{790791E5-D36F-4509-994D-0C5C9C352928}" srcOrd="0" destOrd="0" presId="urn:microsoft.com/office/officeart/2005/8/layout/list1"/>
    <dgm:cxn modelId="{A11D77B8-0800-4B19-BF2A-F887DFC46B69}" type="presParOf" srcId="{165770A7-A388-4109-BC9F-D3E4F4828DF4}" destId="{0F093004-354B-4A2D-8476-2B10BBC349C4}" srcOrd="1" destOrd="0" presId="urn:microsoft.com/office/officeart/2005/8/layout/list1"/>
    <dgm:cxn modelId="{E2530618-D091-4779-B1F9-E5801BD2D7D9}" type="presParOf" srcId="{4D5ED2ED-3287-48C0-A328-20FEC47F4F53}" destId="{29CECE48-C777-410E-BA5E-8C7C12495839}" srcOrd="5" destOrd="0" presId="urn:microsoft.com/office/officeart/2005/8/layout/list1"/>
    <dgm:cxn modelId="{3AF5E438-98AB-4629-B745-16D733FB7732}" type="presParOf" srcId="{4D5ED2ED-3287-48C0-A328-20FEC47F4F53}" destId="{6F5B2D25-5964-4C3A-8FF6-BC7CD8ED0105}" srcOrd="6" destOrd="0" presId="urn:microsoft.com/office/officeart/2005/8/layout/list1"/>
    <dgm:cxn modelId="{42DA6F41-9435-452C-9E30-8CA0AA46DC2A}" type="presParOf" srcId="{4D5ED2ED-3287-48C0-A328-20FEC47F4F53}" destId="{75BC6B31-3511-4068-94FA-4171DD1E3701}" srcOrd="7" destOrd="0" presId="urn:microsoft.com/office/officeart/2005/8/layout/list1"/>
    <dgm:cxn modelId="{8DA6CB64-64C0-4B16-8999-657D115B3734}" type="presParOf" srcId="{4D5ED2ED-3287-48C0-A328-20FEC47F4F53}" destId="{E335006D-B221-47DF-B85F-2E110A1E485A}" srcOrd="8" destOrd="0" presId="urn:microsoft.com/office/officeart/2005/8/layout/list1"/>
    <dgm:cxn modelId="{D67D69EE-454F-4B06-999E-ACB1EB86EA09}" type="presParOf" srcId="{E335006D-B221-47DF-B85F-2E110A1E485A}" destId="{0A3381F1-ABE8-4164-A3B4-65D714DC9364}" srcOrd="0" destOrd="0" presId="urn:microsoft.com/office/officeart/2005/8/layout/list1"/>
    <dgm:cxn modelId="{2801C023-B701-45E1-897E-88753A78F3F4}" type="presParOf" srcId="{E335006D-B221-47DF-B85F-2E110A1E485A}" destId="{0CD45ACC-F828-49BA-869E-22E40339E91B}" srcOrd="1" destOrd="0" presId="urn:microsoft.com/office/officeart/2005/8/layout/list1"/>
    <dgm:cxn modelId="{3FDDFCA5-4B30-4B02-8B00-ED89A5507588}" type="presParOf" srcId="{4D5ED2ED-3287-48C0-A328-20FEC47F4F53}" destId="{6619A5EC-8465-4565-9B15-E58235DE10EF}" srcOrd="9" destOrd="0" presId="urn:microsoft.com/office/officeart/2005/8/layout/list1"/>
    <dgm:cxn modelId="{5E497B53-E121-4350-BF31-A82A132B231D}" type="presParOf" srcId="{4D5ED2ED-3287-48C0-A328-20FEC47F4F53}" destId="{5556C8DD-8D2E-4463-93ED-A7C11F9B605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FAFA9DA-9D80-426D-B572-4042454DE09D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D954DD1B-C259-4ADA-9C70-66D036E6977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2536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090B6E82-988F-4657-8644-FEAEEBE850C8}" type="datetimeFigureOut">
              <a:rPr lang="en-US" smtClean="0"/>
              <a:t>1/11/2016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E06A4F58-73E4-4386-8B90-B0E3E5B50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350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56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445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32255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1146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59861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D947F-22BD-42F8-B104-02C0C9B84578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CHI-AAA123-20091130-</a:t>
            </a:r>
          </a:p>
        </p:txBody>
      </p:sp>
      <p:sp>
        <p:nvSpPr>
          <p:cNvPr id="594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8372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97C08-F7E5-4955-B3E6-8964074610FE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CHI-AAA123-20091130-</a:t>
            </a:r>
          </a:p>
        </p:txBody>
      </p:sp>
      <p:sp>
        <p:nvSpPr>
          <p:cNvPr id="594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1987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97C08-F7E5-4955-B3E6-8964074610FE}" type="slidenum">
              <a:rPr lang="en-US"/>
              <a:pPr/>
              <a:t>16</a:t>
            </a:fld>
            <a:endParaRPr lang="en-US" dirty="0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CHI-AAA123-20091130-</a:t>
            </a:r>
          </a:p>
        </p:txBody>
      </p:sp>
      <p:sp>
        <p:nvSpPr>
          <p:cNvPr id="594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90349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897C08-F7E5-4955-B3E6-8964074610FE}" type="slidenum">
              <a:rPr lang="en-US"/>
              <a:pPr/>
              <a:t>17</a:t>
            </a:fld>
            <a:endParaRPr lang="en-US" dirty="0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CHI-AAA123-20091130-</a:t>
            </a:r>
          </a:p>
        </p:txBody>
      </p:sp>
      <p:sp>
        <p:nvSpPr>
          <p:cNvPr id="594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321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791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232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846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525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41336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4D947F-22BD-42F8-B104-02C0C9B84578}" type="slidenum">
              <a:rPr lang="en-US"/>
              <a:pPr/>
              <a:t>22</a:t>
            </a:fld>
            <a:endParaRPr lang="en-US" dirty="0"/>
          </a:p>
        </p:txBody>
      </p:sp>
      <p:sp>
        <p:nvSpPr>
          <p:cNvPr id="5" name="doc id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cs-CZ"/>
              <a:t>CHI-AAA123-20091130-</a:t>
            </a:r>
          </a:p>
        </p:txBody>
      </p:sp>
      <p:sp>
        <p:nvSpPr>
          <p:cNvPr id="5949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49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2714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2705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5916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8629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43447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3707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94092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4540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1237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6A4F58-73E4-4386-8B90-B0E3E5B50AD4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0929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9"/>
          <p:cNvSpPr/>
          <p:nvPr userDrawn="1"/>
        </p:nvSpPr>
        <p:spPr>
          <a:xfrm>
            <a:off x="152400" y="152400"/>
            <a:ext cx="8839200" cy="3390722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1371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MTI logo FINAL COLOR with tag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225675" y="1600200"/>
            <a:ext cx="4403725" cy="2438400"/>
          </a:xfrm>
          <a:prstGeom prst="rect">
            <a:avLst/>
          </a:prstGeom>
          <a:solidFill>
            <a:srgbClr val="000000"/>
          </a:solidFill>
          <a:ln w="76200" cap="sq">
            <a:solidFill>
              <a:schemeClr val="bg1"/>
            </a:solidFill>
            <a:miter lim="800000"/>
            <a:headEnd/>
            <a:tailEnd/>
          </a:ln>
          <a:effectLst>
            <a:outerShdw blurRad="254000" dist="190500" dir="2700000" sy="89999" algn="bl" rotWithShape="0">
              <a:srgbClr val="808080">
                <a:alpha val="39998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67434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B3F4D0D-5095-4D02-97A6-05232FA7E4D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7" name="Picture 6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400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52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4200" y="274639"/>
            <a:ext cx="1905000" cy="4602161"/>
          </a:xfrm>
        </p:spPr>
        <p:txBody>
          <a:bodyPr vert="eaVert" anchor="t">
            <a:normAutofit/>
          </a:bodyPr>
          <a:lstStyle>
            <a:lvl1pPr algn="l"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  <p:pic>
        <p:nvPicPr>
          <p:cNvPr id="8" name="Picture 7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629455" y="5256558"/>
            <a:ext cx="1360902" cy="75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475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 anchor="t">
            <a:normAutofit/>
          </a:bodyPr>
          <a:lstStyle>
            <a:lvl1pPr algn="l">
              <a:defRPr sz="32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400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9571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 userDrawn="1"/>
        </p:nvSpPr>
        <p:spPr>
          <a:xfrm>
            <a:off x="152400" y="533400"/>
            <a:ext cx="8839200" cy="259080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28725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MTI logo FINAL COLOR with tag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9392" y="2819400"/>
            <a:ext cx="3990876" cy="2209800"/>
          </a:xfrm>
          <a:prstGeom prst="rect">
            <a:avLst/>
          </a:prstGeom>
          <a:solidFill>
            <a:srgbClr val="000000"/>
          </a:solidFill>
          <a:ln w="76200" cap="sq">
            <a:solidFill>
              <a:schemeClr val="bg1"/>
            </a:solidFill>
            <a:miter lim="800000"/>
            <a:headEnd/>
            <a:tailEnd/>
          </a:ln>
          <a:effectLst>
            <a:outerShdw blurRad="254000" dist="190500" dir="2700000" sy="89999" algn="bl" rotWithShape="0">
              <a:srgbClr val="808080">
                <a:alpha val="39998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15172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  <p:pic>
        <p:nvPicPr>
          <p:cNvPr id="11" name="Picture 10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399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342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 sz="1600">
                <a:latin typeface="Arial" pitchFamily="34" charset="0"/>
                <a:cs typeface="Arial" pitchFamily="34" charset="0"/>
              </a:defRPr>
            </a:lvl3pPr>
            <a:lvl4pPr>
              <a:defRPr sz="1400">
                <a:latin typeface="Arial" pitchFamily="34" charset="0"/>
                <a:cs typeface="Arial" pitchFamily="34" charset="0"/>
              </a:defRPr>
            </a:lvl4pPr>
            <a:lvl5pPr>
              <a:defRPr sz="14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399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05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  <p:pic>
        <p:nvPicPr>
          <p:cNvPr id="11" name="Picture 10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400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60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827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524000"/>
            <a:ext cx="5111750" cy="46021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/>
            </a:lvl1pPr>
          </a:lstStyle>
          <a:p>
            <a:endParaRPr lang="en-US" dirty="0"/>
          </a:p>
        </p:txBody>
      </p:sp>
      <p:pic>
        <p:nvPicPr>
          <p:cNvPr id="11" name="Picture 10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400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 anchor="t">
            <a:normAutofit/>
          </a:bodyPr>
          <a:lstStyle>
            <a:lvl1pPr algn="l"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6585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56350"/>
            <a:ext cx="5562600" cy="365125"/>
          </a:xfrm>
        </p:spPr>
        <p:txBody>
          <a:bodyPr anchor="t"/>
          <a:lstStyle>
            <a:lvl1pPr algn="l"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en-US" dirty="0"/>
          </a:p>
        </p:txBody>
      </p:sp>
      <p:pic>
        <p:nvPicPr>
          <p:cNvPr id="10" name="Picture 9" descr="MTI logo FINAL COLOR with tag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552" y="152400"/>
            <a:ext cx="1636048" cy="906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4943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3F4D0D-5095-4D02-97A6-05232FA7E4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757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0.xml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notesSlide" Target="../notesSlides/notesSlide11.xml"/><Relationship Id="rId5" Type="http://schemas.openxmlformats.org/officeDocument/2006/relationships/tags" Target="../tags/tag7.xml"/><Relationship Id="rId10" Type="http://schemas.openxmlformats.org/officeDocument/2006/relationships/slideLayout" Target="../slideLayouts/slideLayout6.xml"/><Relationship Id="rId4" Type="http://schemas.openxmlformats.org/officeDocument/2006/relationships/tags" Target="../tags/tag6.xml"/><Relationship Id="rId9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technology.org/fund/development-loan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4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inetechnology.org/fund/business-accelerator-grant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targetincubator.maine.edu/" TargetMode="External"/><Relationship Id="rId13" Type="http://schemas.openxmlformats.org/officeDocument/2006/relationships/hyperlink" Target="http://www.ceiventures.com/" TargetMode="External"/><Relationship Id="rId3" Type="http://schemas.openxmlformats.org/officeDocument/2006/relationships/hyperlink" Target="http://www.mainesbdc.org/" TargetMode="External"/><Relationship Id="rId7" Type="http://schemas.openxmlformats.org/officeDocument/2006/relationships/hyperlink" Target="mailto:kris.burton@maine.edu" TargetMode="External"/><Relationship Id="rId12" Type="http://schemas.openxmlformats.org/officeDocument/2006/relationships/hyperlink" Target="http://www.famemaine.com/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john.belding@maine.edu" TargetMode="External"/><Relationship Id="rId11" Type="http://schemas.openxmlformats.org/officeDocument/2006/relationships/hyperlink" Target="http://www.mainemfg.com/" TargetMode="External"/><Relationship Id="rId5" Type="http://schemas.openxmlformats.org/officeDocument/2006/relationships/hyperlink" Target="http://www.mainepatent.org/" TargetMode="External"/><Relationship Id="rId10" Type="http://schemas.openxmlformats.org/officeDocument/2006/relationships/hyperlink" Target="http://www.mainemep.org/" TargetMode="External"/><Relationship Id="rId4" Type="http://schemas.openxmlformats.org/officeDocument/2006/relationships/hyperlink" Target="http://www.businessinmaine.com/" TargetMode="External"/><Relationship Id="rId9" Type="http://schemas.openxmlformats.org/officeDocument/2006/relationships/hyperlink" Target="http://www.mced.biz/" TargetMode="External"/><Relationship Id="rId14" Type="http://schemas.openxmlformats.org/officeDocument/2006/relationships/hyperlink" Target="http://www.ceicommunityventures.com/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Manual Input 3"/>
          <p:cNvSpPr/>
          <p:nvPr/>
        </p:nvSpPr>
        <p:spPr>
          <a:xfrm rot="10800000">
            <a:off x="457200" y="4343400"/>
            <a:ext cx="8229600" cy="533400"/>
          </a:xfrm>
          <a:prstGeom prst="flowChartManualInput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343400"/>
            <a:ext cx="7620000" cy="13716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Development Loan Application Overview</a:t>
            </a:r>
          </a:p>
          <a:p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1400" b="1" dirty="0" smtClean="0">
                <a:solidFill>
                  <a:schemeClr val="tx1"/>
                </a:solidFill>
                <a:latin typeface="+mn-lt"/>
              </a:rPr>
              <a:t>(Subject to change. Please call MTI or attend an upcoming presentation)</a:t>
            </a:r>
            <a:endParaRPr lang="en-US" sz="1400" b="1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79347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Development Loan funds are only eligible for specific activities…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72000" y="1382109"/>
            <a:ext cx="4267200" cy="502394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1376855"/>
            <a:ext cx="4267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376855"/>
            <a:ext cx="4267200" cy="50292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371600"/>
            <a:ext cx="4267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28600" y="2291255"/>
            <a:ext cx="41148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Proof of Concept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Prototype Development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Initial Lab and Field Trials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In-depth Market Research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Design for Manufacturing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Pilot Production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Scale Up of Manufacturing </a:t>
            </a:r>
            <a:r>
              <a:rPr lang="en-US" dirty="0" smtClean="0">
                <a:latin typeface="Arial" charset="0"/>
                <a:cs typeface="Arial" charset="0"/>
              </a:rPr>
              <a:t>that includes a significant R&amp;D or discovery component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65125" y="1444488"/>
            <a:ext cx="396875" cy="6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787400" eaLnBrk="0" hangingPunct="0"/>
            <a:r>
              <a:rPr lang="en-US" sz="5000" dirty="0">
                <a:solidFill>
                  <a:schemeClr val="bg1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3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725727" y="1444489"/>
            <a:ext cx="396875" cy="6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787400" eaLnBrk="0" hangingPunct="0"/>
            <a:r>
              <a:rPr lang="en-US" sz="5000" dirty="0" smtClean="0">
                <a:solidFill>
                  <a:schemeClr val="bg1"/>
                </a:solidFill>
                <a:latin typeface="Wingdings" pitchFamily="2" charset="2"/>
              </a:rPr>
              <a:t>û</a:t>
            </a:r>
            <a:endParaRPr lang="en-US" sz="5000" dirty="0">
              <a:solidFill>
                <a:schemeClr val="bg1"/>
              </a:solidFill>
              <a:latin typeface="Wingdings" pitchFamily="2" charset="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200" y="2291255"/>
            <a:ext cx="4114800" cy="32085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Capital expenditures for non-R&amp;D activities </a:t>
            </a: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Any expenditures before the submission date for the round</a:t>
            </a:r>
            <a:endParaRPr lang="en-US" dirty="0">
              <a:latin typeface="Arial" charset="0"/>
              <a:cs typeface="Arial" charset="0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Overhead </a:t>
            </a:r>
            <a:r>
              <a:rPr lang="en-US" dirty="0">
                <a:latin typeface="Arial" charset="0"/>
                <a:cs typeface="Arial" charset="0"/>
              </a:rPr>
              <a:t>and Indirect </a:t>
            </a:r>
            <a:r>
              <a:rPr lang="en-US" dirty="0" smtClean="0">
                <a:latin typeface="Arial" charset="0"/>
                <a:cs typeface="Arial" charset="0"/>
              </a:rPr>
              <a:t>Expenses that comprise </a:t>
            </a:r>
            <a:r>
              <a:rPr lang="en-US" u="sng" dirty="0" smtClean="0">
                <a:latin typeface="Arial" charset="0"/>
                <a:cs typeface="Arial" charset="0"/>
              </a:rPr>
              <a:t>&gt;20</a:t>
            </a:r>
            <a:r>
              <a:rPr lang="en-US" u="sng" dirty="0">
                <a:latin typeface="Arial" charset="0"/>
                <a:cs typeface="Arial" charset="0"/>
              </a:rPr>
              <a:t>% </a:t>
            </a:r>
            <a:r>
              <a:rPr lang="en-US" dirty="0">
                <a:latin typeface="Arial" charset="0"/>
                <a:cs typeface="Arial" charset="0"/>
              </a:rPr>
              <a:t>of MTI </a:t>
            </a:r>
            <a:r>
              <a:rPr lang="en-US" dirty="0" smtClean="0">
                <a:latin typeface="Arial" charset="0"/>
                <a:cs typeface="Arial" charset="0"/>
              </a:rPr>
              <a:t>funds and/or overall budget</a:t>
            </a:r>
            <a:endParaRPr lang="en-US" dirty="0">
              <a:latin typeface="Arial" charset="0"/>
              <a:cs typeface="Arial" charset="0"/>
            </a:endParaRPr>
          </a:p>
          <a:p>
            <a:pPr marL="285750" indent="-285750">
              <a:spcBef>
                <a:spcPts val="3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dirty="0">
                <a:latin typeface="Arial" charset="0"/>
                <a:cs typeface="Arial" charset="0"/>
              </a:rPr>
              <a:t>Limited Sales and Marketing Expenses </a:t>
            </a:r>
            <a:r>
              <a:rPr lang="en-US" dirty="0" smtClean="0">
                <a:latin typeface="Arial" charset="0"/>
                <a:cs typeface="Arial" charset="0"/>
              </a:rPr>
              <a:t>that comprise </a:t>
            </a:r>
            <a:r>
              <a:rPr lang="en-US" u="sng" dirty="0" smtClean="0">
                <a:latin typeface="Arial" charset="0"/>
                <a:cs typeface="Arial" charset="0"/>
              </a:rPr>
              <a:t>&gt;15</a:t>
            </a:r>
            <a:r>
              <a:rPr lang="en-US" u="sng" dirty="0">
                <a:latin typeface="Arial" charset="0"/>
                <a:cs typeface="Arial" charset="0"/>
              </a:rPr>
              <a:t>% </a:t>
            </a:r>
            <a:r>
              <a:rPr lang="en-US" dirty="0">
                <a:latin typeface="Arial" charset="0"/>
                <a:cs typeface="Arial" charset="0"/>
              </a:rPr>
              <a:t>of MTI </a:t>
            </a:r>
            <a:r>
              <a:rPr lang="en-US" dirty="0" smtClean="0">
                <a:latin typeface="Arial" charset="0"/>
                <a:cs typeface="Arial" charset="0"/>
              </a:rPr>
              <a:t>funds and/or overall budget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42571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Examples of eligible activities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57800" y="1425714"/>
            <a:ext cx="327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Examples of ineligible activities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234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6525" y="152400"/>
            <a:ext cx="7102475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…and have different parameters for its three different funding categories</a:t>
            </a:r>
            <a:endParaRPr lang="en-US" sz="2800" dirty="0"/>
          </a:p>
        </p:txBody>
      </p:sp>
      <p:grpSp>
        <p:nvGrpSpPr>
          <p:cNvPr id="18" name="Group 17"/>
          <p:cNvGrpSpPr/>
          <p:nvPr>
            <p:custDataLst>
              <p:tags r:id="rId1"/>
            </p:custDataLst>
          </p:nvPr>
        </p:nvGrpSpPr>
        <p:grpSpPr>
          <a:xfrm>
            <a:off x="136525" y="1715616"/>
            <a:ext cx="1616075" cy="914009"/>
            <a:chOff x="136525" y="1995488"/>
            <a:chExt cx="1828800" cy="914400"/>
          </a:xfrm>
        </p:grpSpPr>
        <p:sp>
          <p:nvSpPr>
            <p:cNvPr id="5" name="Freeform 4"/>
            <p:cNvSpPr>
              <a:spLocks/>
            </p:cNvSpPr>
            <p:nvPr>
              <p:custDataLst>
                <p:tags r:id="rId8"/>
              </p:custDataLst>
            </p:nvPr>
          </p:nvSpPr>
          <p:spPr bwMode="auto">
            <a:xfrm>
              <a:off x="136525" y="1995488"/>
              <a:ext cx="1828800" cy="914400"/>
            </a:xfrm>
            <a:custGeom>
              <a:avLst/>
              <a:gdLst>
                <a:gd name="T0" fmla="*/ 0 w 1152"/>
                <a:gd name="T1" fmla="*/ 0 h 576"/>
                <a:gd name="T2" fmla="*/ 1048 w 1152"/>
                <a:gd name="T3" fmla="*/ 0 h 576"/>
                <a:gd name="T4" fmla="*/ 1152 w 1152"/>
                <a:gd name="T5" fmla="*/ 288 h 576"/>
                <a:gd name="T6" fmla="*/ 1048 w 1152"/>
                <a:gd name="T7" fmla="*/ 576 h 576"/>
                <a:gd name="T8" fmla="*/ 0 w 1152"/>
                <a:gd name="T9" fmla="*/ 576 h 576"/>
                <a:gd name="T10" fmla="*/ 0 w 1152"/>
                <a:gd name="T11" fmla="*/ 288 h 576"/>
                <a:gd name="T12" fmla="*/ 0 w 1152"/>
                <a:gd name="T1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2" h="576">
                  <a:moveTo>
                    <a:pt x="0" y="0"/>
                  </a:moveTo>
                  <a:lnTo>
                    <a:pt x="1048" y="0"/>
                  </a:lnTo>
                  <a:lnTo>
                    <a:pt x="1152" y="288"/>
                  </a:lnTo>
                  <a:lnTo>
                    <a:pt x="1048" y="576"/>
                  </a:lnTo>
                  <a:lnTo>
                    <a:pt x="0" y="576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 cmpd="sng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Rectangle 5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>
              <a:off x="228600" y="2057400"/>
              <a:ext cx="1524000" cy="787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/>
            <a:p>
              <a:pPr defTabSz="895350">
                <a:buClr>
                  <a:schemeClr val="tx2"/>
                </a:buClr>
              </a:pPr>
              <a:r>
                <a:rPr lang="en-US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Technology Transfer</a:t>
              </a:r>
              <a:endPara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Line 12"/>
          <p:cNvSpPr>
            <a:spLocks noChangeShapeType="1"/>
          </p:cNvSpPr>
          <p:nvPr/>
        </p:nvSpPr>
        <p:spPr bwMode="auto">
          <a:xfrm>
            <a:off x="1962044" y="1635204"/>
            <a:ext cx="6888652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981200" y="1343560"/>
            <a:ext cx="1982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Description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981200" y="1782886"/>
            <a:ext cx="2468603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Academic or research institution  conducting R&amp;D activity required to transfer technology to commercial market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9" name="Group 18"/>
          <p:cNvGrpSpPr/>
          <p:nvPr>
            <p:custDataLst>
              <p:tags r:id="rId2"/>
            </p:custDataLst>
          </p:nvPr>
        </p:nvGrpSpPr>
        <p:grpSpPr>
          <a:xfrm>
            <a:off x="136525" y="2858617"/>
            <a:ext cx="1616075" cy="914009"/>
            <a:chOff x="136525" y="1995488"/>
            <a:chExt cx="1828800" cy="914400"/>
          </a:xfrm>
        </p:grpSpPr>
        <p:sp>
          <p:nvSpPr>
            <p:cNvPr id="20" name="Freeform 19"/>
            <p:cNvSpPr>
              <a:spLocks/>
            </p:cNvSpPr>
            <p:nvPr>
              <p:custDataLst>
                <p:tags r:id="rId6"/>
              </p:custDataLst>
            </p:nvPr>
          </p:nvSpPr>
          <p:spPr bwMode="auto">
            <a:xfrm>
              <a:off x="136525" y="1995488"/>
              <a:ext cx="1828800" cy="914400"/>
            </a:xfrm>
            <a:custGeom>
              <a:avLst/>
              <a:gdLst>
                <a:gd name="T0" fmla="*/ 0 w 1152"/>
                <a:gd name="T1" fmla="*/ 0 h 576"/>
                <a:gd name="T2" fmla="*/ 1048 w 1152"/>
                <a:gd name="T3" fmla="*/ 0 h 576"/>
                <a:gd name="T4" fmla="*/ 1152 w 1152"/>
                <a:gd name="T5" fmla="*/ 288 h 576"/>
                <a:gd name="T6" fmla="*/ 1048 w 1152"/>
                <a:gd name="T7" fmla="*/ 576 h 576"/>
                <a:gd name="T8" fmla="*/ 0 w 1152"/>
                <a:gd name="T9" fmla="*/ 576 h 576"/>
                <a:gd name="T10" fmla="*/ 0 w 1152"/>
                <a:gd name="T11" fmla="*/ 288 h 576"/>
                <a:gd name="T12" fmla="*/ 0 w 1152"/>
                <a:gd name="T1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2" h="576">
                  <a:moveTo>
                    <a:pt x="0" y="0"/>
                  </a:moveTo>
                  <a:lnTo>
                    <a:pt x="1048" y="0"/>
                  </a:lnTo>
                  <a:lnTo>
                    <a:pt x="1152" y="288"/>
                  </a:lnTo>
                  <a:lnTo>
                    <a:pt x="1048" y="576"/>
                  </a:lnTo>
                  <a:lnTo>
                    <a:pt x="0" y="576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 cmpd="sng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>
              <p:custDataLst>
                <p:tags r:id="rId7"/>
              </p:custDataLst>
            </p:nvPr>
          </p:nvSpPr>
          <p:spPr bwMode="auto">
            <a:xfrm>
              <a:off x="228600" y="2057400"/>
              <a:ext cx="1524000" cy="787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/>
            <a:p>
              <a:pPr defTabSz="895350">
                <a:buClr>
                  <a:schemeClr val="tx2"/>
                </a:buClr>
              </a:pPr>
              <a:r>
                <a:rPr lang="en-US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Start-up / early stage company or technology</a:t>
              </a:r>
              <a:endPara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>
            <p:custDataLst>
              <p:tags r:id="rId3"/>
            </p:custDataLst>
          </p:nvPr>
        </p:nvGrpSpPr>
        <p:grpSpPr>
          <a:xfrm>
            <a:off x="136525" y="4454605"/>
            <a:ext cx="1616075" cy="914400"/>
            <a:chOff x="136525" y="1930009"/>
            <a:chExt cx="1828800" cy="914791"/>
          </a:xfrm>
        </p:grpSpPr>
        <p:sp>
          <p:nvSpPr>
            <p:cNvPr id="23" name="Freeform 22"/>
            <p:cNvSpPr>
              <a:spLocks/>
            </p:cNvSpPr>
            <p:nvPr>
              <p:custDataLst>
                <p:tags r:id="rId4"/>
              </p:custDataLst>
            </p:nvPr>
          </p:nvSpPr>
          <p:spPr bwMode="auto">
            <a:xfrm>
              <a:off x="136525" y="1930009"/>
              <a:ext cx="1828800" cy="914400"/>
            </a:xfrm>
            <a:custGeom>
              <a:avLst/>
              <a:gdLst>
                <a:gd name="T0" fmla="*/ 0 w 1152"/>
                <a:gd name="T1" fmla="*/ 0 h 576"/>
                <a:gd name="T2" fmla="*/ 1048 w 1152"/>
                <a:gd name="T3" fmla="*/ 0 h 576"/>
                <a:gd name="T4" fmla="*/ 1152 w 1152"/>
                <a:gd name="T5" fmla="*/ 288 h 576"/>
                <a:gd name="T6" fmla="*/ 1048 w 1152"/>
                <a:gd name="T7" fmla="*/ 576 h 576"/>
                <a:gd name="T8" fmla="*/ 0 w 1152"/>
                <a:gd name="T9" fmla="*/ 576 h 576"/>
                <a:gd name="T10" fmla="*/ 0 w 1152"/>
                <a:gd name="T11" fmla="*/ 288 h 576"/>
                <a:gd name="T12" fmla="*/ 0 w 1152"/>
                <a:gd name="T13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52" h="576">
                  <a:moveTo>
                    <a:pt x="0" y="0"/>
                  </a:moveTo>
                  <a:lnTo>
                    <a:pt x="1048" y="0"/>
                  </a:lnTo>
                  <a:lnTo>
                    <a:pt x="1152" y="288"/>
                  </a:lnTo>
                  <a:lnTo>
                    <a:pt x="1048" y="576"/>
                  </a:lnTo>
                  <a:lnTo>
                    <a:pt x="0" y="576"/>
                  </a:lnTo>
                  <a:lnTo>
                    <a:pt x="0" y="28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9525" cap="flat" cmpd="sng">
              <a:solidFill>
                <a:schemeClr val="accent6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6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>
              <a:off x="228600" y="2057400"/>
              <a:ext cx="1524000" cy="787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3810" tIns="0" rIns="3810" bIns="0" anchor="ctr"/>
            <a:lstStyle/>
            <a:p>
              <a:pPr defTabSz="895350">
                <a:buClr>
                  <a:schemeClr val="tx2"/>
                </a:buClr>
              </a:pPr>
              <a:r>
                <a:rPr lang="en-US" sz="1600" b="1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Established corporation</a:t>
              </a:r>
              <a:endParaRPr lang="en-US" sz="16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5" name="Line 12"/>
          <p:cNvSpPr>
            <a:spLocks noChangeShapeType="1"/>
          </p:cNvSpPr>
          <p:nvPr/>
        </p:nvSpPr>
        <p:spPr bwMode="auto">
          <a:xfrm>
            <a:off x="1962044" y="2706216"/>
            <a:ext cx="6888652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300"/>
              </a:spcBef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4646613" y="1343560"/>
            <a:ext cx="1982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Funding levels	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6618671" y="1343560"/>
            <a:ext cx="198278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895350">
              <a:buClr>
                <a:schemeClr val="tx2"/>
              </a:buClr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Repayment terms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4625976" y="1782886"/>
            <a:ext cx="1751013" cy="4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$30K minimum</a:t>
            </a:r>
          </a:p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$100K maximum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6618671" y="1782886"/>
            <a:ext cx="2232024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Percentage of license fees accrue to MTI until loan repaid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1962044" y="4378404"/>
            <a:ext cx="6888652" cy="0"/>
          </a:xfrm>
          <a:prstGeom prst="line">
            <a:avLst/>
          </a:prstGeom>
          <a:noFill/>
          <a:ln w="9525">
            <a:solidFill>
              <a:schemeClr val="accent6">
                <a:lumMod val="60000"/>
                <a:lumOff val="4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spcBef>
                <a:spcPts val="300"/>
              </a:spcBef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>
            <a:spLocks noChangeArrowheads="1"/>
          </p:cNvSpPr>
          <p:nvPr/>
        </p:nvSpPr>
        <p:spPr bwMode="auto">
          <a:xfrm>
            <a:off x="1981200" y="2858616"/>
            <a:ext cx="2468603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Companies that have one or more of following: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Founded &lt;5 yrs. ago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Entrepreneur/team inexperience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Little/no revenue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No completed capital raise &gt;$250K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>
            <a:spLocks noChangeArrowheads="1"/>
          </p:cNvSpPr>
          <p:nvPr/>
        </p:nvSpPr>
        <p:spPr bwMode="auto">
          <a:xfrm>
            <a:off x="4625976" y="2858616"/>
            <a:ext cx="1751013" cy="4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$50K minimum</a:t>
            </a:r>
          </a:p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$250K* maximum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ectangle 33"/>
          <p:cNvSpPr>
            <a:spLocks noChangeArrowheads="1"/>
          </p:cNvSpPr>
          <p:nvPr/>
        </p:nvSpPr>
        <p:spPr bwMode="auto">
          <a:xfrm>
            <a:off x="1962043" y="4530804"/>
            <a:ext cx="2487760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Companies that have one or more of following may be offer a term note: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Founded &gt;5 yrs. ago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&gt;$1M in annual sales</a:t>
            </a:r>
          </a:p>
          <a:p>
            <a:pPr marL="742950" lvl="1" indent="-285750" defTabSz="895350">
              <a:buFont typeface="Wingdings" pitchFamily="2" charset="2"/>
              <a:buChar char="ü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Completed capital raise &gt;$500K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625976" y="4530804"/>
            <a:ext cx="1751013" cy="4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$50K minimum</a:t>
            </a:r>
          </a:p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$500K maximum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6629400" y="4530804"/>
            <a:ext cx="2232024" cy="10002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Subordinated 5-yr note (from time project begins)</a:t>
            </a:r>
          </a:p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5% interest rate</a:t>
            </a:r>
          </a:p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Deferred payments of 3-5 years</a:t>
            </a:r>
          </a:p>
        </p:txBody>
      </p:sp>
      <p:sp>
        <p:nvSpPr>
          <p:cNvPr id="37" name="Footer Placeholder 36"/>
          <p:cNvSpPr>
            <a:spLocks noGrp="1"/>
          </p:cNvSpPr>
          <p:nvPr>
            <p:ph type="ftr" sz="quarter" idx="11"/>
          </p:nvPr>
        </p:nvSpPr>
        <p:spPr>
          <a:xfrm>
            <a:off x="152400" y="6400800"/>
            <a:ext cx="7772400" cy="212725"/>
          </a:xfrm>
        </p:spPr>
        <p:txBody>
          <a:bodyPr/>
          <a:lstStyle/>
          <a:p>
            <a:r>
              <a:rPr lang="en-US" sz="1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*Should a start-up/early stage company want to be considered for funding greater than $250K they are required to, as part of the application, request an exception with an explanation as to why they believe such an exception is justified</a:t>
            </a:r>
            <a:endParaRPr lang="en-US" sz="1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1981200" y="5867400"/>
            <a:ext cx="6867908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PROJECTS REQUIRE AT LEAST A 1:1 MATCH FROM THE APPLICANT 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6623220" y="2858616"/>
            <a:ext cx="2232024" cy="1554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7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yrs.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from commercialization to repay loan</a:t>
            </a:r>
          </a:p>
          <a:p>
            <a:pPr marL="287338" indent="-287338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0% interest if pay within 3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yrs.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commercialization</a:t>
            </a:r>
          </a:p>
          <a:p>
            <a:pPr marL="287338" indent="-287338" defTabSz="895350">
              <a:spcBef>
                <a:spcPts val="300"/>
              </a:spcBef>
              <a:buFont typeface="Arial" pitchFamily="34" charset="0"/>
              <a:buChar char="•"/>
              <a:tabLst>
                <a:tab pos="800100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After 3 yrs., balance increases 30% and 10% annually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68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Steps for submitting a Development Loan application</a:t>
            </a:r>
            <a:endParaRPr lang="en-US" sz="2800" dirty="0"/>
          </a:p>
        </p:txBody>
      </p:sp>
      <p:grpSp>
        <p:nvGrpSpPr>
          <p:cNvPr id="16" name="Group 15"/>
          <p:cNvGrpSpPr/>
          <p:nvPr/>
        </p:nvGrpSpPr>
        <p:grpSpPr>
          <a:xfrm>
            <a:off x="461293" y="1371600"/>
            <a:ext cx="8221412" cy="4629432"/>
            <a:chOff x="461293" y="1618968"/>
            <a:chExt cx="8221412" cy="4172232"/>
          </a:xfrm>
        </p:grpSpPr>
        <p:sp>
          <p:nvSpPr>
            <p:cNvPr id="17" name="Freeform 16"/>
            <p:cNvSpPr/>
            <p:nvPr/>
          </p:nvSpPr>
          <p:spPr>
            <a:xfrm>
              <a:off x="461293" y="1618968"/>
              <a:ext cx="1861062" cy="2808000"/>
            </a:xfrm>
            <a:custGeom>
              <a:avLst/>
              <a:gdLst>
                <a:gd name="connsiteX0" fmla="*/ 0 w 1861062"/>
                <a:gd name="connsiteY0" fmla="*/ 186106 h 2808000"/>
                <a:gd name="connsiteX1" fmla="*/ 186106 w 1861062"/>
                <a:gd name="connsiteY1" fmla="*/ 0 h 2808000"/>
                <a:gd name="connsiteX2" fmla="*/ 1674956 w 1861062"/>
                <a:gd name="connsiteY2" fmla="*/ 0 h 2808000"/>
                <a:gd name="connsiteX3" fmla="*/ 1861062 w 1861062"/>
                <a:gd name="connsiteY3" fmla="*/ 186106 h 2808000"/>
                <a:gd name="connsiteX4" fmla="*/ 1861062 w 1861062"/>
                <a:gd name="connsiteY4" fmla="*/ 2621894 h 2808000"/>
                <a:gd name="connsiteX5" fmla="*/ 1674956 w 1861062"/>
                <a:gd name="connsiteY5" fmla="*/ 2808000 h 2808000"/>
                <a:gd name="connsiteX6" fmla="*/ 186106 w 1861062"/>
                <a:gd name="connsiteY6" fmla="*/ 2808000 h 2808000"/>
                <a:gd name="connsiteX7" fmla="*/ 0 w 1861062"/>
                <a:gd name="connsiteY7" fmla="*/ 2621894 h 2808000"/>
                <a:gd name="connsiteX8" fmla="*/ 0 w 1861062"/>
                <a:gd name="connsiteY8" fmla="*/ 186106 h 28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1062" h="2808000">
                  <a:moveTo>
                    <a:pt x="0" y="186106"/>
                  </a:moveTo>
                  <a:cubicBezTo>
                    <a:pt x="0" y="83322"/>
                    <a:pt x="83322" y="0"/>
                    <a:pt x="186106" y="0"/>
                  </a:cubicBezTo>
                  <a:lnTo>
                    <a:pt x="1674956" y="0"/>
                  </a:lnTo>
                  <a:cubicBezTo>
                    <a:pt x="1777740" y="0"/>
                    <a:pt x="1861062" y="83322"/>
                    <a:pt x="1861062" y="186106"/>
                  </a:cubicBezTo>
                  <a:lnTo>
                    <a:pt x="1861062" y="2621894"/>
                  </a:lnTo>
                  <a:cubicBezTo>
                    <a:pt x="1861062" y="2724678"/>
                    <a:pt x="1777740" y="2808000"/>
                    <a:pt x="1674956" y="2808000"/>
                  </a:cubicBezTo>
                  <a:lnTo>
                    <a:pt x="186106" y="2808000"/>
                  </a:lnTo>
                  <a:cubicBezTo>
                    <a:pt x="83322" y="2808000"/>
                    <a:pt x="0" y="2724678"/>
                    <a:pt x="0" y="2621894"/>
                  </a:cubicBezTo>
                  <a:lnTo>
                    <a:pt x="0" y="18610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2116915" numCol="1" spcCol="1270" anchor="t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Download application instructions</a:t>
              </a:r>
              <a:endParaRPr lang="en-US" sz="16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842474" y="2515794"/>
              <a:ext cx="1861062" cy="3275406"/>
            </a:xfrm>
            <a:custGeom>
              <a:avLst/>
              <a:gdLst>
                <a:gd name="connsiteX0" fmla="*/ 0 w 1861062"/>
                <a:gd name="connsiteY0" fmla="*/ 186106 h 3744000"/>
                <a:gd name="connsiteX1" fmla="*/ 186106 w 1861062"/>
                <a:gd name="connsiteY1" fmla="*/ 0 h 3744000"/>
                <a:gd name="connsiteX2" fmla="*/ 1674956 w 1861062"/>
                <a:gd name="connsiteY2" fmla="*/ 0 h 3744000"/>
                <a:gd name="connsiteX3" fmla="*/ 1861062 w 1861062"/>
                <a:gd name="connsiteY3" fmla="*/ 186106 h 3744000"/>
                <a:gd name="connsiteX4" fmla="*/ 1861062 w 1861062"/>
                <a:gd name="connsiteY4" fmla="*/ 3557894 h 3744000"/>
                <a:gd name="connsiteX5" fmla="*/ 1674956 w 1861062"/>
                <a:gd name="connsiteY5" fmla="*/ 3744000 h 3744000"/>
                <a:gd name="connsiteX6" fmla="*/ 186106 w 1861062"/>
                <a:gd name="connsiteY6" fmla="*/ 3744000 h 3744000"/>
                <a:gd name="connsiteX7" fmla="*/ 0 w 1861062"/>
                <a:gd name="connsiteY7" fmla="*/ 3557894 h 3744000"/>
                <a:gd name="connsiteX8" fmla="*/ 0 w 1861062"/>
                <a:gd name="connsiteY8" fmla="*/ 186106 h 37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1062" h="3744000">
                  <a:moveTo>
                    <a:pt x="0" y="186106"/>
                  </a:moveTo>
                  <a:cubicBezTo>
                    <a:pt x="0" y="83322"/>
                    <a:pt x="83322" y="0"/>
                    <a:pt x="186106" y="0"/>
                  </a:cubicBezTo>
                  <a:lnTo>
                    <a:pt x="1674956" y="0"/>
                  </a:lnTo>
                  <a:cubicBezTo>
                    <a:pt x="1777740" y="0"/>
                    <a:pt x="1861062" y="83322"/>
                    <a:pt x="1861062" y="186106"/>
                  </a:cubicBezTo>
                  <a:lnTo>
                    <a:pt x="1861062" y="3557894"/>
                  </a:lnTo>
                  <a:cubicBezTo>
                    <a:pt x="1861062" y="3660678"/>
                    <a:pt x="1777740" y="3744000"/>
                    <a:pt x="1674956" y="3744000"/>
                  </a:cubicBezTo>
                  <a:lnTo>
                    <a:pt x="186106" y="3744000"/>
                  </a:lnTo>
                  <a:cubicBezTo>
                    <a:pt x="83322" y="3744000"/>
                    <a:pt x="0" y="3660678"/>
                    <a:pt x="0" y="3557894"/>
                  </a:cubicBezTo>
                  <a:lnTo>
                    <a:pt x="0" y="186106"/>
                  </a:ln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54077" tIns="154077" rIns="154077" bIns="154077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Access application instructions on MTI website*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Begin process of seeing how your project aligns with the scope of the application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Freeform 18"/>
            <p:cNvSpPr/>
            <p:nvPr/>
          </p:nvSpPr>
          <p:spPr>
            <a:xfrm>
              <a:off x="2604486" y="1759506"/>
              <a:ext cx="598116" cy="463350"/>
            </a:xfrm>
            <a:custGeom>
              <a:avLst/>
              <a:gdLst>
                <a:gd name="connsiteX0" fmla="*/ 0 w 598116"/>
                <a:gd name="connsiteY0" fmla="*/ 92670 h 463350"/>
                <a:gd name="connsiteX1" fmla="*/ 366441 w 598116"/>
                <a:gd name="connsiteY1" fmla="*/ 92670 h 463350"/>
                <a:gd name="connsiteX2" fmla="*/ 366441 w 598116"/>
                <a:gd name="connsiteY2" fmla="*/ 0 h 463350"/>
                <a:gd name="connsiteX3" fmla="*/ 598116 w 598116"/>
                <a:gd name="connsiteY3" fmla="*/ 231675 h 463350"/>
                <a:gd name="connsiteX4" fmla="*/ 366441 w 598116"/>
                <a:gd name="connsiteY4" fmla="*/ 463350 h 463350"/>
                <a:gd name="connsiteX5" fmla="*/ 366441 w 598116"/>
                <a:gd name="connsiteY5" fmla="*/ 370680 h 463350"/>
                <a:gd name="connsiteX6" fmla="*/ 0 w 598116"/>
                <a:gd name="connsiteY6" fmla="*/ 370680 h 463350"/>
                <a:gd name="connsiteX7" fmla="*/ 0 w 598116"/>
                <a:gd name="connsiteY7" fmla="*/ 92670 h 46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8116" h="463350">
                  <a:moveTo>
                    <a:pt x="0" y="92670"/>
                  </a:moveTo>
                  <a:lnTo>
                    <a:pt x="366441" y="92670"/>
                  </a:lnTo>
                  <a:lnTo>
                    <a:pt x="366441" y="0"/>
                  </a:lnTo>
                  <a:lnTo>
                    <a:pt x="598116" y="231675"/>
                  </a:lnTo>
                  <a:lnTo>
                    <a:pt x="366441" y="463350"/>
                  </a:lnTo>
                  <a:lnTo>
                    <a:pt x="366441" y="370680"/>
                  </a:lnTo>
                  <a:lnTo>
                    <a:pt x="0" y="370680"/>
                  </a:lnTo>
                  <a:lnTo>
                    <a:pt x="0" y="9267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2670" rIns="139005" bIns="9267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Freeform 19"/>
            <p:cNvSpPr/>
            <p:nvPr/>
          </p:nvSpPr>
          <p:spPr>
            <a:xfrm>
              <a:off x="3450877" y="1618968"/>
              <a:ext cx="1861062" cy="2808000"/>
            </a:xfrm>
            <a:custGeom>
              <a:avLst/>
              <a:gdLst>
                <a:gd name="connsiteX0" fmla="*/ 0 w 1861062"/>
                <a:gd name="connsiteY0" fmla="*/ 186106 h 2808000"/>
                <a:gd name="connsiteX1" fmla="*/ 186106 w 1861062"/>
                <a:gd name="connsiteY1" fmla="*/ 0 h 2808000"/>
                <a:gd name="connsiteX2" fmla="*/ 1674956 w 1861062"/>
                <a:gd name="connsiteY2" fmla="*/ 0 h 2808000"/>
                <a:gd name="connsiteX3" fmla="*/ 1861062 w 1861062"/>
                <a:gd name="connsiteY3" fmla="*/ 186106 h 2808000"/>
                <a:gd name="connsiteX4" fmla="*/ 1861062 w 1861062"/>
                <a:gd name="connsiteY4" fmla="*/ 2621894 h 2808000"/>
                <a:gd name="connsiteX5" fmla="*/ 1674956 w 1861062"/>
                <a:gd name="connsiteY5" fmla="*/ 2808000 h 2808000"/>
                <a:gd name="connsiteX6" fmla="*/ 186106 w 1861062"/>
                <a:gd name="connsiteY6" fmla="*/ 2808000 h 2808000"/>
                <a:gd name="connsiteX7" fmla="*/ 0 w 1861062"/>
                <a:gd name="connsiteY7" fmla="*/ 2621894 h 2808000"/>
                <a:gd name="connsiteX8" fmla="*/ 0 w 1861062"/>
                <a:gd name="connsiteY8" fmla="*/ 186106 h 28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1062" h="2808000">
                  <a:moveTo>
                    <a:pt x="0" y="186106"/>
                  </a:moveTo>
                  <a:cubicBezTo>
                    <a:pt x="0" y="83322"/>
                    <a:pt x="83322" y="0"/>
                    <a:pt x="186106" y="0"/>
                  </a:cubicBezTo>
                  <a:lnTo>
                    <a:pt x="1674956" y="0"/>
                  </a:lnTo>
                  <a:cubicBezTo>
                    <a:pt x="1777740" y="0"/>
                    <a:pt x="1861062" y="83322"/>
                    <a:pt x="1861062" y="186106"/>
                  </a:cubicBezTo>
                  <a:lnTo>
                    <a:pt x="1861062" y="2621894"/>
                  </a:lnTo>
                  <a:cubicBezTo>
                    <a:pt x="1861062" y="2724678"/>
                    <a:pt x="1777740" y="2808000"/>
                    <a:pt x="1674956" y="2808000"/>
                  </a:cubicBezTo>
                  <a:lnTo>
                    <a:pt x="186106" y="2808000"/>
                  </a:lnTo>
                  <a:cubicBezTo>
                    <a:pt x="83322" y="2808000"/>
                    <a:pt x="0" y="2724678"/>
                    <a:pt x="0" y="2621894"/>
                  </a:cubicBezTo>
                  <a:lnTo>
                    <a:pt x="0" y="18610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2116915" numCol="1" spcCol="1270" anchor="t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Hold concept review meeting with MTI</a:t>
              </a:r>
              <a:endParaRPr lang="en-US" sz="16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Freeform 20"/>
            <p:cNvSpPr/>
            <p:nvPr/>
          </p:nvSpPr>
          <p:spPr>
            <a:xfrm>
              <a:off x="3832059" y="2515794"/>
              <a:ext cx="1861062" cy="3275406"/>
            </a:xfrm>
            <a:custGeom>
              <a:avLst/>
              <a:gdLst>
                <a:gd name="connsiteX0" fmla="*/ 0 w 1861062"/>
                <a:gd name="connsiteY0" fmla="*/ 186106 h 3744000"/>
                <a:gd name="connsiteX1" fmla="*/ 186106 w 1861062"/>
                <a:gd name="connsiteY1" fmla="*/ 0 h 3744000"/>
                <a:gd name="connsiteX2" fmla="*/ 1674956 w 1861062"/>
                <a:gd name="connsiteY2" fmla="*/ 0 h 3744000"/>
                <a:gd name="connsiteX3" fmla="*/ 1861062 w 1861062"/>
                <a:gd name="connsiteY3" fmla="*/ 186106 h 3744000"/>
                <a:gd name="connsiteX4" fmla="*/ 1861062 w 1861062"/>
                <a:gd name="connsiteY4" fmla="*/ 3557894 h 3744000"/>
                <a:gd name="connsiteX5" fmla="*/ 1674956 w 1861062"/>
                <a:gd name="connsiteY5" fmla="*/ 3744000 h 3744000"/>
                <a:gd name="connsiteX6" fmla="*/ 186106 w 1861062"/>
                <a:gd name="connsiteY6" fmla="*/ 3744000 h 3744000"/>
                <a:gd name="connsiteX7" fmla="*/ 0 w 1861062"/>
                <a:gd name="connsiteY7" fmla="*/ 3557894 h 3744000"/>
                <a:gd name="connsiteX8" fmla="*/ 0 w 1861062"/>
                <a:gd name="connsiteY8" fmla="*/ 186106 h 37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1062" h="3744000">
                  <a:moveTo>
                    <a:pt x="0" y="186106"/>
                  </a:moveTo>
                  <a:cubicBezTo>
                    <a:pt x="0" y="83322"/>
                    <a:pt x="83322" y="0"/>
                    <a:pt x="186106" y="0"/>
                  </a:cubicBezTo>
                  <a:lnTo>
                    <a:pt x="1674956" y="0"/>
                  </a:lnTo>
                  <a:cubicBezTo>
                    <a:pt x="1777740" y="0"/>
                    <a:pt x="1861062" y="83322"/>
                    <a:pt x="1861062" y="186106"/>
                  </a:cubicBezTo>
                  <a:lnTo>
                    <a:pt x="1861062" y="3557894"/>
                  </a:lnTo>
                  <a:cubicBezTo>
                    <a:pt x="1861062" y="3660678"/>
                    <a:pt x="1777740" y="3744000"/>
                    <a:pt x="1674956" y="3744000"/>
                  </a:cubicBezTo>
                  <a:lnTo>
                    <a:pt x="186106" y="3744000"/>
                  </a:lnTo>
                  <a:cubicBezTo>
                    <a:pt x="83322" y="3744000"/>
                    <a:pt x="0" y="3660678"/>
                    <a:pt x="0" y="3557894"/>
                  </a:cubicBezTo>
                  <a:lnTo>
                    <a:pt x="0" y="186106"/>
                  </a:ln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54077" tIns="154077" rIns="154077" bIns="154077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Schedule early in process in order to give time to iterate on application if needed</a:t>
              </a:r>
              <a:endParaRPr lang="en-US" sz="1400" u="sng" kern="1200" dirty="0">
                <a:latin typeface="Arial" pitchFamily="34" charset="0"/>
                <a:cs typeface="Arial" pitchFamily="34" charset="0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u="none" kern="1200" dirty="0" smtClean="0">
                  <a:latin typeface="Arial" pitchFamily="34" charset="0"/>
                  <a:cs typeface="Arial" pitchFamily="34" charset="0"/>
                </a:rPr>
                <a:t>Contact MTI to schedule meeting by the concept review deadline date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on the Development Loan webpage</a:t>
              </a:r>
              <a:r>
                <a:rPr lang="en-US" sz="1400" u="none" kern="1200" dirty="0" smtClean="0">
                  <a:latin typeface="Arial" pitchFamily="34" charset="0"/>
                  <a:cs typeface="Arial" pitchFamily="34" charset="0"/>
                </a:rPr>
                <a:t>. </a:t>
              </a:r>
              <a:r>
                <a:rPr lang="en-US" sz="1400" dirty="0" smtClean="0">
                  <a:latin typeface="Arial" pitchFamily="34" charset="0"/>
                  <a:cs typeface="Arial" pitchFamily="34" charset="0"/>
                </a:rPr>
                <a:t>Remember, this meeting is </a:t>
              </a:r>
              <a:r>
                <a:rPr lang="en-US" sz="1400" u="sng" dirty="0" smtClean="0">
                  <a:latin typeface="Arial" pitchFamily="34" charset="0"/>
                  <a:cs typeface="Arial" pitchFamily="34" charset="0"/>
                </a:rPr>
                <a:t>required</a:t>
              </a:r>
              <a:endParaRPr lang="en-US" sz="1400" u="none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Freeform 21"/>
            <p:cNvSpPr/>
            <p:nvPr/>
          </p:nvSpPr>
          <p:spPr>
            <a:xfrm>
              <a:off x="5594071" y="1759506"/>
              <a:ext cx="598116" cy="463350"/>
            </a:xfrm>
            <a:custGeom>
              <a:avLst/>
              <a:gdLst>
                <a:gd name="connsiteX0" fmla="*/ 0 w 598116"/>
                <a:gd name="connsiteY0" fmla="*/ 92670 h 463350"/>
                <a:gd name="connsiteX1" fmla="*/ 366441 w 598116"/>
                <a:gd name="connsiteY1" fmla="*/ 92670 h 463350"/>
                <a:gd name="connsiteX2" fmla="*/ 366441 w 598116"/>
                <a:gd name="connsiteY2" fmla="*/ 0 h 463350"/>
                <a:gd name="connsiteX3" fmla="*/ 598116 w 598116"/>
                <a:gd name="connsiteY3" fmla="*/ 231675 h 463350"/>
                <a:gd name="connsiteX4" fmla="*/ 366441 w 598116"/>
                <a:gd name="connsiteY4" fmla="*/ 463350 h 463350"/>
                <a:gd name="connsiteX5" fmla="*/ 366441 w 598116"/>
                <a:gd name="connsiteY5" fmla="*/ 370680 h 463350"/>
                <a:gd name="connsiteX6" fmla="*/ 0 w 598116"/>
                <a:gd name="connsiteY6" fmla="*/ 370680 h 463350"/>
                <a:gd name="connsiteX7" fmla="*/ 0 w 598116"/>
                <a:gd name="connsiteY7" fmla="*/ 92670 h 4633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98116" h="463350">
                  <a:moveTo>
                    <a:pt x="0" y="92670"/>
                  </a:moveTo>
                  <a:lnTo>
                    <a:pt x="366441" y="92670"/>
                  </a:lnTo>
                  <a:lnTo>
                    <a:pt x="366441" y="0"/>
                  </a:lnTo>
                  <a:lnTo>
                    <a:pt x="598116" y="231675"/>
                  </a:lnTo>
                  <a:lnTo>
                    <a:pt x="366441" y="463350"/>
                  </a:lnTo>
                  <a:lnTo>
                    <a:pt x="366441" y="370680"/>
                  </a:lnTo>
                  <a:lnTo>
                    <a:pt x="0" y="370680"/>
                  </a:lnTo>
                  <a:lnTo>
                    <a:pt x="0" y="92670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2670" rIns="139005" bIns="92670" numCol="1" spcCol="1270" anchor="ctr" anchorCtr="0">
              <a:noAutofit/>
            </a:bodyPr>
            <a:lstStyle/>
            <a:p>
              <a:pPr lvl="0" algn="ctr" defTabSz="533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200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440462" y="1618968"/>
              <a:ext cx="1861062" cy="2808000"/>
            </a:xfrm>
            <a:custGeom>
              <a:avLst/>
              <a:gdLst>
                <a:gd name="connsiteX0" fmla="*/ 0 w 1861062"/>
                <a:gd name="connsiteY0" fmla="*/ 186106 h 2808000"/>
                <a:gd name="connsiteX1" fmla="*/ 186106 w 1861062"/>
                <a:gd name="connsiteY1" fmla="*/ 0 h 2808000"/>
                <a:gd name="connsiteX2" fmla="*/ 1674956 w 1861062"/>
                <a:gd name="connsiteY2" fmla="*/ 0 h 2808000"/>
                <a:gd name="connsiteX3" fmla="*/ 1861062 w 1861062"/>
                <a:gd name="connsiteY3" fmla="*/ 186106 h 2808000"/>
                <a:gd name="connsiteX4" fmla="*/ 1861062 w 1861062"/>
                <a:gd name="connsiteY4" fmla="*/ 2621894 h 2808000"/>
                <a:gd name="connsiteX5" fmla="*/ 1674956 w 1861062"/>
                <a:gd name="connsiteY5" fmla="*/ 2808000 h 2808000"/>
                <a:gd name="connsiteX6" fmla="*/ 186106 w 1861062"/>
                <a:gd name="connsiteY6" fmla="*/ 2808000 h 2808000"/>
                <a:gd name="connsiteX7" fmla="*/ 0 w 1861062"/>
                <a:gd name="connsiteY7" fmla="*/ 2621894 h 2808000"/>
                <a:gd name="connsiteX8" fmla="*/ 0 w 1861062"/>
                <a:gd name="connsiteY8" fmla="*/ 186106 h 280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1062" h="2808000">
                  <a:moveTo>
                    <a:pt x="0" y="186106"/>
                  </a:moveTo>
                  <a:cubicBezTo>
                    <a:pt x="0" y="83322"/>
                    <a:pt x="83322" y="0"/>
                    <a:pt x="186106" y="0"/>
                  </a:cubicBezTo>
                  <a:lnTo>
                    <a:pt x="1674956" y="0"/>
                  </a:lnTo>
                  <a:cubicBezTo>
                    <a:pt x="1777740" y="0"/>
                    <a:pt x="1861062" y="83322"/>
                    <a:pt x="1861062" y="186106"/>
                  </a:cubicBezTo>
                  <a:lnTo>
                    <a:pt x="1861062" y="2621894"/>
                  </a:lnTo>
                  <a:cubicBezTo>
                    <a:pt x="1861062" y="2724678"/>
                    <a:pt x="1777740" y="2808000"/>
                    <a:pt x="1674956" y="2808000"/>
                  </a:cubicBezTo>
                  <a:lnTo>
                    <a:pt x="186106" y="2808000"/>
                  </a:lnTo>
                  <a:cubicBezTo>
                    <a:pt x="83322" y="2808000"/>
                    <a:pt x="0" y="2724678"/>
                    <a:pt x="0" y="2621894"/>
                  </a:cubicBezTo>
                  <a:lnTo>
                    <a:pt x="0" y="186106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2116915" numCol="1" spcCol="1270" anchor="t" anchorCtr="0">
              <a:noAutofit/>
            </a:bodyPr>
            <a:lstStyle/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b="1" kern="1200" dirty="0" smtClean="0">
                  <a:latin typeface="Arial" pitchFamily="34" charset="0"/>
                  <a:cs typeface="Arial" pitchFamily="34" charset="0"/>
                </a:rPr>
                <a:t>Prepare &amp; submit application</a:t>
              </a:r>
              <a:endParaRPr lang="en-US" sz="1600" b="1" kern="1200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6821643" y="2515794"/>
              <a:ext cx="1861062" cy="3275406"/>
            </a:xfrm>
            <a:custGeom>
              <a:avLst/>
              <a:gdLst>
                <a:gd name="connsiteX0" fmla="*/ 0 w 1861062"/>
                <a:gd name="connsiteY0" fmla="*/ 186106 h 3744000"/>
                <a:gd name="connsiteX1" fmla="*/ 186106 w 1861062"/>
                <a:gd name="connsiteY1" fmla="*/ 0 h 3744000"/>
                <a:gd name="connsiteX2" fmla="*/ 1674956 w 1861062"/>
                <a:gd name="connsiteY2" fmla="*/ 0 h 3744000"/>
                <a:gd name="connsiteX3" fmla="*/ 1861062 w 1861062"/>
                <a:gd name="connsiteY3" fmla="*/ 186106 h 3744000"/>
                <a:gd name="connsiteX4" fmla="*/ 1861062 w 1861062"/>
                <a:gd name="connsiteY4" fmla="*/ 3557894 h 3744000"/>
                <a:gd name="connsiteX5" fmla="*/ 1674956 w 1861062"/>
                <a:gd name="connsiteY5" fmla="*/ 3744000 h 3744000"/>
                <a:gd name="connsiteX6" fmla="*/ 186106 w 1861062"/>
                <a:gd name="connsiteY6" fmla="*/ 3744000 h 3744000"/>
                <a:gd name="connsiteX7" fmla="*/ 0 w 1861062"/>
                <a:gd name="connsiteY7" fmla="*/ 3557894 h 3744000"/>
                <a:gd name="connsiteX8" fmla="*/ 0 w 1861062"/>
                <a:gd name="connsiteY8" fmla="*/ 186106 h 374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61062" h="3744000">
                  <a:moveTo>
                    <a:pt x="0" y="186106"/>
                  </a:moveTo>
                  <a:cubicBezTo>
                    <a:pt x="0" y="83322"/>
                    <a:pt x="83322" y="0"/>
                    <a:pt x="186106" y="0"/>
                  </a:cubicBezTo>
                  <a:lnTo>
                    <a:pt x="1674956" y="0"/>
                  </a:lnTo>
                  <a:cubicBezTo>
                    <a:pt x="1777740" y="0"/>
                    <a:pt x="1861062" y="83322"/>
                    <a:pt x="1861062" y="186106"/>
                  </a:cubicBezTo>
                  <a:lnTo>
                    <a:pt x="1861062" y="3557894"/>
                  </a:lnTo>
                  <a:cubicBezTo>
                    <a:pt x="1861062" y="3660678"/>
                    <a:pt x="1777740" y="3744000"/>
                    <a:pt x="1674956" y="3744000"/>
                  </a:cubicBezTo>
                  <a:lnTo>
                    <a:pt x="186106" y="3744000"/>
                  </a:lnTo>
                  <a:cubicBezTo>
                    <a:pt x="83322" y="3744000"/>
                    <a:pt x="0" y="3660678"/>
                    <a:pt x="0" y="3557894"/>
                  </a:cubicBezTo>
                  <a:lnTo>
                    <a:pt x="0" y="186106"/>
                  </a:lnTo>
                  <a:close/>
                </a:path>
              </a:pathLst>
            </a:cu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54077" tIns="154077" rIns="154077" bIns="154077" numCol="1" spcCol="1270" anchor="t" anchorCtr="0">
              <a:noAutofit/>
            </a:bodyPr>
            <a:lstStyle/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Incorporate any feedback from concept review meeting</a:t>
              </a:r>
            </a:p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Leverage resources, like Maine Small Business Development Centers to review and provide feedback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  <a:p>
              <a:pPr marL="114300" lvl="1" indent="-114300" algn="l" defTabSz="622300">
                <a:lnSpc>
                  <a:spcPct val="90000"/>
                </a:lnSpc>
                <a:spcBef>
                  <a:spcPts val="300"/>
                </a:spcBef>
                <a:spcAft>
                  <a:spcPct val="15000"/>
                </a:spcAft>
                <a:buChar char="••"/>
              </a:pPr>
              <a:r>
                <a:rPr lang="en-US" sz="1400" kern="1200" dirty="0" smtClean="0">
                  <a:latin typeface="Arial" pitchFamily="34" charset="0"/>
                  <a:cs typeface="Arial" pitchFamily="34" charset="0"/>
                </a:rPr>
                <a:t>Paper copy or electronic (all in one PDF) submissions accepted</a:t>
              </a:r>
              <a:endParaRPr lang="en-US" sz="1400" kern="12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569075"/>
            <a:ext cx="6096000" cy="365125"/>
          </a:xfrm>
        </p:spPr>
        <p:txBody>
          <a:bodyPr/>
          <a:lstStyle/>
          <a:p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*Application forms found at </a:t>
            </a:r>
            <a:r>
              <a:rPr lang="en-US" sz="1100" dirty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http://</a:t>
            </a:r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www.mainetechnology.org/fund/development-loan</a:t>
            </a:r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09292" y="6096000"/>
            <a:ext cx="7172708" cy="4572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APPLICATIONS MUST BE SUBMITTED ON THE DUE DATE BY </a:t>
            </a:r>
            <a:r>
              <a:rPr lang="en-US" sz="1600" b="1" u="sng" dirty="0" smtClean="0">
                <a:latin typeface="Arial" pitchFamily="34" charset="0"/>
                <a:cs typeface="Arial" pitchFamily="34" charset="0"/>
              </a:rPr>
              <a:t>5:00PM!!</a:t>
            </a:r>
            <a:endParaRPr lang="en-US" sz="1600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1499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Review process after complete Development Loan applications are submitted</a:t>
            </a:r>
            <a:endParaRPr lang="en-US" sz="2800" dirty="0"/>
          </a:p>
        </p:txBody>
      </p:sp>
      <p:grpSp>
        <p:nvGrpSpPr>
          <p:cNvPr id="6" name="Group 5"/>
          <p:cNvGrpSpPr/>
          <p:nvPr/>
        </p:nvGrpSpPr>
        <p:grpSpPr>
          <a:xfrm>
            <a:off x="630328" y="1544122"/>
            <a:ext cx="8361272" cy="2971800"/>
            <a:chOff x="863145" y="1601176"/>
            <a:chExt cx="7493908" cy="2971800"/>
          </a:xfrm>
        </p:grpSpPr>
        <p:sp>
          <p:nvSpPr>
            <p:cNvPr id="7" name="L-Shape 6"/>
            <p:cNvSpPr/>
            <p:nvPr/>
          </p:nvSpPr>
          <p:spPr>
            <a:xfrm rot="5400000">
              <a:off x="1209434" y="2678911"/>
              <a:ext cx="1043073" cy="1735651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>
            <a:xfrm>
              <a:off x="1038797" y="3199448"/>
              <a:ext cx="1566955" cy="1373528"/>
            </a:xfrm>
            <a:custGeom>
              <a:avLst/>
              <a:gdLst>
                <a:gd name="connsiteX0" fmla="*/ 0 w 1566955"/>
                <a:gd name="connsiteY0" fmla="*/ 0 h 1373528"/>
                <a:gd name="connsiteX1" fmla="*/ 1566955 w 1566955"/>
                <a:gd name="connsiteY1" fmla="*/ 0 h 1373528"/>
                <a:gd name="connsiteX2" fmla="*/ 1566955 w 1566955"/>
                <a:gd name="connsiteY2" fmla="*/ 1373528 h 1373528"/>
                <a:gd name="connsiteX3" fmla="*/ 0 w 1566955"/>
                <a:gd name="connsiteY3" fmla="*/ 1373528 h 1373528"/>
                <a:gd name="connsiteX4" fmla="*/ 0 w 1566955"/>
                <a:gd name="connsiteY4" fmla="*/ 0 h 137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6955" h="1373528">
                  <a:moveTo>
                    <a:pt x="0" y="0"/>
                  </a:moveTo>
                  <a:lnTo>
                    <a:pt x="1566955" y="0"/>
                  </a:lnTo>
                  <a:lnTo>
                    <a:pt x="1566955" y="1373528"/>
                  </a:lnTo>
                  <a:lnTo>
                    <a:pt x="0" y="137352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AAAS* Evaluation</a:t>
              </a:r>
              <a:endParaRPr lang="en-US" sz="1700" b="1" kern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" name="Isosceles Triangle 8"/>
            <p:cNvSpPr/>
            <p:nvPr/>
          </p:nvSpPr>
          <p:spPr>
            <a:xfrm>
              <a:off x="2306623" y="2551131"/>
              <a:ext cx="295651" cy="295651"/>
            </a:xfrm>
            <a:prstGeom prst="triangle">
              <a:avLst>
                <a:gd name="adj" fmla="val 10000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L-Shape 9"/>
            <p:cNvSpPr/>
            <p:nvPr/>
          </p:nvSpPr>
          <p:spPr>
            <a:xfrm rot="5400000">
              <a:off x="3127694" y="2204236"/>
              <a:ext cx="1043073" cy="1735651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2957056" y="2724773"/>
              <a:ext cx="1566955" cy="1373528"/>
            </a:xfrm>
            <a:custGeom>
              <a:avLst/>
              <a:gdLst>
                <a:gd name="connsiteX0" fmla="*/ 0 w 1566955"/>
                <a:gd name="connsiteY0" fmla="*/ 0 h 1373528"/>
                <a:gd name="connsiteX1" fmla="*/ 1566955 w 1566955"/>
                <a:gd name="connsiteY1" fmla="*/ 0 h 1373528"/>
                <a:gd name="connsiteX2" fmla="*/ 1566955 w 1566955"/>
                <a:gd name="connsiteY2" fmla="*/ 1373528 h 1373528"/>
                <a:gd name="connsiteX3" fmla="*/ 0 w 1566955"/>
                <a:gd name="connsiteY3" fmla="*/ 1373528 h 1373528"/>
                <a:gd name="connsiteX4" fmla="*/ 0 w 1566955"/>
                <a:gd name="connsiteY4" fmla="*/ 0 h 137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6955" h="1373528">
                  <a:moveTo>
                    <a:pt x="0" y="0"/>
                  </a:moveTo>
                  <a:lnTo>
                    <a:pt x="1566955" y="0"/>
                  </a:lnTo>
                  <a:lnTo>
                    <a:pt x="1566955" y="1373528"/>
                  </a:lnTo>
                  <a:lnTo>
                    <a:pt x="0" y="137352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Technology Board Review Committee (TBRC) Evaluation</a:t>
              </a:r>
              <a:endParaRPr lang="en-US" sz="1700" b="1" kern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" name="Isosceles Triangle 11"/>
            <p:cNvSpPr/>
            <p:nvPr/>
          </p:nvSpPr>
          <p:spPr>
            <a:xfrm>
              <a:off x="4224882" y="2076456"/>
              <a:ext cx="295651" cy="295651"/>
            </a:xfrm>
            <a:prstGeom prst="triangle">
              <a:avLst>
                <a:gd name="adj" fmla="val 10000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L-Shape 12"/>
            <p:cNvSpPr/>
            <p:nvPr/>
          </p:nvSpPr>
          <p:spPr>
            <a:xfrm rot="5400000">
              <a:off x="5045953" y="1729561"/>
              <a:ext cx="1043073" cy="1735651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4875315" y="2250098"/>
              <a:ext cx="1566955" cy="1373528"/>
            </a:xfrm>
            <a:custGeom>
              <a:avLst/>
              <a:gdLst>
                <a:gd name="connsiteX0" fmla="*/ 0 w 1566955"/>
                <a:gd name="connsiteY0" fmla="*/ 0 h 1373528"/>
                <a:gd name="connsiteX1" fmla="*/ 1566955 w 1566955"/>
                <a:gd name="connsiteY1" fmla="*/ 0 h 1373528"/>
                <a:gd name="connsiteX2" fmla="*/ 1566955 w 1566955"/>
                <a:gd name="connsiteY2" fmla="*/ 1373528 h 1373528"/>
                <a:gd name="connsiteX3" fmla="*/ 0 w 1566955"/>
                <a:gd name="connsiteY3" fmla="*/ 1373528 h 1373528"/>
                <a:gd name="connsiteX4" fmla="*/ 0 w 1566955"/>
                <a:gd name="connsiteY4" fmla="*/ 0 h 137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6955" h="1373528">
                  <a:moveTo>
                    <a:pt x="0" y="0"/>
                  </a:moveTo>
                  <a:lnTo>
                    <a:pt x="1566955" y="0"/>
                  </a:lnTo>
                  <a:lnTo>
                    <a:pt x="1566955" y="1373528"/>
                  </a:lnTo>
                  <a:lnTo>
                    <a:pt x="0" y="137352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Interview with TBRC and Board of Directors(BOD)</a:t>
              </a:r>
              <a:endParaRPr lang="en-US" sz="1700" b="1" kern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5" name="Isosceles Triangle 14"/>
            <p:cNvSpPr/>
            <p:nvPr/>
          </p:nvSpPr>
          <p:spPr>
            <a:xfrm>
              <a:off x="6143142" y="1601780"/>
              <a:ext cx="295651" cy="295651"/>
            </a:xfrm>
            <a:prstGeom prst="triangle">
              <a:avLst>
                <a:gd name="adj" fmla="val 10000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L-Shape 15"/>
            <p:cNvSpPr/>
            <p:nvPr/>
          </p:nvSpPr>
          <p:spPr>
            <a:xfrm rot="5400000">
              <a:off x="6964213" y="1254887"/>
              <a:ext cx="1043073" cy="1735651"/>
            </a:xfrm>
            <a:prstGeom prst="corner">
              <a:avLst>
                <a:gd name="adj1" fmla="val 16120"/>
                <a:gd name="adj2" fmla="val 16110"/>
              </a:avLst>
            </a:prstGeom>
          </p:spPr>
          <p:style>
            <a:lnRef idx="1">
              <a:schemeClr val="accent6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6790098" y="1832549"/>
              <a:ext cx="1566955" cy="1373528"/>
            </a:xfrm>
            <a:custGeom>
              <a:avLst/>
              <a:gdLst>
                <a:gd name="connsiteX0" fmla="*/ 0 w 1566955"/>
                <a:gd name="connsiteY0" fmla="*/ 0 h 1373528"/>
                <a:gd name="connsiteX1" fmla="*/ 1566955 w 1566955"/>
                <a:gd name="connsiteY1" fmla="*/ 0 h 1373528"/>
                <a:gd name="connsiteX2" fmla="*/ 1566955 w 1566955"/>
                <a:gd name="connsiteY2" fmla="*/ 1373528 h 1373528"/>
                <a:gd name="connsiteX3" fmla="*/ 0 w 1566955"/>
                <a:gd name="connsiteY3" fmla="*/ 1373528 h 1373528"/>
                <a:gd name="connsiteX4" fmla="*/ 0 w 1566955"/>
                <a:gd name="connsiteY4" fmla="*/ 0 h 13735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6955" h="1373528">
                  <a:moveTo>
                    <a:pt x="0" y="0"/>
                  </a:moveTo>
                  <a:lnTo>
                    <a:pt x="1566955" y="0"/>
                  </a:lnTo>
                  <a:lnTo>
                    <a:pt x="1566955" y="1373528"/>
                  </a:lnTo>
                  <a:lnTo>
                    <a:pt x="0" y="137352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4770" tIns="64770" rIns="64770" bIns="64770" numCol="1" spcCol="1270" anchor="t" anchorCtr="0">
              <a:noAutofit/>
            </a:bodyPr>
            <a:lstStyle/>
            <a:p>
              <a:pPr lvl="0" algn="l" defTabSz="7556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700" b="1" kern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MTI BOD Decision</a:t>
              </a:r>
              <a:endParaRPr lang="en-US" sz="1700" b="1" kern="12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416675"/>
            <a:ext cx="2133600" cy="365125"/>
          </a:xfrm>
        </p:spPr>
        <p:txBody>
          <a:bodyPr/>
          <a:lstStyle/>
          <a:p>
            <a:fld id="{5B3F4D0D-5095-4D02-97A6-05232FA7E4DF}" type="slidenum">
              <a:rPr lang="en-US" smtClean="0"/>
              <a:t>13</a:t>
            </a:fld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822430" y="3810000"/>
            <a:ext cx="1744438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Independently reviewed by 3 AAAS peer reviewers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Evaluates:</a:t>
            </a:r>
          </a:p>
          <a:p>
            <a:pPr marL="463550" lvl="1" indent="-177800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egree of innovation</a:t>
            </a:r>
          </a:p>
          <a:p>
            <a:pPr marL="463550" lvl="1" indent="-177800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Quality of technical resources</a:t>
            </a:r>
          </a:p>
          <a:p>
            <a:pPr marL="463550" lvl="1" indent="-177800">
              <a:spcBef>
                <a:spcPts val="600"/>
              </a:spcBef>
              <a:buFont typeface="Courier New" pitchFamily="49" charset="0"/>
              <a:buChar char="o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Likelihood of new IP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962715" y="3810000"/>
            <a:ext cx="1744438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Reviewed by members of the application sector’s review board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Recommend whether to invite applicant for interview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If invited for interview, provide applicant questions to answer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100723" y="3810000"/>
            <a:ext cx="1744438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Applicant  team comes to MTI for interview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At least one member from each TBRC and two members of BOD are part of interview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TBRC and BOD interviewers recommend whether to fund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241008" y="3810000"/>
            <a:ext cx="1744438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Board of Directors makes final decision and approves granting loans to applicants</a:t>
            </a:r>
          </a:p>
          <a:p>
            <a:pPr marL="285750" indent="-285750">
              <a:spcBef>
                <a:spcPts val="6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Specific contingencies or requirements may be made by the Board to applicant before contracts signed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2770612" y="3505200"/>
            <a:ext cx="0" cy="30480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910895" y="3048000"/>
            <a:ext cx="0" cy="3505200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7010400" y="2590800"/>
            <a:ext cx="0" cy="4050744"/>
          </a:xfrm>
          <a:prstGeom prst="line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 rot="16200000">
            <a:off x="-1131188" y="5036547"/>
            <a:ext cx="2876444" cy="461665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6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Application submitted by </a:t>
            </a:r>
          </a:p>
          <a:p>
            <a:pPr algn="ctr"/>
            <a:r>
              <a:rPr 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5:00PM on due date</a:t>
            </a:r>
            <a:endParaRPr lang="en-US" sz="1200" b="1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Isosceles Triangle 28"/>
          <p:cNvSpPr/>
          <p:nvPr/>
        </p:nvSpPr>
        <p:spPr>
          <a:xfrm>
            <a:off x="222580" y="3418746"/>
            <a:ext cx="329870" cy="295651"/>
          </a:xfrm>
          <a:prstGeom prst="triangle">
            <a:avLst>
              <a:gd name="adj" fmla="val 100000"/>
            </a:avLst>
          </a:pr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6599239"/>
            <a:ext cx="5562600" cy="258761"/>
          </a:xfrm>
        </p:spPr>
        <p:txBody>
          <a:bodyPr/>
          <a:lstStyle/>
          <a:p>
            <a:r>
              <a:rPr 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*AAAS = American Association for the Advancement of Science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3400" y="2743200"/>
            <a:ext cx="17754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Completed in 7 weeks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763927" y="1959114"/>
            <a:ext cx="20366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Notification in 1-2 weeks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i="1" dirty="0">
                <a:latin typeface="Arial" pitchFamily="34" charset="0"/>
                <a:cs typeface="Arial" pitchFamily="34" charset="0"/>
              </a:rPr>
              <a:t>Question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responses due</a:t>
            </a:r>
            <a:br>
              <a:rPr lang="en-US" sz="1000" i="1" dirty="0" smtClean="0">
                <a:latin typeface="Arial" pitchFamily="34" charset="0"/>
                <a:cs typeface="Arial" pitchFamily="34" charset="0"/>
              </a:rPr>
            </a:b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1 week after that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  <a:p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724400" y="1349514"/>
            <a:ext cx="20445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Interviews 3 weeks following notification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Decision to submit to BOD </a:t>
            </a:r>
          </a:p>
          <a:p>
            <a:r>
              <a:rPr lang="en-US" sz="1000" i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   1 week following interview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051178" y="1143000"/>
            <a:ext cx="20928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1000" i="1" dirty="0" smtClean="0">
                <a:latin typeface="Arial" pitchFamily="34" charset="0"/>
                <a:cs typeface="Arial" pitchFamily="34" charset="0"/>
              </a:rPr>
              <a:t>Notification up to  3 weeks after interview</a:t>
            </a:r>
            <a:endParaRPr lang="en-US" sz="1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91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3124200"/>
            <a:ext cx="8915400" cy="1981200"/>
          </a:xfrm>
          <a:prstGeom prst="rect">
            <a:avLst/>
          </a:prstGeom>
          <a:solidFill>
            <a:schemeClr val="bg1">
              <a:lumMod val="85000"/>
              <a:alpha val="67000"/>
            </a:schemeClr>
          </a:solidFill>
          <a:ln w="19050">
            <a:solidFill>
              <a:schemeClr val="bg1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07158" y="6534930"/>
            <a:ext cx="384442" cy="170670"/>
          </a:xfrm>
          <a:prstGeom prst="rect">
            <a:avLst/>
          </a:prstGeom>
        </p:spPr>
        <p:txBody>
          <a:bodyPr lIns="93296" tIns="46648" rIns="93296" bIns="46648"/>
          <a:lstStyle/>
          <a:p>
            <a:fld id="{C098849E-CD6A-43B2-9EE2-A072BA9F9B64}" type="slidenum">
              <a:rPr lang="en-US" sz="800"/>
              <a:pPr/>
              <a:t>14</a:t>
            </a:fld>
            <a:r>
              <a:rPr lang="en-US" sz="800" dirty="0"/>
              <a:t> </a:t>
            </a: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2971800" y="1219200"/>
            <a:ext cx="57150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http://www.mainetechnology.org/account/login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Print out copy and sign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Issued unique application number (DLXXXX); put on every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top right page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application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8" name="Rectangle 8"/>
          <p:cNvSpPr>
            <a:spLocks noChangeArrowheads="1"/>
          </p:cNvSpPr>
          <p:nvPr/>
        </p:nvSpPr>
        <p:spPr bwMode="auto">
          <a:xfrm>
            <a:off x="304800" y="1219200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Online 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registration </a:t>
            </a:r>
            <a:endParaRPr lang="en-US" sz="12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 </a:t>
            </a:r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nitty-gritty components of the Development Loan application</a:t>
            </a:r>
            <a:endParaRPr lang="en-US" sz="2800" dirty="0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2971800" y="1143000"/>
            <a:ext cx="587889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04800" y="1905000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Non-confidential project summary 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308758" y="2582108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History of previous grants/loans  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304800" y="3200400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Technology project plan</a:t>
            </a:r>
          </a:p>
        </p:txBody>
      </p: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304800" y="3733800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Business model/plan 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304800" y="5181600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Supporting forms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Rectangle 8"/>
          <p:cNvSpPr>
            <a:spLocks noChangeArrowheads="1"/>
          </p:cNvSpPr>
          <p:nvPr/>
        </p:nvSpPr>
        <p:spPr bwMode="auto">
          <a:xfrm>
            <a:off x="304800" y="6096000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 checklist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2971800" y="18288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2971800" y="1905000"/>
            <a:ext cx="5715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Non-confidential; </a:t>
            </a:r>
            <a:r>
              <a:rPr lang="en-US" sz="1100" dirty="0">
                <a:latin typeface="Arial" pitchFamily="34" charset="0"/>
                <a:cs typeface="Arial" pitchFamily="34" charset="0"/>
                <a:sym typeface="Symbol" pitchFamily="18" charset="2"/>
              </a:rPr>
              <a:t>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300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words, included in press release if project is funded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Line 12"/>
          <p:cNvSpPr>
            <a:spLocks noChangeShapeType="1"/>
          </p:cNvSpPr>
          <p:nvPr/>
        </p:nvSpPr>
        <p:spPr bwMode="auto">
          <a:xfrm>
            <a:off x="2971800" y="25146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2971800" y="2582108"/>
            <a:ext cx="5715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  <a:sym typeface="Symbol" pitchFamily="18" charset="2"/>
              </a:rPr>
              <a:t>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pages; list of previously funded MTI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projects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12"/>
          <p:cNvSpPr>
            <a:spLocks noChangeShapeType="1"/>
          </p:cNvSpPr>
          <p:nvPr/>
        </p:nvSpPr>
        <p:spPr bwMode="auto">
          <a:xfrm>
            <a:off x="2971800" y="31242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ectangle 5"/>
          <p:cNvSpPr>
            <a:spLocks noChangeArrowheads="1"/>
          </p:cNvSpPr>
          <p:nvPr/>
        </p:nvSpPr>
        <p:spPr bwMode="auto">
          <a:xfrm>
            <a:off x="2971800" y="3200400"/>
            <a:ext cx="5715000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Technology 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11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 12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100" dirty="0">
                <a:latin typeface="Arial" pitchFamily="34" charset="0"/>
                <a:cs typeface="Arial" pitchFamily="34" charset="0"/>
              </a:rPr>
              <a:t>pages</a:t>
            </a:r>
            <a:r>
              <a:rPr lang="en-US" sz="11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Includes scientific  and technical merit of technology and scope of work of project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12"/>
          <p:cNvSpPr>
            <a:spLocks noChangeShapeType="1"/>
          </p:cNvSpPr>
          <p:nvPr/>
        </p:nvSpPr>
        <p:spPr bwMode="auto">
          <a:xfrm>
            <a:off x="2971800" y="36576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2971800" y="3733800"/>
            <a:ext cx="5715000" cy="8463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lvl="1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15 pages + </a:t>
            </a:r>
            <a:r>
              <a:rPr lang="en-US" sz="1100" dirty="0">
                <a:latin typeface="Arial" pitchFamily="34" charset="0"/>
                <a:cs typeface="Arial" pitchFamily="34" charset="0"/>
                <a:sym typeface="Symbol" pitchFamily="18" charset="2"/>
              </a:rPr>
              <a:t> </a:t>
            </a:r>
            <a:r>
              <a:rPr lang="en-US" sz="11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8 appendices</a:t>
            </a:r>
          </a:p>
          <a:p>
            <a:pPr marL="285750" lvl="1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Should include: Executive Summary, Company Overview, Product and/or Services, 	Market &amp;Marketing Strategy, Management &amp; Organization, Financial Statement &amp; Projections</a:t>
            </a: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Line 12"/>
          <p:cNvSpPr>
            <a:spLocks noChangeShapeType="1"/>
          </p:cNvSpPr>
          <p:nvPr/>
        </p:nvSpPr>
        <p:spPr bwMode="auto">
          <a:xfrm>
            <a:off x="2971800" y="44958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0" name="Rectangle 5"/>
          <p:cNvSpPr>
            <a:spLocks noChangeArrowheads="1"/>
          </p:cNvSpPr>
          <p:nvPr/>
        </p:nvSpPr>
        <p:spPr bwMode="auto">
          <a:xfrm>
            <a:off x="2971800" y="5181600"/>
            <a:ext cx="5715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Forms B&amp;D: Budget forms for project, showing associated match for MTI funds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Form C: Intellectual Property plans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Form E: Repayment plan, outlining schedule for repayment of Development Loan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</a:rPr>
              <a:t>Form F: Economic impact assessment</a:t>
            </a: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Line 12"/>
          <p:cNvSpPr>
            <a:spLocks noChangeShapeType="1"/>
          </p:cNvSpPr>
          <p:nvPr/>
        </p:nvSpPr>
        <p:spPr bwMode="auto">
          <a:xfrm>
            <a:off x="2971800" y="60198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2971800" y="6096000"/>
            <a:ext cx="5715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>
                <a:latin typeface="Arial" pitchFamily="34" charset="0"/>
                <a:cs typeface="Arial" pitchFamily="34" charset="0"/>
              </a:rPr>
              <a:t>Checked by applicant for completeness with original signature</a:t>
            </a:r>
          </a:p>
          <a:p>
            <a:pPr defTabSz="913526">
              <a:buClr>
                <a:schemeClr val="tx1">
                  <a:lumMod val="85000"/>
                  <a:lumOff val="15000"/>
                </a:schemeClr>
              </a:buClr>
              <a:tabLst>
                <a:tab pos="816342" algn="dec"/>
              </a:tabLst>
            </a:pP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ectangle 8"/>
          <p:cNvSpPr>
            <a:spLocks noChangeArrowheads="1"/>
          </p:cNvSpPr>
          <p:nvPr/>
        </p:nvSpPr>
        <p:spPr bwMode="auto">
          <a:xfrm>
            <a:off x="304800" y="4612734"/>
            <a:ext cx="2514600" cy="431772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Commercialization &amp; economic impact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Rectangle 5"/>
          <p:cNvSpPr>
            <a:spLocks noChangeArrowheads="1"/>
          </p:cNvSpPr>
          <p:nvPr/>
        </p:nvSpPr>
        <p:spPr bwMode="auto">
          <a:xfrm>
            <a:off x="2971800" y="4577410"/>
            <a:ext cx="57150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lvl="1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1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3 pages; identify path to commercialization of technology and associated economic benefit to Maine</a:t>
            </a:r>
            <a:endParaRPr lang="en-US" sz="11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Line 12"/>
          <p:cNvSpPr>
            <a:spLocks noChangeShapeType="1"/>
          </p:cNvSpPr>
          <p:nvPr/>
        </p:nvSpPr>
        <p:spPr bwMode="auto">
          <a:xfrm>
            <a:off x="2971800" y="5044506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0168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9600" y="6522395"/>
            <a:ext cx="681242" cy="183205"/>
          </a:xfrm>
          <a:prstGeom prst="rect">
            <a:avLst/>
          </a:prstGeom>
        </p:spPr>
        <p:txBody>
          <a:bodyPr lIns="93296" tIns="46648" rIns="93296" bIns="46648"/>
          <a:lstStyle/>
          <a:p>
            <a:pPr algn="r"/>
            <a:fld id="{B416056D-BB18-4063-BDAB-298C3A88C7DC}" type="slidenum">
              <a:rPr lang="en-US" sz="1000"/>
              <a:pPr algn="r"/>
              <a:t>15</a:t>
            </a:fld>
            <a:r>
              <a:rPr lang="en-US" sz="1000" dirty="0"/>
              <a:t> </a:t>
            </a:r>
          </a:p>
        </p:txBody>
      </p:sp>
      <p:sp>
        <p:nvSpPr>
          <p:cNvPr id="59393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application narrative (1 of 3)</a:t>
            </a:r>
            <a:endParaRPr lang="en-US" dirty="0"/>
          </a:p>
        </p:txBody>
      </p:sp>
      <p:sp>
        <p:nvSpPr>
          <p:cNvPr id="593923" name="Line 3"/>
          <p:cNvSpPr>
            <a:spLocks noChangeShapeType="1"/>
          </p:cNvSpPr>
          <p:nvPr/>
        </p:nvSpPr>
        <p:spPr bwMode="auto">
          <a:xfrm>
            <a:off x="2658396" y="13716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2692950" y="1143000"/>
            <a:ext cx="6089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Points to address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2819399" y="1959858"/>
            <a:ext cx="6089723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Explanation of the specific technical problem/opportunity to be addressed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Why proposed technology is unique and innovative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Specific objectives of the R&amp;D project (i.e., technical questions it will answer)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8" name="Rectangle 8"/>
          <p:cNvSpPr>
            <a:spLocks noChangeArrowheads="1"/>
          </p:cNvSpPr>
          <p:nvPr/>
        </p:nvSpPr>
        <p:spPr bwMode="auto">
          <a:xfrm>
            <a:off x="657431" y="1993874"/>
            <a:ext cx="1857169" cy="61930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Scientific/</a:t>
            </a:r>
          </a:p>
          <a:p>
            <a:pPr defTabSz="913526">
              <a:buClr>
                <a:schemeClr val="tx2"/>
              </a:buClr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Technical Merit</a:t>
            </a:r>
          </a:p>
        </p:txBody>
      </p:sp>
      <p:sp>
        <p:nvSpPr>
          <p:cNvPr id="593929" name="Rectangle 9"/>
          <p:cNvSpPr>
            <a:spLocks noChangeArrowheads="1"/>
          </p:cNvSpPr>
          <p:nvPr/>
        </p:nvSpPr>
        <p:spPr bwMode="auto">
          <a:xfrm>
            <a:off x="657431" y="3843516"/>
            <a:ext cx="1857169" cy="619301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Scope of work</a:t>
            </a:r>
          </a:p>
          <a:p>
            <a:pPr defTabSz="913526">
              <a:buClr>
                <a:schemeClr val="tx2"/>
              </a:buClr>
            </a:pPr>
            <a:endParaRPr lang="en-US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 rot="16200000">
            <a:off x="-2005539" y="3762802"/>
            <a:ext cx="4719737" cy="40385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algn="ctr" defTabSz="913526">
              <a:buClr>
                <a:schemeClr val="tx2"/>
              </a:buClr>
            </a:pPr>
            <a:r>
              <a:rPr lang="en-US" sz="1300" b="1" dirty="0" smtClean="0">
                <a:latin typeface="Arial" pitchFamily="34" charset="0"/>
                <a:cs typeface="Arial" pitchFamily="34" charset="0"/>
              </a:rPr>
              <a:t>Technology project plan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/>
        </p:nvSpPr>
        <p:spPr bwMode="auto">
          <a:xfrm>
            <a:off x="2658396" y="3582042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819399" y="3843516"/>
            <a:ext cx="6089723" cy="2092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What, where and how the R&amp;D work will be done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Measurable outcomes that support continued commitment to commercialization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Identification of major risks and risk mitigation strategies to protect commercialization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Confirmation of access to ownership of needed equipment/facilities to carry out work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Identification of standards, specifications and certifications needed for commercialization</a:t>
            </a: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89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9600" y="6522395"/>
            <a:ext cx="681242" cy="183205"/>
          </a:xfrm>
          <a:prstGeom prst="rect">
            <a:avLst/>
          </a:prstGeom>
        </p:spPr>
        <p:txBody>
          <a:bodyPr lIns="93296" tIns="46648" rIns="93296" bIns="46648"/>
          <a:lstStyle/>
          <a:p>
            <a:pPr algn="r"/>
            <a:fld id="{B416056D-BB18-4063-BDAB-298C3A88C7DC}" type="slidenum">
              <a:rPr lang="en-US" sz="1000"/>
              <a:pPr algn="r"/>
              <a:t>16</a:t>
            </a:fld>
            <a:r>
              <a:rPr lang="en-US" sz="1000" dirty="0"/>
              <a:t> </a:t>
            </a:r>
          </a:p>
        </p:txBody>
      </p:sp>
      <p:sp>
        <p:nvSpPr>
          <p:cNvPr id="59393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application narrative (2 of 3)</a:t>
            </a:r>
            <a:endParaRPr lang="en-US" dirty="0"/>
          </a:p>
        </p:txBody>
      </p:sp>
      <p:sp>
        <p:nvSpPr>
          <p:cNvPr id="593923" name="Line 3"/>
          <p:cNvSpPr>
            <a:spLocks noChangeShapeType="1"/>
          </p:cNvSpPr>
          <p:nvPr/>
        </p:nvSpPr>
        <p:spPr bwMode="auto">
          <a:xfrm>
            <a:off x="2658396" y="13716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2692950" y="1143000"/>
            <a:ext cx="6089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Points to address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2819399" y="1776442"/>
            <a:ext cx="6089723" cy="2600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Overview of market opportunity; include competitive advantage of company’s technology and business approach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Market drivers (e.g., regulations, key trends) that are creating opportunity for commercialization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Customer purchase drivers, including how marketable solution compares to competitors on price, performance, quality, etc..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Identification of key targeted customers and any current relationships 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Overview of Intellectual Property (IP) assets, and whether technology depends on owned or licensed IP to be successful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Potential for IP to be developed (</a:t>
            </a:r>
            <a:r>
              <a:rPr lang="en-US" sz="1400" b="1" i="1" u="sng" dirty="0" smtClean="0">
                <a:latin typeface="Arial" pitchFamily="34" charset="0"/>
                <a:cs typeface="Arial" pitchFamily="34" charset="0"/>
              </a:rPr>
              <a:t>Form C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8" name="Rectangle 8"/>
          <p:cNvSpPr>
            <a:spLocks noChangeArrowheads="1"/>
          </p:cNvSpPr>
          <p:nvPr/>
        </p:nvSpPr>
        <p:spPr bwMode="auto">
          <a:xfrm>
            <a:off x="657431" y="1810458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Market Potential</a:t>
            </a:r>
          </a:p>
          <a:p>
            <a:pPr defTabSz="913526">
              <a:buClr>
                <a:schemeClr val="tx2"/>
              </a:buClr>
            </a:pPr>
            <a:endParaRPr lang="en-US" sz="13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9" name="Rectangle 9"/>
          <p:cNvSpPr>
            <a:spLocks noChangeArrowheads="1"/>
          </p:cNvSpPr>
          <p:nvPr/>
        </p:nvSpPr>
        <p:spPr bwMode="auto">
          <a:xfrm>
            <a:off x="657431" y="4738554"/>
            <a:ext cx="1857169" cy="78857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Commercialization &amp; potential for economic impact</a:t>
            </a: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 rot="16200000">
            <a:off x="-1891239" y="3656196"/>
            <a:ext cx="4491138" cy="3884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algn="ctr" defTabSz="913526">
              <a:buClr>
                <a:schemeClr val="tx2"/>
              </a:buClr>
            </a:pPr>
            <a:r>
              <a:rPr lang="en-US" sz="1300" b="1" dirty="0" smtClean="0">
                <a:latin typeface="Arial" pitchFamily="34" charset="0"/>
                <a:cs typeface="Arial" pitchFamily="34" charset="0"/>
              </a:rPr>
              <a:t>Market, Commercialization and Economic Impact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Line 3"/>
          <p:cNvSpPr>
            <a:spLocks noChangeShapeType="1"/>
          </p:cNvSpPr>
          <p:nvPr/>
        </p:nvSpPr>
        <p:spPr bwMode="auto">
          <a:xfrm>
            <a:off x="2658396" y="44196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5"/>
          <p:cNvSpPr>
            <a:spLocks noChangeArrowheads="1"/>
          </p:cNvSpPr>
          <p:nvPr/>
        </p:nvSpPr>
        <p:spPr bwMode="auto">
          <a:xfrm>
            <a:off x="2819399" y="4738554"/>
            <a:ext cx="6089723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How Development Loan will lead toward commercialization and/or augment next stages of securing financing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dirty="0" smtClean="0">
                <a:latin typeface="Arial" pitchFamily="34" charset="0"/>
                <a:cs typeface="Arial" pitchFamily="34" charset="0"/>
              </a:rPr>
              <a:t>Impact to Maine economy (e.g., jobs created/sustained, new products, processes or technologies in market), including </a:t>
            </a:r>
            <a:r>
              <a:rPr lang="en-US" sz="1400" b="1" i="1" u="sng" dirty="0" smtClean="0">
                <a:latin typeface="Arial" pitchFamily="34" charset="0"/>
                <a:cs typeface="Arial" pitchFamily="34" charset="0"/>
              </a:rPr>
              <a:t>Form F</a:t>
            </a:r>
            <a:endParaRPr lang="en-US" sz="1400" b="1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06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9600" y="6522395"/>
            <a:ext cx="681242" cy="183205"/>
          </a:xfrm>
          <a:prstGeom prst="rect">
            <a:avLst/>
          </a:prstGeom>
        </p:spPr>
        <p:txBody>
          <a:bodyPr lIns="93296" tIns="46648" rIns="93296" bIns="46648"/>
          <a:lstStyle/>
          <a:p>
            <a:pPr algn="r"/>
            <a:fld id="{B416056D-BB18-4063-BDAB-298C3A88C7DC}" type="slidenum">
              <a:rPr lang="en-US" sz="1000"/>
              <a:pPr algn="r"/>
              <a:t>17</a:t>
            </a:fld>
            <a:r>
              <a:rPr lang="en-US" sz="1000" dirty="0"/>
              <a:t> </a:t>
            </a:r>
          </a:p>
        </p:txBody>
      </p:sp>
      <p:sp>
        <p:nvSpPr>
          <p:cNvPr id="593931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Details on application narrative (3 of 3)</a:t>
            </a:r>
            <a:endParaRPr lang="en-US" dirty="0"/>
          </a:p>
        </p:txBody>
      </p:sp>
      <p:sp>
        <p:nvSpPr>
          <p:cNvPr id="593923" name="Line 3"/>
          <p:cNvSpPr>
            <a:spLocks noChangeShapeType="1"/>
          </p:cNvSpPr>
          <p:nvPr/>
        </p:nvSpPr>
        <p:spPr bwMode="auto">
          <a:xfrm>
            <a:off x="2658396" y="13716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4" name="Rectangle 4"/>
          <p:cNvSpPr>
            <a:spLocks noChangeArrowheads="1"/>
          </p:cNvSpPr>
          <p:nvPr/>
        </p:nvSpPr>
        <p:spPr bwMode="auto">
          <a:xfrm>
            <a:off x="2692950" y="1143000"/>
            <a:ext cx="6089723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400" b="1" dirty="0" smtClean="0">
                <a:latin typeface="Arial" pitchFamily="34" charset="0"/>
                <a:cs typeface="Arial" pitchFamily="34" charset="0"/>
              </a:rPr>
              <a:t>Points to address</a:t>
            </a:r>
            <a:endParaRPr lang="en-US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 rot="16200000">
            <a:off x="-2236469" y="3920566"/>
            <a:ext cx="5181602" cy="38846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algn="ctr" defTabSz="913526">
              <a:buClr>
                <a:schemeClr val="tx2"/>
              </a:buClr>
            </a:pPr>
            <a:r>
              <a:rPr lang="en-US" sz="1300" b="1" dirty="0" smtClean="0">
                <a:latin typeface="Arial" pitchFamily="34" charset="0"/>
                <a:cs typeface="Arial" pitchFamily="34" charset="0"/>
              </a:rPr>
              <a:t>Business plan/model</a:t>
            </a:r>
            <a:endParaRPr lang="en-US" sz="13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657431" y="4343400"/>
            <a:ext cx="1857169" cy="78857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Management &amp; organization</a:t>
            </a:r>
          </a:p>
          <a:p>
            <a:pPr defTabSz="913526">
              <a:buClr>
                <a:schemeClr val="tx2"/>
              </a:buClr>
            </a:pPr>
            <a:endParaRPr lang="en-US" sz="13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5"/>
          <p:cNvSpPr>
            <a:spLocks noChangeArrowheads="1"/>
          </p:cNvSpPr>
          <p:nvPr/>
        </p:nvSpPr>
        <p:spPr bwMode="auto">
          <a:xfrm>
            <a:off x="2819399" y="4343400"/>
            <a:ext cx="6089723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Description of project team and applicable experience to move project forward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Overview of key business partners for project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Team’s strengths and weaknesses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Description of any experienced advisors to support path to commercialization</a:t>
            </a:r>
          </a:p>
        </p:txBody>
      </p:sp>
      <p:sp>
        <p:nvSpPr>
          <p:cNvPr id="18" name="Line 3"/>
          <p:cNvSpPr>
            <a:spLocks noChangeShapeType="1"/>
          </p:cNvSpPr>
          <p:nvPr/>
        </p:nvSpPr>
        <p:spPr bwMode="auto">
          <a:xfrm>
            <a:off x="2658396" y="53340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657431" y="1541130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Executive summary  Company overview</a:t>
            </a: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2819399" y="1541130"/>
            <a:ext cx="6089723" cy="59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>
                <a:latin typeface="Arial" pitchFamily="34" charset="0"/>
                <a:cs typeface="Arial" pitchFamily="34" charset="0"/>
                <a:sym typeface="Symbol" pitchFamily="18" charset="2"/>
              </a:rPr>
              <a:t> </a:t>
            </a:r>
            <a:r>
              <a:rPr lang="en-US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1 page each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Executive summary to quickly engage readers; company overview gives history of company to date</a:t>
            </a:r>
          </a:p>
        </p:txBody>
      </p:sp>
      <p:sp>
        <p:nvSpPr>
          <p:cNvPr id="21" name="Rectangle 10"/>
          <p:cNvSpPr>
            <a:spLocks noChangeArrowheads="1"/>
          </p:cNvSpPr>
          <p:nvPr/>
        </p:nvSpPr>
        <p:spPr bwMode="auto">
          <a:xfrm>
            <a:off x="657431" y="2286000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Product and/or service</a:t>
            </a:r>
          </a:p>
        </p:txBody>
      </p:sp>
      <p:sp>
        <p:nvSpPr>
          <p:cNvPr id="22" name="Rectangle 5"/>
          <p:cNvSpPr>
            <a:spLocks noChangeArrowheads="1"/>
          </p:cNvSpPr>
          <p:nvPr/>
        </p:nvSpPr>
        <p:spPr bwMode="auto">
          <a:xfrm>
            <a:off x="2819399" y="2286000"/>
            <a:ext cx="6089723" cy="4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3 pages recommended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Should include product attributes, what needs to still be developed, value prop</a:t>
            </a:r>
          </a:p>
        </p:txBody>
      </p:sp>
      <p:sp>
        <p:nvSpPr>
          <p:cNvPr id="23" name="Rectangle 10"/>
          <p:cNvSpPr>
            <a:spLocks noChangeArrowheads="1"/>
          </p:cNvSpPr>
          <p:nvPr/>
        </p:nvSpPr>
        <p:spPr bwMode="auto">
          <a:xfrm>
            <a:off x="663709" y="2971800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Market &amp; marketing strategy</a:t>
            </a:r>
          </a:p>
        </p:txBody>
      </p: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2825677" y="2971800"/>
            <a:ext cx="6089723" cy="59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3 pages recommended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Should include general market size, customer motivations, revenue plan, distributions &amp; sales, SWOT analysis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657431" y="3657600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Operational /production plan</a:t>
            </a: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2819399" y="3657600"/>
            <a:ext cx="6089723" cy="407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2 pages recommended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Should include overview of operation of business, including location, people, etc.</a:t>
            </a:r>
          </a:p>
        </p:txBody>
      </p:sp>
      <p:sp>
        <p:nvSpPr>
          <p:cNvPr id="27" name="Rectangle 10"/>
          <p:cNvSpPr>
            <a:spLocks noChangeArrowheads="1"/>
          </p:cNvSpPr>
          <p:nvPr/>
        </p:nvSpPr>
        <p:spPr bwMode="auto">
          <a:xfrm>
            <a:off x="657431" y="5410200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Financial statement &amp; projections</a:t>
            </a:r>
          </a:p>
        </p:txBody>
      </p:sp>
      <p:sp>
        <p:nvSpPr>
          <p:cNvPr id="28" name="Rectangle 5"/>
          <p:cNvSpPr>
            <a:spLocks noChangeArrowheads="1"/>
          </p:cNvSpPr>
          <p:nvPr/>
        </p:nvSpPr>
        <p:spPr bwMode="auto">
          <a:xfrm>
            <a:off x="2819399" y="5410200"/>
            <a:ext cx="6089723" cy="59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3 pages </a:t>
            </a:r>
            <a:r>
              <a:rPr lang="en-US" sz="1200" u="sng" dirty="0" smtClean="0">
                <a:latin typeface="Arial" pitchFamily="34" charset="0"/>
                <a:cs typeface="Arial" pitchFamily="34" charset="0"/>
              </a:rPr>
              <a:t>required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Must include Income Statement, Balance Sheet, Cash Flow one year back and minimally 1,3,5 years ahead</a:t>
            </a:r>
          </a:p>
        </p:txBody>
      </p:sp>
      <p:sp>
        <p:nvSpPr>
          <p:cNvPr id="29" name="Rectangle 10"/>
          <p:cNvSpPr>
            <a:spLocks noChangeArrowheads="1"/>
          </p:cNvSpPr>
          <p:nvPr/>
        </p:nvSpPr>
        <p:spPr bwMode="auto">
          <a:xfrm>
            <a:off x="657431" y="6108358"/>
            <a:ext cx="1857169" cy="588524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solidFill>
              <a:schemeClr val="accent6"/>
            </a:solidFill>
            <a:miter lim="800000"/>
            <a:headEnd/>
            <a:tailEnd/>
          </a:ln>
          <a:effectLst/>
        </p:spPr>
        <p:txBody>
          <a:bodyPr wrap="square" lIns="93296" tIns="93296" rIns="93296" bIns="93296">
            <a:spAutoFit/>
          </a:bodyPr>
          <a:lstStyle/>
          <a:p>
            <a:pPr defTabSz="913526">
              <a:buClr>
                <a:schemeClr val="tx2"/>
              </a:buClr>
            </a:pPr>
            <a:r>
              <a:rPr lang="en-US" sz="13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Appendices</a:t>
            </a:r>
          </a:p>
          <a:p>
            <a:pPr defTabSz="913526">
              <a:buClr>
                <a:schemeClr val="tx2"/>
              </a:buClr>
            </a:pPr>
            <a:endParaRPr lang="en-US" sz="13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2819400" y="6108358"/>
            <a:ext cx="6089723" cy="592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>
                <a:latin typeface="Arial" pitchFamily="34" charset="0"/>
                <a:cs typeface="Arial" pitchFamily="34" charset="0"/>
                <a:sym typeface="Symbol" pitchFamily="18" charset="2"/>
              </a:rPr>
              <a:t> </a:t>
            </a:r>
            <a:r>
              <a:rPr lang="en-US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8 pages</a:t>
            </a:r>
          </a:p>
          <a:p>
            <a:pPr marL="285750" indent="-285750" defTabSz="913526">
              <a:spcBef>
                <a:spcPts val="300"/>
              </a:spcBef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Management team bios (</a:t>
            </a:r>
            <a:r>
              <a:rPr lang="en-US" sz="1200" u="sng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required</a:t>
            </a:r>
            <a:r>
              <a:rPr lang="en-US" sz="12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); also can include product brochures, press articles, letters of support from potential customers, industry/market research studies 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Line 3"/>
          <p:cNvSpPr>
            <a:spLocks noChangeShapeType="1"/>
          </p:cNvSpPr>
          <p:nvPr/>
        </p:nvSpPr>
        <p:spPr bwMode="auto">
          <a:xfrm>
            <a:off x="2658396" y="22098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Line 3"/>
          <p:cNvSpPr>
            <a:spLocks noChangeShapeType="1"/>
          </p:cNvSpPr>
          <p:nvPr/>
        </p:nvSpPr>
        <p:spPr bwMode="auto">
          <a:xfrm>
            <a:off x="2658396" y="2874524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Line 3"/>
          <p:cNvSpPr>
            <a:spLocks noChangeShapeType="1"/>
          </p:cNvSpPr>
          <p:nvPr/>
        </p:nvSpPr>
        <p:spPr bwMode="auto">
          <a:xfrm>
            <a:off x="2658396" y="35814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Line 3"/>
          <p:cNvSpPr>
            <a:spLocks noChangeShapeType="1"/>
          </p:cNvSpPr>
          <p:nvPr/>
        </p:nvSpPr>
        <p:spPr bwMode="auto">
          <a:xfrm>
            <a:off x="2658396" y="42672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Line 3"/>
          <p:cNvSpPr>
            <a:spLocks noChangeShapeType="1"/>
          </p:cNvSpPr>
          <p:nvPr/>
        </p:nvSpPr>
        <p:spPr bwMode="auto">
          <a:xfrm>
            <a:off x="2658396" y="6096000"/>
            <a:ext cx="6333203" cy="0"/>
          </a:xfrm>
          <a:prstGeom prst="line">
            <a:avLst/>
          </a:prstGeom>
          <a:noFill/>
          <a:ln w="9525">
            <a:solidFill>
              <a:schemeClr val="accent6">
                <a:lumMod val="40000"/>
                <a:lumOff val="60000"/>
              </a:schemeClr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96" tIns="46648" rIns="93296" bIns="46648" anchor="ctr"/>
          <a:lstStyle/>
          <a:p>
            <a:endParaRPr lang="en-US" sz="1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95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18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63976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Tips for writing an application</a:t>
            </a:r>
            <a:endParaRPr lang="en-US" sz="2800" dirty="0"/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118241" y="1162468"/>
            <a:ext cx="4343400" cy="5314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Make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it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an enjoyable read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, write with enthusiasm</a:t>
            </a:r>
          </a:p>
          <a:p>
            <a:pPr marL="350837">
              <a:lnSpc>
                <a:spcPct val="110000"/>
              </a:lnSpc>
              <a:defRPr/>
            </a:pP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Support claims with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data or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references.  Be realistic.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Follow required format;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white space is not bad</a:t>
            </a: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Use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diagrams and pictures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as </a:t>
            </a:r>
            <a:r>
              <a:rPr lang="en-US" sz="1600" dirty="0" smtClean="0">
                <a:latin typeface="Arial" pitchFamily="34" charset="0"/>
                <a:cs typeface="Arial" pitchFamily="34" charset="0"/>
              </a:rPr>
              <a:t>appropriate</a:t>
            </a: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Demonstrate that you have an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understanding of what it takes to commercialize</a:t>
            </a:r>
            <a:endParaRPr lang="en-US" sz="1600" b="1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endParaRPr lang="en-US" sz="1050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buFont typeface="Wingdings" pitchFamily="2" charset="2"/>
              <a:buChar char="ü"/>
              <a:defRPr/>
            </a:pPr>
            <a:r>
              <a:rPr lang="en-US" sz="1600" dirty="0">
                <a:latin typeface="Arial" pitchFamily="34" charset="0"/>
                <a:cs typeface="Arial" pitchFamily="34" charset="0"/>
              </a:rPr>
              <a:t>Create a balance between too much and too little technical information; 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make sure the reviewer can understand the technology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and the project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764024" y="1162468"/>
            <a:ext cx="4227576" cy="5527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 marL="739775" indent="-388938">
              <a:lnSpc>
                <a:spcPct val="110000"/>
              </a:lnSpc>
              <a:buFont typeface="Wingdings" pitchFamily="2" charset="2"/>
              <a:buChar char="ü"/>
              <a:defRPr sz="1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b="1" dirty="0"/>
              <a:t>Proofread your </a:t>
            </a:r>
            <a:r>
              <a:rPr lang="en-US" b="1" dirty="0" smtClean="0"/>
              <a:t>application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Check spelling and grammar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Check the math, particularly on Budget Form B</a:t>
            </a:r>
          </a:p>
          <a:p>
            <a:endParaRPr lang="en-US" sz="1800" dirty="0"/>
          </a:p>
          <a:p>
            <a:r>
              <a:rPr lang="en-US" dirty="0"/>
              <a:t>Make sure that you</a:t>
            </a:r>
            <a:r>
              <a:rPr lang="ja-JP" altLang="en-US" dirty="0"/>
              <a:t> </a:t>
            </a:r>
            <a:r>
              <a:rPr lang="en-US" altLang="ja-JP" dirty="0"/>
              <a:t>have </a:t>
            </a:r>
            <a:r>
              <a:rPr lang="en-US" altLang="ja-JP" dirty="0" smtClean="0"/>
              <a:t>included: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commitment letters 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for matching dollars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All </a:t>
            </a:r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biographies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 for personnel and consultants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All required </a:t>
            </a:r>
            <a:r>
              <a:rPr lang="en-US" altLang="ja-JP" sz="1600" b="1" dirty="0" smtClean="0">
                <a:latin typeface="Arial" pitchFamily="34" charset="0"/>
                <a:cs typeface="Arial" pitchFamily="34" charset="0"/>
              </a:rPr>
              <a:t>information &amp; form</a:t>
            </a:r>
            <a:r>
              <a:rPr lang="en-US" altLang="ja-JP" sz="1600" dirty="0" smtClean="0">
                <a:latin typeface="Arial" pitchFamily="34" charset="0"/>
                <a:cs typeface="Arial" pitchFamily="34" charset="0"/>
              </a:rPr>
              <a:t>s including Checklist</a:t>
            </a:r>
            <a:endParaRPr lang="en-US" altLang="ja-JP" sz="1600" dirty="0">
              <a:latin typeface="Arial" pitchFamily="34" charset="0"/>
              <a:cs typeface="Arial" pitchFamily="34" charset="0"/>
            </a:endParaRPr>
          </a:p>
          <a:p>
            <a:endParaRPr lang="en-US" sz="1800" dirty="0"/>
          </a:p>
          <a:p>
            <a:r>
              <a:rPr lang="en-US" b="1" dirty="0"/>
              <a:t>Submit your </a:t>
            </a:r>
            <a:r>
              <a:rPr lang="en-US" b="1" dirty="0" smtClean="0"/>
              <a:t>application to MTI </a:t>
            </a:r>
            <a:r>
              <a:rPr lang="en-US" b="1" dirty="0"/>
              <a:t>10 </a:t>
            </a:r>
            <a:r>
              <a:rPr lang="en-US" b="1" dirty="0" smtClean="0"/>
              <a:t>business days </a:t>
            </a:r>
            <a:r>
              <a:rPr lang="en-US" b="1" dirty="0"/>
              <a:t>in advance </a:t>
            </a:r>
            <a:r>
              <a:rPr lang="en-US" dirty="0"/>
              <a:t>of the deadline and get a review for </a:t>
            </a:r>
            <a:r>
              <a:rPr lang="en-US" dirty="0" smtClean="0"/>
              <a:t>completeness</a:t>
            </a:r>
          </a:p>
          <a:p>
            <a:pPr marL="1200150" lvl="2" indent="-285750">
              <a:buFont typeface="Wingdings" pitchFamily="2" charset="2"/>
              <a:buChar char="§"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Incomplete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applications received after this point will be </a:t>
            </a:r>
            <a:r>
              <a:rPr lang="en-US" sz="1600" b="1" dirty="0">
                <a:latin typeface="Arial" pitchFamily="34" charset="0"/>
                <a:cs typeface="Arial" pitchFamily="34" charset="0"/>
              </a:rPr>
              <a:t>returned to the applicant without review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4724400" y="1066800"/>
            <a:ext cx="0" cy="5623335"/>
          </a:xfrm>
          <a:prstGeom prst="line">
            <a:avLst/>
          </a:prstGeom>
          <a:ln w="28575">
            <a:solidFill>
              <a:schemeClr val="accent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7418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19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7086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Business Accelerator Grant can act as companion grant for a Development Loan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1447801"/>
            <a:ext cx="8305800" cy="143041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617585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Purpose of Business Accelerator Grant:</a:t>
            </a:r>
          </a:p>
          <a:p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Increase the competitiveness of companies’ products or services by providing supplemental funding to support </a:t>
            </a:r>
            <a:r>
              <a:rPr lang="en-US" sz="16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commercialization</a:t>
            </a:r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and </a:t>
            </a:r>
            <a:r>
              <a:rPr lang="en-US" sz="16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business development </a:t>
            </a:r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capacity-building activities that are required to advance a new technology to market.  </a:t>
            </a:r>
            <a:endParaRPr lang="en-US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0" y="3048001"/>
            <a:ext cx="6019800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600"/>
              </a:spcBef>
              <a:spcAft>
                <a:spcPts val="300"/>
              </a:spcAft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ELIGIBLE COMPANY CATEGORIES:</a:t>
            </a: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FontTx/>
              <a:buAutoNum type="arabicPeriod"/>
            </a:pPr>
            <a:r>
              <a:rPr lang="en-US" u="sng" dirty="0">
                <a:latin typeface="Arial" pitchFamily="34" charset="0"/>
                <a:cs typeface="Arial" pitchFamily="34" charset="0"/>
              </a:rPr>
              <a:t>Start-up/early stage companies </a:t>
            </a:r>
            <a:r>
              <a:rPr lang="en-US" dirty="0">
                <a:latin typeface="Arial" pitchFamily="34" charset="0"/>
                <a:cs typeface="Arial" pitchFamily="34" charset="0"/>
              </a:rPr>
              <a:t>that are awarded a MTI Development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Loan (DL); up to 10% of DL funds</a:t>
            </a:r>
          </a:p>
          <a:p>
            <a:pPr marL="342900" indent="-342900">
              <a:spcBef>
                <a:spcPts val="600"/>
              </a:spcBef>
              <a:spcAft>
                <a:spcPts val="300"/>
              </a:spcAft>
              <a:buAutoNum type="arabicPeriod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Companies that have recently been chosen for a federal SBIR Phase I or II grant; up to 20% or 10% of Phase I and II respectively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16625" y="5600004"/>
            <a:ext cx="8305800" cy="72459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2825" y="5615536"/>
            <a:ext cx="8153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600"/>
              </a:spcAft>
            </a:pPr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DL Business Accelerator Grants</a:t>
            </a: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can be submitted with a DL application </a:t>
            </a:r>
            <a:r>
              <a:rPr lang="en-US" sz="1600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n-US" sz="16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anytime during the course of a DL project </a:t>
            </a:r>
          </a:p>
        </p:txBody>
      </p:sp>
    </p:spTree>
    <p:extLst>
      <p:ext uri="{BB962C8B-B14F-4D97-AF65-F5344CB8AC3E}">
        <p14:creationId xmlns:p14="http://schemas.microsoft.com/office/powerpoint/2010/main" val="403988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951550" y="2362200"/>
            <a:ext cx="5887650" cy="1295400"/>
          </a:xfrm>
          <a:prstGeom prst="rect">
            <a:avLst/>
          </a:prstGeom>
          <a:solidFill>
            <a:schemeClr val="bg1">
              <a:lumMod val="65000"/>
              <a:alpha val="4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2</a:t>
            </a:fld>
            <a:endParaRPr lang="en-US" dirty="0"/>
          </a:p>
        </p:txBody>
      </p:sp>
      <p:sp>
        <p:nvSpPr>
          <p:cNvPr id="3" name="Rounded Rectangle 9"/>
          <p:cNvSpPr/>
          <p:nvPr/>
        </p:nvSpPr>
        <p:spPr>
          <a:xfrm>
            <a:off x="152400" y="152400"/>
            <a:ext cx="2247900" cy="647700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4" name="Picture 3" descr="MTI logo FINAL COLOR with tag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392" y="609600"/>
            <a:ext cx="2477095" cy="1371600"/>
          </a:xfrm>
          <a:prstGeom prst="rect">
            <a:avLst/>
          </a:prstGeom>
          <a:solidFill>
            <a:srgbClr val="000000"/>
          </a:solidFill>
          <a:ln w="76200" cap="sq">
            <a:solidFill>
              <a:schemeClr val="bg1"/>
            </a:solidFill>
            <a:miter lim="800000"/>
            <a:headEnd/>
            <a:tailEnd/>
          </a:ln>
          <a:effectLst>
            <a:outerShdw blurRad="254000" dist="190500" dir="2700000" sy="89999" algn="bl" rotWithShape="0">
              <a:srgbClr val="808080">
                <a:alpha val="39998"/>
              </a:srgbClr>
            </a:outerShdw>
          </a:effectLst>
        </p:spPr>
      </p:pic>
      <p:sp>
        <p:nvSpPr>
          <p:cNvPr id="5" name="TextBox 4"/>
          <p:cNvSpPr txBox="1"/>
          <p:nvPr/>
        </p:nvSpPr>
        <p:spPr>
          <a:xfrm>
            <a:off x="3277737" y="685800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AGENDA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77737" y="2362200"/>
            <a:ext cx="54864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Overview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Maine Technology Institute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Business Innovation Program</a:t>
            </a:r>
          </a:p>
          <a:p>
            <a:pPr marL="800100" lvl="1" indent="-342900">
              <a:buFont typeface="Arial" pitchFamily="34" charset="0"/>
              <a:buChar char="•"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Development Loan Application Submission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Process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endParaRPr lang="en-US" sz="24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itchFamily="34" charset="0"/>
              <a:buChar char="•"/>
            </a:pPr>
            <a:r>
              <a:rPr lang="en-US" sz="2400" b="1" dirty="0">
                <a:latin typeface="Arial" pitchFamily="34" charset="0"/>
                <a:cs typeface="Arial" pitchFamily="34" charset="0"/>
              </a:rPr>
              <a:t>Business Accelerator Grant Application Submission Process</a:t>
            </a:r>
          </a:p>
        </p:txBody>
      </p:sp>
    </p:spTree>
    <p:extLst>
      <p:ext uri="{BB962C8B-B14F-4D97-AF65-F5344CB8AC3E}">
        <p14:creationId xmlns:p14="http://schemas.microsoft.com/office/powerpoint/2010/main" val="1428596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20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Business Accelerator Grants are only eligible for specific activities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4572000" y="1224455"/>
            <a:ext cx="4267200" cy="502394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0" y="1219200"/>
            <a:ext cx="4267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52400" y="1219200"/>
            <a:ext cx="4267200" cy="50292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2400" y="1213945"/>
            <a:ext cx="4267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838200" y="1427465"/>
            <a:ext cx="3352800" cy="31988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Eligible activities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2133601"/>
            <a:ext cx="411480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b="1" dirty="0" smtClean="0">
                <a:latin typeface="Arial" charset="0"/>
                <a:cs typeface="Arial" charset="0"/>
              </a:rPr>
              <a:t>Business planning </a:t>
            </a:r>
            <a:r>
              <a:rPr lang="en-US" sz="1400" dirty="0" smtClean="0">
                <a:latin typeface="Arial" charset="0"/>
                <a:cs typeface="Arial" charset="0"/>
              </a:rPr>
              <a:t>and business model development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Arial" charset="0"/>
              </a:rPr>
              <a:t>Evaluation of </a:t>
            </a:r>
            <a:r>
              <a:rPr lang="en-US" sz="1400" b="1" dirty="0" smtClean="0">
                <a:latin typeface="Arial" charset="0"/>
                <a:cs typeface="Arial" charset="0"/>
              </a:rPr>
              <a:t>commercialization opportunities</a:t>
            </a:r>
            <a:r>
              <a:rPr lang="en-US" sz="1400" dirty="0" smtClean="0">
                <a:latin typeface="Arial" charset="0"/>
                <a:cs typeface="Arial" charset="0"/>
              </a:rPr>
              <a:t> and identification of resources needed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>
                <a:latin typeface="Arial" charset="0"/>
                <a:cs typeface="Arial" charset="0"/>
              </a:rPr>
              <a:t>Evaluation of </a:t>
            </a:r>
            <a:r>
              <a:rPr lang="en-US" sz="1400" b="1" dirty="0" smtClean="0">
                <a:latin typeface="Arial" charset="0"/>
                <a:cs typeface="Arial" charset="0"/>
              </a:rPr>
              <a:t>distribution channels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Arial" charset="0"/>
              </a:rPr>
              <a:t>Identification and analysis of target customers, strategic partners, etc..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Arial" charset="0"/>
              </a:rPr>
              <a:t>Development of </a:t>
            </a:r>
            <a:r>
              <a:rPr lang="en-US" sz="1400" b="1" dirty="0" smtClean="0">
                <a:latin typeface="Arial" charset="0"/>
                <a:cs typeface="Arial" charset="0"/>
              </a:rPr>
              <a:t>target marketing strategy</a:t>
            </a:r>
            <a:r>
              <a:rPr lang="en-US" sz="1400" dirty="0" smtClean="0">
                <a:latin typeface="Arial" charset="0"/>
                <a:cs typeface="Arial" charset="0"/>
              </a:rPr>
              <a:t>, including market research, analysis and travel to gather market data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b="1" dirty="0" smtClean="0">
                <a:latin typeface="Arial" charset="0"/>
                <a:cs typeface="Arial" charset="0"/>
              </a:rPr>
              <a:t>Capital fundraising</a:t>
            </a:r>
            <a:r>
              <a:rPr lang="en-US" sz="1400" dirty="0" smtClean="0">
                <a:latin typeface="Arial" charset="0"/>
                <a:cs typeface="Arial" charset="0"/>
              </a:rPr>
              <a:t>, including creation of materials to attract potential partners and investors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Arial" charset="0"/>
              </a:rPr>
              <a:t>Strengthening of company</a:t>
            </a:r>
            <a:r>
              <a:rPr lang="en-US" sz="1400" b="1" dirty="0" smtClean="0">
                <a:latin typeface="Arial" charset="0"/>
                <a:cs typeface="Arial" charset="0"/>
              </a:rPr>
              <a:t> financial management capacity</a:t>
            </a:r>
            <a:r>
              <a:rPr lang="en-US" sz="1400" dirty="0" smtClean="0">
                <a:latin typeface="Arial" charset="0"/>
                <a:cs typeface="Arial" charset="0"/>
              </a:rPr>
              <a:t> and systems</a:t>
            </a:r>
            <a:endParaRPr lang="en-US" sz="1400" dirty="0">
              <a:latin typeface="Arial" charset="0"/>
              <a:cs typeface="Arial" charset="0"/>
            </a:endParaRPr>
          </a:p>
        </p:txBody>
      </p:sp>
      <p:sp>
        <p:nvSpPr>
          <p:cNvPr id="12" name="Rectangle 6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365125" y="1286833"/>
            <a:ext cx="396875" cy="612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787400" eaLnBrk="0" hangingPunct="0"/>
            <a:r>
              <a:rPr lang="en-US" sz="4800" dirty="0">
                <a:solidFill>
                  <a:schemeClr val="bg1"/>
                </a:solidFill>
                <a:latin typeface="Wingdings" pitchFamily="2" charset="2"/>
              </a:rPr>
              <a:t>ü</a:t>
            </a:r>
          </a:p>
        </p:txBody>
      </p:sp>
      <p:sp>
        <p:nvSpPr>
          <p:cNvPr id="13" name="Rectangle 7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725728" y="1286834"/>
            <a:ext cx="396875" cy="68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defTabSz="787400" eaLnBrk="0" hangingPunct="0"/>
            <a:r>
              <a:rPr lang="en-US" sz="4800" dirty="0" smtClean="0">
                <a:solidFill>
                  <a:schemeClr val="bg1"/>
                </a:solidFill>
                <a:latin typeface="Wingdings" pitchFamily="2" charset="2"/>
              </a:rPr>
              <a:t>û</a:t>
            </a:r>
            <a:endParaRPr lang="en-US" sz="4800" dirty="0">
              <a:solidFill>
                <a:schemeClr val="bg1"/>
              </a:solidFill>
              <a:latin typeface="Wingdings" pitchFamily="2" charset="2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5122603" y="1366346"/>
            <a:ext cx="3352800" cy="31988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Ineligible</a:t>
            </a:r>
            <a:r>
              <a:rPr lang="en-US" sz="2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activities</a:t>
            </a:r>
            <a:endParaRPr 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48200" y="2133600"/>
            <a:ext cx="4114800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b="1" dirty="0" smtClean="0">
                <a:latin typeface="Arial" charset="0"/>
                <a:cs typeface="Arial" charset="0"/>
              </a:rPr>
              <a:t>Activities already funded </a:t>
            </a:r>
            <a:r>
              <a:rPr lang="en-US" sz="1400" dirty="0" smtClean="0">
                <a:latin typeface="Arial" charset="0"/>
                <a:cs typeface="Arial" charset="0"/>
              </a:rPr>
              <a:t>by SBIR/STTR or Development Loan funding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1400" dirty="0" smtClean="0">
                <a:latin typeface="Arial" charset="0"/>
                <a:cs typeface="Arial" charset="0"/>
              </a:rPr>
              <a:t>Funding </a:t>
            </a:r>
            <a:r>
              <a:rPr lang="en-US" sz="1400" b="1" dirty="0" smtClean="0">
                <a:latin typeface="Arial" charset="0"/>
                <a:cs typeface="Arial" charset="0"/>
              </a:rPr>
              <a:t>toward research and development </a:t>
            </a:r>
            <a:r>
              <a:rPr lang="en-US" sz="1400" dirty="0" smtClean="0">
                <a:latin typeface="Arial" charset="0"/>
                <a:cs typeface="Arial" charset="0"/>
              </a:rPr>
              <a:t>activities</a:t>
            </a:r>
            <a:endParaRPr lang="en-US" sz="1400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1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Freeform 29"/>
          <p:cNvSpPr/>
          <p:nvPr/>
        </p:nvSpPr>
        <p:spPr>
          <a:xfrm>
            <a:off x="304800" y="1253890"/>
            <a:ext cx="2218944" cy="826553"/>
          </a:xfrm>
          <a:custGeom>
            <a:avLst/>
            <a:gdLst>
              <a:gd name="connsiteX0" fmla="*/ 137787 w 2218944"/>
              <a:gd name="connsiteY0" fmla="*/ 0 h 826554"/>
              <a:gd name="connsiteX1" fmla="*/ 2081157 w 2218944"/>
              <a:gd name="connsiteY1" fmla="*/ 0 h 826554"/>
              <a:gd name="connsiteX2" fmla="*/ 2218944 w 2218944"/>
              <a:gd name="connsiteY2" fmla="*/ 137787 h 826554"/>
              <a:gd name="connsiteX3" fmla="*/ 2218944 w 2218944"/>
              <a:gd name="connsiteY3" fmla="*/ 826554 h 826554"/>
              <a:gd name="connsiteX4" fmla="*/ 2218944 w 2218944"/>
              <a:gd name="connsiteY4" fmla="*/ 826554 h 826554"/>
              <a:gd name="connsiteX5" fmla="*/ 0 w 2218944"/>
              <a:gd name="connsiteY5" fmla="*/ 826554 h 826554"/>
              <a:gd name="connsiteX6" fmla="*/ 0 w 2218944"/>
              <a:gd name="connsiteY6" fmla="*/ 826554 h 826554"/>
              <a:gd name="connsiteX7" fmla="*/ 0 w 2218944"/>
              <a:gd name="connsiteY7" fmla="*/ 137787 h 826554"/>
              <a:gd name="connsiteX8" fmla="*/ 137787 w 2218944"/>
              <a:gd name="connsiteY8" fmla="*/ 0 h 82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8944" h="826554">
                <a:moveTo>
                  <a:pt x="137787" y="0"/>
                </a:moveTo>
                <a:lnTo>
                  <a:pt x="2081157" y="0"/>
                </a:lnTo>
                <a:cubicBezTo>
                  <a:pt x="2157255" y="0"/>
                  <a:pt x="2218944" y="61689"/>
                  <a:pt x="2218944" y="137787"/>
                </a:cubicBezTo>
                <a:lnTo>
                  <a:pt x="2218944" y="826554"/>
                </a:lnTo>
                <a:lnTo>
                  <a:pt x="2218944" y="826554"/>
                </a:lnTo>
                <a:lnTo>
                  <a:pt x="0" y="826554"/>
                </a:lnTo>
                <a:lnTo>
                  <a:pt x="0" y="826554"/>
                </a:lnTo>
                <a:lnTo>
                  <a:pt x="0" y="137787"/>
                </a:lnTo>
                <a:cubicBezTo>
                  <a:pt x="0" y="61689"/>
                  <a:pt x="61689" y="0"/>
                  <a:pt x="137787" y="0"/>
                </a:cubicBezTo>
                <a:close/>
              </a:path>
            </a:pathLst>
          </a:cu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031" tIns="107031" rIns="107031" bIns="66675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latin typeface="Arial" pitchFamily="34" charset="0"/>
                <a:cs typeface="Arial" pitchFamily="34" charset="0"/>
              </a:rPr>
              <a:t>Before DL Approval</a:t>
            </a:r>
            <a:endParaRPr lang="en-US" sz="2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04800" y="3962400"/>
            <a:ext cx="2218944" cy="826553"/>
          </a:xfrm>
          <a:custGeom>
            <a:avLst/>
            <a:gdLst>
              <a:gd name="connsiteX0" fmla="*/ 137787 w 2218944"/>
              <a:gd name="connsiteY0" fmla="*/ 0 h 826554"/>
              <a:gd name="connsiteX1" fmla="*/ 2081157 w 2218944"/>
              <a:gd name="connsiteY1" fmla="*/ 0 h 826554"/>
              <a:gd name="connsiteX2" fmla="*/ 2218944 w 2218944"/>
              <a:gd name="connsiteY2" fmla="*/ 137787 h 826554"/>
              <a:gd name="connsiteX3" fmla="*/ 2218944 w 2218944"/>
              <a:gd name="connsiteY3" fmla="*/ 826554 h 826554"/>
              <a:gd name="connsiteX4" fmla="*/ 2218944 w 2218944"/>
              <a:gd name="connsiteY4" fmla="*/ 826554 h 826554"/>
              <a:gd name="connsiteX5" fmla="*/ 0 w 2218944"/>
              <a:gd name="connsiteY5" fmla="*/ 826554 h 826554"/>
              <a:gd name="connsiteX6" fmla="*/ 0 w 2218944"/>
              <a:gd name="connsiteY6" fmla="*/ 826554 h 826554"/>
              <a:gd name="connsiteX7" fmla="*/ 0 w 2218944"/>
              <a:gd name="connsiteY7" fmla="*/ 137787 h 826554"/>
              <a:gd name="connsiteX8" fmla="*/ 137787 w 2218944"/>
              <a:gd name="connsiteY8" fmla="*/ 0 h 82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218944" h="826554">
                <a:moveTo>
                  <a:pt x="137787" y="0"/>
                </a:moveTo>
                <a:lnTo>
                  <a:pt x="2081157" y="0"/>
                </a:lnTo>
                <a:cubicBezTo>
                  <a:pt x="2157255" y="0"/>
                  <a:pt x="2218944" y="61689"/>
                  <a:pt x="2218944" y="137787"/>
                </a:cubicBezTo>
                <a:lnTo>
                  <a:pt x="2218944" y="826554"/>
                </a:lnTo>
                <a:lnTo>
                  <a:pt x="2218944" y="826554"/>
                </a:lnTo>
                <a:lnTo>
                  <a:pt x="0" y="826554"/>
                </a:lnTo>
                <a:lnTo>
                  <a:pt x="0" y="826554"/>
                </a:lnTo>
                <a:lnTo>
                  <a:pt x="0" y="137787"/>
                </a:lnTo>
                <a:cubicBezTo>
                  <a:pt x="0" y="61689"/>
                  <a:pt x="61689" y="0"/>
                  <a:pt x="137787" y="0"/>
                </a:cubicBezTo>
                <a:close/>
              </a:path>
            </a:pathLst>
          </a:custGeom>
        </p:spPr>
        <p:style>
          <a:lnRef idx="1">
            <a:schemeClr val="accent6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7031" tIns="107031" rIns="107031" bIns="66675" numCol="1" spcCol="1270" anchor="ctr" anchorCtr="0">
            <a:noAutofit/>
          </a:bodyPr>
          <a:lstStyle/>
          <a:p>
            <a:pPr lvl="0" algn="ctr" defTabSz="15557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600" kern="1200" dirty="0" smtClean="0">
                <a:latin typeface="Arial" pitchFamily="34" charset="0"/>
                <a:cs typeface="Arial" pitchFamily="34" charset="0"/>
              </a:rPr>
              <a:t>After DL Approval</a:t>
            </a:r>
            <a:endParaRPr lang="en-US" sz="2600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304800" y="4791051"/>
            <a:ext cx="8534399" cy="1653356"/>
          </a:xfrm>
          <a:prstGeom prst="rect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/>
          <p:cNvSpPr/>
          <p:nvPr/>
        </p:nvSpPr>
        <p:spPr>
          <a:xfrm>
            <a:off x="304800" y="2080444"/>
            <a:ext cx="8534399" cy="1653356"/>
          </a:xfrm>
          <a:prstGeom prst="rect">
            <a:avLst/>
          </a:prstGeom>
          <a:solidFill>
            <a:schemeClr val="accent6">
              <a:lumMod val="60000"/>
              <a:lumOff val="40000"/>
              <a:alpha val="40000"/>
            </a:schemeClr>
          </a:solidFill>
          <a:ln w="127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DL Business Accelerator Grant for early-stage companies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705600" y="6416675"/>
            <a:ext cx="2133600" cy="365125"/>
          </a:xfrm>
        </p:spPr>
        <p:txBody>
          <a:bodyPr/>
          <a:lstStyle/>
          <a:p>
            <a:fld id="{5B3F4D0D-5095-4D02-97A6-05232FA7E4DF}" type="slidenum">
              <a:rPr lang="en-US" smtClean="0"/>
              <a:t>21</a:t>
            </a:fld>
            <a:endParaRPr lang="en-US" dirty="0"/>
          </a:p>
        </p:txBody>
      </p:sp>
      <p:sp>
        <p:nvSpPr>
          <p:cNvPr id="24" name="Straight Connector 23"/>
          <p:cNvSpPr/>
          <p:nvPr/>
        </p:nvSpPr>
        <p:spPr>
          <a:xfrm>
            <a:off x="304800" y="4788955"/>
            <a:ext cx="8534400" cy="0"/>
          </a:xfrm>
          <a:prstGeom prst="line">
            <a:avLst/>
          </a:prstGeom>
        </p:spPr>
        <p:style>
          <a:lnRef idx="1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Straight Connector 26"/>
          <p:cNvSpPr/>
          <p:nvPr/>
        </p:nvSpPr>
        <p:spPr>
          <a:xfrm>
            <a:off x="304800" y="2080444"/>
            <a:ext cx="8534400" cy="0"/>
          </a:xfrm>
          <a:prstGeom prst="line">
            <a:avLst/>
          </a:prstGeom>
        </p:spPr>
        <p:style>
          <a:lnRef idx="1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8" name="Freeform 27"/>
          <p:cNvSpPr/>
          <p:nvPr/>
        </p:nvSpPr>
        <p:spPr>
          <a:xfrm>
            <a:off x="2523743" y="1253890"/>
            <a:ext cx="6315456" cy="826554"/>
          </a:xfrm>
          <a:custGeom>
            <a:avLst/>
            <a:gdLst>
              <a:gd name="connsiteX0" fmla="*/ 0 w 6315456"/>
              <a:gd name="connsiteY0" fmla="*/ 0 h 826554"/>
              <a:gd name="connsiteX1" fmla="*/ 6315456 w 6315456"/>
              <a:gd name="connsiteY1" fmla="*/ 0 h 826554"/>
              <a:gd name="connsiteX2" fmla="*/ 6315456 w 6315456"/>
              <a:gd name="connsiteY2" fmla="*/ 826554 h 826554"/>
              <a:gd name="connsiteX3" fmla="*/ 0 w 6315456"/>
              <a:gd name="connsiteY3" fmla="*/ 826554 h 826554"/>
              <a:gd name="connsiteX4" fmla="*/ 0 w 6315456"/>
              <a:gd name="connsiteY4" fmla="*/ 0 h 82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5456" h="826554">
                <a:moveTo>
                  <a:pt x="0" y="0"/>
                </a:moveTo>
                <a:lnTo>
                  <a:pt x="6315456" y="0"/>
                </a:lnTo>
                <a:lnTo>
                  <a:pt x="6315456" y="826554"/>
                </a:lnTo>
                <a:lnTo>
                  <a:pt x="0" y="8265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b" anchorCtr="0">
            <a:noAutofit/>
          </a:bodyPr>
          <a:lstStyle/>
          <a:p>
            <a:pPr lvl="0" algn="l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kern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Submitted concurrently with DL application</a:t>
            </a:r>
            <a:endParaRPr lang="en-US" sz="2400" kern="1200" dirty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609600" y="2080444"/>
            <a:ext cx="8229600" cy="1653356"/>
          </a:xfrm>
          <a:custGeom>
            <a:avLst/>
            <a:gdLst>
              <a:gd name="connsiteX0" fmla="*/ 0 w 8534400"/>
              <a:gd name="connsiteY0" fmla="*/ 0 h 1653356"/>
              <a:gd name="connsiteX1" fmla="*/ 8534400 w 8534400"/>
              <a:gd name="connsiteY1" fmla="*/ 0 h 1653356"/>
              <a:gd name="connsiteX2" fmla="*/ 8534400 w 8534400"/>
              <a:gd name="connsiteY2" fmla="*/ 1653356 h 1653356"/>
              <a:gd name="connsiteX3" fmla="*/ 0 w 8534400"/>
              <a:gd name="connsiteY3" fmla="*/ 1653356 h 1653356"/>
              <a:gd name="connsiteX4" fmla="*/ 0 w 8534400"/>
              <a:gd name="connsiteY4" fmla="*/ 0 h 165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400" h="1653356">
                <a:moveTo>
                  <a:pt x="0" y="0"/>
                </a:moveTo>
                <a:lnTo>
                  <a:pt x="8534400" y="0"/>
                </a:lnTo>
                <a:lnTo>
                  <a:pt x="8534400" y="1653356"/>
                </a:lnTo>
                <a:lnTo>
                  <a:pt x="0" y="165335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49530" rIns="49530" bIns="49530" numCol="1" spcCol="1270" anchor="t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1050" kern="1200" dirty="0">
              <a:latin typeface="Arial" pitchFamily="34" charset="0"/>
              <a:cs typeface="Arial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latin typeface="Arial" pitchFamily="34" charset="0"/>
                <a:cs typeface="Arial" pitchFamily="34" charset="0"/>
              </a:rPr>
              <a:t>Mirrors Development Loan evaluation process</a:t>
            </a:r>
            <a:endParaRPr lang="en-US" sz="2000" kern="1200" dirty="0">
              <a:latin typeface="Arial" pitchFamily="34" charset="0"/>
              <a:cs typeface="Arial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latin typeface="Arial" pitchFamily="34" charset="0"/>
                <a:cs typeface="Arial" pitchFamily="34" charset="0"/>
              </a:rPr>
              <a:t>Is not , however, reviewed by AAAS</a:t>
            </a:r>
            <a:endParaRPr lang="en-US" sz="2000" kern="1200" dirty="0">
              <a:latin typeface="Arial" pitchFamily="34" charset="0"/>
              <a:cs typeface="Arial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latin typeface="Arial" pitchFamily="34" charset="0"/>
                <a:cs typeface="Arial" pitchFamily="34" charset="0"/>
              </a:rPr>
              <a:t>Notification of approval status same day as Development Loan</a:t>
            </a:r>
            <a:endParaRPr lang="en-US" sz="2000" kern="1200" dirty="0">
              <a:latin typeface="Arial" pitchFamily="34" charset="0"/>
              <a:cs typeface="Arial" pitchFamily="34" charset="0"/>
            </a:endParaRPr>
          </a:p>
          <a:p>
            <a:pPr marL="457200" lvl="2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kern="1200" dirty="0" smtClean="0">
                <a:latin typeface="Arial" pitchFamily="34" charset="0"/>
                <a:cs typeface="Arial" pitchFamily="34" charset="0"/>
              </a:rPr>
              <a:t>Cannot be approved if Development Loan is not approved</a:t>
            </a:r>
            <a:endParaRPr lang="en-US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2523744" y="3962400"/>
            <a:ext cx="6315456" cy="826554"/>
          </a:xfrm>
          <a:custGeom>
            <a:avLst/>
            <a:gdLst>
              <a:gd name="connsiteX0" fmla="*/ 0 w 6315456"/>
              <a:gd name="connsiteY0" fmla="*/ 0 h 826554"/>
              <a:gd name="connsiteX1" fmla="*/ 6315456 w 6315456"/>
              <a:gd name="connsiteY1" fmla="*/ 0 h 826554"/>
              <a:gd name="connsiteX2" fmla="*/ 6315456 w 6315456"/>
              <a:gd name="connsiteY2" fmla="*/ 826554 h 826554"/>
              <a:gd name="connsiteX3" fmla="*/ 0 w 6315456"/>
              <a:gd name="connsiteY3" fmla="*/ 826554 h 826554"/>
              <a:gd name="connsiteX4" fmla="*/ 0 w 6315456"/>
              <a:gd name="connsiteY4" fmla="*/ 0 h 8265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315456" h="826554">
                <a:moveTo>
                  <a:pt x="0" y="0"/>
                </a:moveTo>
                <a:lnTo>
                  <a:pt x="6315456" y="0"/>
                </a:lnTo>
                <a:lnTo>
                  <a:pt x="6315456" y="826554"/>
                </a:lnTo>
                <a:lnTo>
                  <a:pt x="0" y="826554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7150" tIns="57150" rIns="57150" bIns="57150" numCol="1" spcCol="1270" anchor="b" anchorCtr="0">
            <a:noAutofit/>
          </a:bodyPr>
          <a:lstStyle/>
          <a:p>
            <a:pPr lvl="0" algn="l" defTabSz="1333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Submitted at TechStart deadline anytime  </a:t>
            </a:r>
            <a:b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  during </a:t>
            </a:r>
            <a:r>
              <a:rPr 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DL project</a:t>
            </a:r>
          </a:p>
        </p:txBody>
      </p:sp>
      <p:sp>
        <p:nvSpPr>
          <p:cNvPr id="35" name="Freeform 34"/>
          <p:cNvSpPr/>
          <p:nvPr/>
        </p:nvSpPr>
        <p:spPr>
          <a:xfrm>
            <a:off x="609600" y="4788955"/>
            <a:ext cx="8229600" cy="1653356"/>
          </a:xfrm>
          <a:custGeom>
            <a:avLst/>
            <a:gdLst>
              <a:gd name="connsiteX0" fmla="*/ 0 w 8534400"/>
              <a:gd name="connsiteY0" fmla="*/ 0 h 1653356"/>
              <a:gd name="connsiteX1" fmla="*/ 8534400 w 8534400"/>
              <a:gd name="connsiteY1" fmla="*/ 0 h 1653356"/>
              <a:gd name="connsiteX2" fmla="*/ 8534400 w 8534400"/>
              <a:gd name="connsiteY2" fmla="*/ 1653356 h 1653356"/>
              <a:gd name="connsiteX3" fmla="*/ 0 w 8534400"/>
              <a:gd name="connsiteY3" fmla="*/ 1653356 h 1653356"/>
              <a:gd name="connsiteX4" fmla="*/ 0 w 8534400"/>
              <a:gd name="connsiteY4" fmla="*/ 0 h 165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534400" h="1653356">
                <a:moveTo>
                  <a:pt x="0" y="0"/>
                </a:moveTo>
                <a:lnTo>
                  <a:pt x="8534400" y="0"/>
                </a:lnTo>
                <a:lnTo>
                  <a:pt x="8534400" y="1653356"/>
                </a:lnTo>
                <a:lnTo>
                  <a:pt x="0" y="165335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530" tIns="49530" rIns="49530" bIns="49530" numCol="1" spcCol="1270" anchor="t" anchorCtr="0">
            <a:noAutofit/>
          </a:bodyPr>
          <a:lstStyle/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1050" kern="1200" dirty="0">
              <a:latin typeface="Arial" pitchFamily="34" charset="0"/>
              <a:cs typeface="Arial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latin typeface="Arial" pitchFamily="34" charset="0"/>
                <a:cs typeface="Arial" pitchFamily="34" charset="0"/>
              </a:rPr>
              <a:t>Submitted in conjunction with your MTI Portfolio Manager (Vanessa or Catherine) on a rolling basis</a:t>
            </a:r>
            <a:endParaRPr lang="en-US" sz="2000" kern="1200" dirty="0">
              <a:latin typeface="Arial" pitchFamily="34" charset="0"/>
              <a:cs typeface="Arial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2000" kern="1200" dirty="0" smtClean="0">
                <a:latin typeface="Arial" pitchFamily="34" charset="0"/>
                <a:cs typeface="Arial" pitchFamily="34" charset="0"/>
              </a:rPr>
              <a:t>Notification of approval can take up to 6 weeks</a:t>
            </a:r>
            <a:endParaRPr lang="en-US" sz="2000" kern="1200" dirty="0">
              <a:latin typeface="Arial" pitchFamily="34" charset="0"/>
              <a:cs typeface="Arial" pitchFamily="34" charset="0"/>
            </a:endParaRPr>
          </a:p>
          <a:p>
            <a:pPr marL="228600" lvl="1" indent="-228600" algn="l" defTabSz="8890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endParaRPr lang="en-US" sz="2000" kern="12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59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607158" y="6534930"/>
            <a:ext cx="384442" cy="170670"/>
          </a:xfrm>
          <a:prstGeom prst="rect">
            <a:avLst/>
          </a:prstGeom>
        </p:spPr>
        <p:txBody>
          <a:bodyPr lIns="93296" tIns="46648" rIns="93296" bIns="46648"/>
          <a:lstStyle/>
          <a:p>
            <a:fld id="{C098849E-CD6A-43B2-9EE2-A072BA9F9B64}" type="slidenum">
              <a:rPr lang="en-US" sz="800"/>
              <a:pPr/>
              <a:t>22</a:t>
            </a:fld>
            <a:r>
              <a:rPr lang="en-US" sz="800" dirty="0"/>
              <a:t> </a:t>
            </a:r>
          </a:p>
        </p:txBody>
      </p:sp>
      <p:sp>
        <p:nvSpPr>
          <p:cNvPr id="593925" name="Rectangle 5"/>
          <p:cNvSpPr>
            <a:spLocks noChangeArrowheads="1"/>
          </p:cNvSpPr>
          <p:nvPr/>
        </p:nvSpPr>
        <p:spPr bwMode="auto">
          <a:xfrm>
            <a:off x="2743200" y="1547336"/>
            <a:ext cx="5715000" cy="2462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Scope of work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 2 pages; 50 points)</a:t>
            </a:r>
          </a:p>
          <a:p>
            <a:pPr marL="742950" lvl="1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Detailed plan of objectives (what, where and how it will be done)</a:t>
            </a:r>
          </a:p>
          <a:p>
            <a:pPr marL="742950" lvl="1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Measureable outcomes showing progress toward commercialization and growth </a:t>
            </a:r>
          </a:p>
          <a:p>
            <a:pPr marL="742950" lvl="1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Timeline corresponding to scope of work; timeline should not exceed timeline for matching Development Loan</a:t>
            </a:r>
            <a:endParaRPr lang="en-US" sz="1300" dirty="0" smtClean="0">
              <a:latin typeface="Arial" pitchFamily="34" charset="0"/>
              <a:cs typeface="Arial" pitchFamily="34" charset="0"/>
            </a:endParaRPr>
          </a:p>
          <a:p>
            <a:pPr marL="285750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Impact on commercialization timeline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 1 page; 25 </a:t>
            </a:r>
            <a:r>
              <a:rPr lang="en-US" sz="1400" b="1" i="1" dirty="0">
                <a:latin typeface="Arial" pitchFamily="34" charset="0"/>
                <a:cs typeface="Arial" pitchFamily="34" charset="0"/>
                <a:sym typeface="Symbol" pitchFamily="18" charset="2"/>
              </a:rPr>
              <a:t>points)</a:t>
            </a:r>
          </a:p>
          <a:p>
            <a:pPr marL="742950" lvl="1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Description of how grant will impact timeline or breadth of commercialization for the technology supported in DL application</a:t>
            </a:r>
          </a:p>
          <a:p>
            <a:pPr marL="742950" lvl="1" indent="-285750" defTabSz="913526">
              <a:spcBef>
                <a:spcPts val="300"/>
              </a:spcBef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</a:rPr>
              <a:t>Description of how impact on commercialization timeline will lead to further positive economic impact in Maine</a:t>
            </a:r>
            <a:endParaRPr lang="en-US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93928" name="Rectangle 8"/>
          <p:cNvSpPr>
            <a:spLocks noChangeArrowheads="1"/>
          </p:cNvSpPr>
          <p:nvPr/>
        </p:nvSpPr>
        <p:spPr bwMode="auto">
          <a:xfrm>
            <a:off x="304800" y="1547336"/>
            <a:ext cx="2133600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 narrative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itle 2"/>
          <p:cNvSpPr>
            <a:spLocks noGrp="1"/>
          </p:cNvSpPr>
          <p:nvPr>
            <p:ph type="title"/>
          </p:nvPr>
        </p:nvSpPr>
        <p:spPr>
          <a:xfrm>
            <a:off x="457200" y="76200"/>
            <a:ext cx="6781800" cy="1143000"/>
          </a:xfrm>
        </p:spPr>
        <p:txBody>
          <a:bodyPr>
            <a:normAutofit/>
          </a:bodyPr>
          <a:lstStyle/>
          <a:p>
            <a:r>
              <a:rPr lang="en-US" dirty="0"/>
              <a:t>C</a:t>
            </a:r>
            <a:r>
              <a:rPr lang="en-US" sz="2800" dirty="0" smtClean="0"/>
              <a:t>omponents of the Business Accelerator Grant for startup DL applicants</a:t>
            </a:r>
            <a:endParaRPr lang="en-US" sz="2800" dirty="0"/>
          </a:p>
        </p:txBody>
      </p:sp>
      <p:sp>
        <p:nvSpPr>
          <p:cNvPr id="20" name="Line 12"/>
          <p:cNvSpPr>
            <a:spLocks noChangeShapeType="1"/>
          </p:cNvSpPr>
          <p:nvPr/>
        </p:nvSpPr>
        <p:spPr bwMode="auto">
          <a:xfrm>
            <a:off x="2743200" y="1371600"/>
            <a:ext cx="5878896" cy="0"/>
          </a:xfrm>
          <a:prstGeom prst="line">
            <a:avLst/>
          </a:prstGeom>
          <a:noFill/>
          <a:ln w="952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304800" y="4495800"/>
            <a:ext cx="2133600" cy="1077218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cap="flat" cmpd="sng">
            <a:solidFill>
              <a:schemeClr val="accent6">
                <a:lumMod val="60000"/>
                <a:lumOff val="40000"/>
              </a:schemeClr>
            </a:solidFill>
            <a:prstDash val="solid"/>
            <a:round/>
            <a:headEnd/>
            <a:tailEnd/>
          </a:ln>
          <a:effectLst/>
        </p:spPr>
        <p:txBody>
          <a:bodyPr wrap="square" anchor="ctr"/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Budget summary and budget supporting documents</a:t>
            </a:r>
            <a:endParaRPr lang="en-US" sz="1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Line 12"/>
          <p:cNvSpPr>
            <a:spLocks noChangeShapeType="1"/>
          </p:cNvSpPr>
          <p:nvPr/>
        </p:nvSpPr>
        <p:spPr bwMode="auto">
          <a:xfrm>
            <a:off x="2743200" y="4191000"/>
            <a:ext cx="5878896" cy="0"/>
          </a:xfrm>
          <a:prstGeom prst="line">
            <a:avLst/>
          </a:prstGeom>
          <a:noFill/>
          <a:ln w="9525">
            <a:solidFill>
              <a:schemeClr val="accent6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2743200" y="4495800"/>
            <a:ext cx="5715000" cy="1615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marL="285750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400" b="1" i="1" dirty="0" smtClean="0">
                <a:latin typeface="Arial" pitchFamily="34" charset="0"/>
                <a:cs typeface="Arial" pitchFamily="34" charset="0"/>
              </a:rPr>
              <a:t>Budget appropriateness (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 2 </a:t>
            </a:r>
            <a:r>
              <a:rPr lang="en-US" sz="1400" b="1" i="1" dirty="0">
                <a:latin typeface="Arial" pitchFamily="34" charset="0"/>
                <a:cs typeface="Arial" pitchFamily="34" charset="0"/>
                <a:sym typeface="Symbol" pitchFamily="18" charset="2"/>
              </a:rPr>
              <a:t>pages; 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25 </a:t>
            </a:r>
            <a:r>
              <a:rPr lang="en-US" sz="1400" b="1" i="1" dirty="0">
                <a:latin typeface="Arial" pitchFamily="34" charset="0"/>
                <a:cs typeface="Arial" pitchFamily="34" charset="0"/>
                <a:sym typeface="Symbol" pitchFamily="18" charset="2"/>
              </a:rPr>
              <a:t>points</a:t>
            </a:r>
            <a:r>
              <a:rPr lang="en-US" sz="1400" b="1" i="1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)</a:t>
            </a:r>
            <a:endParaRPr lang="en-US" sz="1400" dirty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742950" lvl="1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Form B: Budget Summary at </a:t>
            </a: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  <a:hlinkClick r:id="rId3"/>
              </a:rPr>
              <a:t>www.mainetechnology.org/fund/business-accelerator-grant</a:t>
            </a: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 </a:t>
            </a:r>
          </a:p>
          <a:p>
            <a:pPr marL="742950" lvl="1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Budget supporting documentation and explanations including:</a:t>
            </a:r>
          </a:p>
          <a:p>
            <a:pPr marL="1200150" lvl="2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>
                <a:latin typeface="Arial" pitchFamily="34" charset="0"/>
                <a:cs typeface="Arial" pitchFamily="34" charset="0"/>
                <a:sym typeface="Symbol" pitchFamily="18" charset="2"/>
              </a:rPr>
              <a:t>L</a:t>
            </a: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ine-item expenses for project expenses</a:t>
            </a:r>
          </a:p>
          <a:p>
            <a:pPr marL="1200150" lvl="2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Hours and hourly rates for project workers </a:t>
            </a:r>
          </a:p>
          <a:p>
            <a:pPr marL="1200150" lvl="2" indent="-285750" defTabSz="913526"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  <a:tabLst>
                <a:tab pos="816342" algn="dec"/>
              </a:tabLst>
            </a:pPr>
            <a:r>
              <a:rPr lang="en-US" sz="1300" dirty="0" smtClean="0">
                <a:latin typeface="Arial" pitchFamily="34" charset="0"/>
                <a:cs typeface="Arial" pitchFamily="34" charset="0"/>
                <a:sym typeface="Symbol" pitchFamily="18" charset="2"/>
              </a:rPr>
              <a:t>Total funds requested through MTI’s Business Accelerator Grant</a:t>
            </a:r>
            <a:endParaRPr lang="en-US" sz="1300" dirty="0">
              <a:latin typeface="Arial" pitchFamily="34" charset="0"/>
              <a:cs typeface="Arial" pitchFamily="34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5069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23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 and Resources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" y="1502081"/>
            <a:ext cx="8534400" cy="4787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Small </a:t>
            </a:r>
            <a:r>
              <a:rPr lang="en-US" dirty="0">
                <a:latin typeface="Arial" pitchFamily="34" charset="0"/>
                <a:cs typeface="Arial" pitchFamily="34" charset="0"/>
              </a:rPr>
              <a:t>Business Development Center </a:t>
            </a:r>
            <a:r>
              <a:rPr lang="en-US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3"/>
              </a:rPr>
              <a:t>www.mainesbdc.org</a:t>
            </a:r>
            <a:endParaRPr lang="en-US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DECD – Governor’s Account Executives </a:t>
            </a:r>
            <a:r>
              <a:rPr lang="en-US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4"/>
              </a:rPr>
              <a:t>www.businessinmaine.com</a:t>
            </a:r>
            <a:endParaRPr lang="en-US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Maine </a:t>
            </a:r>
            <a:r>
              <a:rPr lang="en-US" dirty="0">
                <a:latin typeface="Arial" pitchFamily="34" charset="0"/>
                <a:cs typeface="Arial" pitchFamily="34" charset="0"/>
              </a:rPr>
              <a:t>Patent Program </a:t>
            </a:r>
            <a:r>
              <a:rPr lang="en-US" dirty="0">
                <a:solidFill>
                  <a:schemeClr val="accent1"/>
                </a:solidFill>
                <a:latin typeface="Arial" pitchFamily="34" charset="0"/>
                <a:cs typeface="Arial" pitchFamily="34" charset="0"/>
                <a:hlinkClick r:id="rId5"/>
              </a:rPr>
              <a:t>www.mainepatent.org</a:t>
            </a:r>
            <a:endParaRPr lang="en-US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UMaine Advanced </a:t>
            </a:r>
            <a:r>
              <a:rPr lang="en-US" dirty="0">
                <a:latin typeface="Arial" pitchFamily="34" charset="0"/>
                <a:cs typeface="Arial" pitchFamily="34" charset="0"/>
              </a:rPr>
              <a:t>Manufacturing Center </a:t>
            </a:r>
            <a:r>
              <a:rPr lang="en-US" dirty="0">
                <a:latin typeface="Arial" pitchFamily="34" charset="0"/>
                <a:cs typeface="Arial" pitchFamily="34" charset="0"/>
                <a:hlinkClick r:id="rId6"/>
              </a:rPr>
              <a:t>john.belding@maine.edu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Dept. of Industrial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Cooperation </a:t>
            </a:r>
            <a:r>
              <a:rPr lang="en-US" dirty="0">
                <a:latin typeface="Arial" pitchFamily="34" charset="0"/>
                <a:cs typeface="Arial" pitchFamily="34" charset="0"/>
                <a:hlinkClick r:id="rId7"/>
              </a:rPr>
              <a:t>kris.burton@maine.edu</a:t>
            </a:r>
            <a:r>
              <a:rPr lang="en-US" dirty="0"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latin typeface="Arial" pitchFamily="34" charset="0"/>
                <a:cs typeface="Arial" pitchFamily="34" charset="0"/>
              </a:rPr>
            </a:br>
            <a:r>
              <a:rPr lang="en-US" dirty="0">
                <a:latin typeface="Arial" pitchFamily="34" charset="0"/>
                <a:cs typeface="Arial" pitchFamily="34" charset="0"/>
              </a:rPr>
              <a:t>Target Technology Center </a:t>
            </a:r>
            <a:r>
              <a:rPr lang="en-US" dirty="0">
                <a:latin typeface="Arial" pitchFamily="34" charset="0"/>
                <a:cs typeface="Arial" pitchFamily="34" charset="0"/>
                <a:hlinkClick r:id="rId8"/>
              </a:rPr>
              <a:t>www.targetincubator.maine.edu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Maine Center for Entrepreneurial Development </a:t>
            </a:r>
            <a:r>
              <a:rPr lang="en-US" dirty="0">
                <a:latin typeface="Arial" pitchFamily="34" charset="0"/>
                <a:cs typeface="Arial" pitchFamily="34" charset="0"/>
                <a:hlinkClick r:id="rId9"/>
              </a:rPr>
              <a:t>www.mced.biz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Maine Manufacturing Extension Partnership </a:t>
            </a:r>
            <a:r>
              <a:rPr lang="en-US" dirty="0">
                <a:latin typeface="Arial" pitchFamily="34" charset="0"/>
                <a:cs typeface="Arial" pitchFamily="34" charset="0"/>
                <a:hlinkClick r:id="rId10"/>
              </a:rPr>
              <a:t>www.mainemep.org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Manufacturer’s Association of Maine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11"/>
              </a:rPr>
              <a:t>www.mainemfg.com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Finance Authority of Maine (FAME)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12"/>
              </a:rPr>
              <a:t>www.famemaine.com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CEI Ventures Inc. 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13"/>
              </a:rPr>
              <a:t>www.ceiventures.com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739775" indent="-388938">
              <a:lnSpc>
                <a:spcPct val="110000"/>
              </a:lnSpc>
              <a:spcBef>
                <a:spcPts val="600"/>
              </a:spcBef>
              <a:spcAft>
                <a:spcPts val="300"/>
              </a:spcAft>
              <a:buClr>
                <a:schemeClr val="accent1">
                  <a:lumMod val="75000"/>
                </a:schemeClr>
              </a:buClr>
              <a:buFont typeface="Wingdings" pitchFamily="2" charset="2"/>
              <a:buChar char="Ø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CEI Community Ventures 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14"/>
              </a:rPr>
              <a:t>www.ceicommunityventures.com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78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81125"/>
            <a:ext cx="7772400" cy="1362075"/>
          </a:xfrm>
        </p:spPr>
        <p:txBody>
          <a:bodyPr>
            <a:normAutofit/>
          </a:bodyPr>
          <a:lstStyle/>
          <a:p>
            <a:pPr algn="ctr"/>
            <a:r>
              <a:rPr lang="en-US" sz="3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Thank you and please keep in touch!</a:t>
            </a:r>
            <a:br>
              <a:rPr lang="en-US" sz="3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3200" cap="non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www.mainetechnology.org</a:t>
            </a:r>
            <a:endParaRPr lang="en-US" sz="3200" cap="non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24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24400" y="4876800"/>
            <a:ext cx="4114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endParaRPr lang="en-US" dirty="0" smtClean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8 Venture Avenue</a:t>
            </a:r>
          </a:p>
          <a:p>
            <a:pPr algn="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Brunswick</a:t>
            </a:r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Landing</a:t>
            </a:r>
          </a:p>
          <a:p>
            <a:pPr algn="r"/>
            <a:r>
              <a:rPr lang="en-US" baseline="0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Brunswick, Maine 04011</a:t>
            </a:r>
          </a:p>
          <a:p>
            <a:pPr algn="r"/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207.582.4790</a:t>
            </a:r>
            <a:endParaRPr lang="en-US" dirty="0">
              <a:solidFill>
                <a:schemeClr val="accent6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facebookic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858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6" descr="twittericon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0225" y="685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linkedinico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625" y="685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422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67818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Overview of the Maine Technology Institute (MTI)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359715"/>
              </p:ext>
            </p:extLst>
          </p:nvPr>
        </p:nvGraphicFramePr>
        <p:xfrm>
          <a:off x="457200" y="14478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229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7" descr="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1219200"/>
            <a:ext cx="4038600" cy="541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4038600" cy="5257800"/>
          </a:xfrm>
        </p:spPr>
        <p:txBody>
          <a:bodyPr rtlCol="0">
            <a:normAutofit fontScale="92500"/>
          </a:bodyPr>
          <a:lstStyle/>
          <a:p>
            <a:pPr fontAlgn="auto">
              <a:spcBef>
                <a:spcPts val="600"/>
              </a:spcBef>
              <a:spcAft>
                <a:spcPts val="300"/>
              </a:spcAft>
              <a:defRPr/>
            </a:pPr>
            <a:r>
              <a:rPr lang="en-US" sz="2400" b="1" dirty="0" smtClean="0"/>
              <a:t>MTI’s impact in the state:</a:t>
            </a:r>
            <a:endParaRPr lang="en-US" b="1" dirty="0" smtClean="0"/>
          </a:p>
          <a:p>
            <a:pPr marL="285750" indent="-285750" fontAlgn="auto">
              <a:spcBef>
                <a:spcPts val="600"/>
              </a:spcBef>
              <a:spcAft>
                <a:spcPts val="300"/>
              </a:spcAft>
              <a:buFont typeface="Arial" pitchFamily="34" charset="0"/>
              <a:buChar char="•"/>
              <a:defRPr/>
            </a:pPr>
            <a:endParaRPr lang="en-US" sz="2100" dirty="0" smtClean="0"/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Over past 12 years, MTI has funded </a:t>
            </a:r>
            <a:r>
              <a:rPr lang="en-US" sz="2100" b="1" dirty="0" smtClean="0"/>
              <a:t>1,652 technology projects</a:t>
            </a:r>
            <a:r>
              <a:rPr lang="en-US" sz="2100" dirty="0" smtClean="0"/>
              <a:t> in Maine </a:t>
            </a:r>
            <a:endParaRPr lang="en-US" sz="2100" dirty="0"/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MTI has </a:t>
            </a:r>
            <a:r>
              <a:rPr lang="en-US" sz="2100" b="1" dirty="0" smtClean="0"/>
              <a:t>increased investment </a:t>
            </a:r>
            <a:r>
              <a:rPr lang="en-US" sz="2100" b="1" dirty="0"/>
              <a:t>in Maine </a:t>
            </a:r>
            <a:r>
              <a:rPr lang="en-US" sz="2100" b="1" dirty="0" smtClean="0"/>
              <a:t>companies, </a:t>
            </a:r>
            <a:r>
              <a:rPr lang="en-US" sz="2100" dirty="0" smtClean="0"/>
              <a:t>in part through its requirement of at least 1:1 match in funding</a:t>
            </a:r>
            <a:endParaRPr lang="en-US" sz="2100" dirty="0"/>
          </a:p>
          <a:p>
            <a:pPr marL="285750" indent="-285750" fontAlgn="auto">
              <a:spcBef>
                <a:spcPts val="6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2100" dirty="0" smtClean="0"/>
              <a:t>MTI also supports </a:t>
            </a:r>
            <a:r>
              <a:rPr lang="en-US" sz="2100" b="1" dirty="0" smtClean="0"/>
              <a:t>the growth of Maine companies, including high-paying jobs,</a:t>
            </a:r>
            <a:r>
              <a:rPr lang="en-US" sz="2100" dirty="0" smtClean="0"/>
              <a:t> through funding of technology clusters and the Business Innovation Program funding components</a:t>
            </a:r>
            <a:endParaRPr lang="en-US" sz="2100" dirty="0"/>
          </a:p>
        </p:txBody>
      </p:sp>
      <p:sp>
        <p:nvSpPr>
          <p:cNvPr id="16389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81800" cy="1143000"/>
          </a:xfrm>
        </p:spPr>
        <p:txBody>
          <a:bodyPr/>
          <a:lstStyle/>
          <a:p>
            <a:r>
              <a:rPr lang="en-US" dirty="0" smtClean="0"/>
              <a:t>MTI is making a difference across Maine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33400" y="1600200"/>
            <a:ext cx="38862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B3F4D0D-5095-4D02-97A6-05232FA7E4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943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MTI’s Business Innovation Program manages the Development Loan process</a:t>
            </a:r>
            <a:endParaRPr lang="en-US" sz="2800" dirty="0"/>
          </a:p>
        </p:txBody>
      </p:sp>
      <p:sp>
        <p:nvSpPr>
          <p:cNvPr id="6" name="Freeform 5"/>
          <p:cNvSpPr/>
          <p:nvPr/>
        </p:nvSpPr>
        <p:spPr>
          <a:xfrm>
            <a:off x="4514916" y="3163263"/>
            <a:ext cx="2911251" cy="9515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52629"/>
                </a:lnTo>
                <a:lnTo>
                  <a:pt x="2911251" y="252629"/>
                </a:lnTo>
                <a:lnTo>
                  <a:pt x="2911251" y="505258"/>
                </a:lnTo>
              </a:path>
            </a:pathLst>
          </a:custGeom>
          <a:noFill/>
        </p:spPr>
        <p:style>
          <a:lnRef idx="1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4469196" y="3163264"/>
            <a:ext cx="91440" cy="592478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505258"/>
                </a:lnTo>
              </a:path>
            </a:pathLst>
          </a:custGeom>
          <a:noFill/>
        </p:spPr>
        <p:style>
          <a:lnRef idx="1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Freeform 7"/>
          <p:cNvSpPr/>
          <p:nvPr/>
        </p:nvSpPr>
        <p:spPr>
          <a:xfrm>
            <a:off x="1603665" y="3163263"/>
            <a:ext cx="2911251" cy="95153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911251" y="0"/>
                </a:moveTo>
                <a:lnTo>
                  <a:pt x="2911251" y="252629"/>
                </a:lnTo>
                <a:lnTo>
                  <a:pt x="0" y="252629"/>
                </a:lnTo>
                <a:lnTo>
                  <a:pt x="0" y="505258"/>
                </a:lnTo>
              </a:path>
            </a:pathLst>
          </a:custGeom>
          <a:noFill/>
        </p:spPr>
        <p:style>
          <a:lnRef idx="1">
            <a:schemeClr val="accent6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 8"/>
          <p:cNvSpPr/>
          <p:nvPr/>
        </p:nvSpPr>
        <p:spPr>
          <a:xfrm>
            <a:off x="3311920" y="1752600"/>
            <a:ext cx="2405992" cy="1410663"/>
          </a:xfrm>
          <a:custGeom>
            <a:avLst/>
            <a:gdLst>
              <a:gd name="connsiteX0" fmla="*/ 0 w 2405992"/>
              <a:gd name="connsiteY0" fmla="*/ 0 h 1202996"/>
              <a:gd name="connsiteX1" fmla="*/ 2405992 w 2405992"/>
              <a:gd name="connsiteY1" fmla="*/ 0 h 1202996"/>
              <a:gd name="connsiteX2" fmla="*/ 2405992 w 2405992"/>
              <a:gd name="connsiteY2" fmla="*/ 1202996 h 1202996"/>
              <a:gd name="connsiteX3" fmla="*/ 0 w 2405992"/>
              <a:gd name="connsiteY3" fmla="*/ 1202996 h 1202996"/>
              <a:gd name="connsiteX4" fmla="*/ 0 w 2405992"/>
              <a:gd name="connsiteY4" fmla="*/ 0 h 1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5992" h="1202996">
                <a:moveTo>
                  <a:pt x="0" y="0"/>
                </a:moveTo>
                <a:lnTo>
                  <a:pt x="2405992" y="0"/>
                </a:lnTo>
                <a:lnTo>
                  <a:pt x="2405992" y="1202996"/>
                </a:lnTo>
                <a:lnTo>
                  <a:pt x="0" y="12029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Arial" pitchFamily="34" charset="0"/>
                <a:cs typeface="Arial" pitchFamily="34" charset="0"/>
              </a:rPr>
              <a:t>Maine Technology Institute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00" b="1" kern="1200" dirty="0" smtClean="0">
                <a:latin typeface="Arial" pitchFamily="34" charset="0"/>
                <a:cs typeface="Arial" pitchFamily="34" charset="0"/>
              </a:rPr>
              <a:t>(MTI)</a:t>
            </a:r>
            <a:endParaRPr lang="en-US" sz="18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97967" y="3649650"/>
            <a:ext cx="2056848" cy="1044856"/>
          </a:xfrm>
          <a:custGeom>
            <a:avLst/>
            <a:gdLst>
              <a:gd name="connsiteX0" fmla="*/ 0 w 2405992"/>
              <a:gd name="connsiteY0" fmla="*/ 0 h 1202996"/>
              <a:gd name="connsiteX1" fmla="*/ 2405992 w 2405992"/>
              <a:gd name="connsiteY1" fmla="*/ 0 h 1202996"/>
              <a:gd name="connsiteX2" fmla="*/ 2405992 w 2405992"/>
              <a:gd name="connsiteY2" fmla="*/ 1202996 h 1202996"/>
              <a:gd name="connsiteX3" fmla="*/ 0 w 2405992"/>
              <a:gd name="connsiteY3" fmla="*/ 1202996 h 1202996"/>
              <a:gd name="connsiteX4" fmla="*/ 0 w 2405992"/>
              <a:gd name="connsiteY4" fmla="*/ 0 h 1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5992" h="1202996">
                <a:moveTo>
                  <a:pt x="0" y="0"/>
                </a:moveTo>
                <a:lnTo>
                  <a:pt x="2405992" y="0"/>
                </a:lnTo>
                <a:lnTo>
                  <a:pt x="2405992" y="1202996"/>
                </a:lnTo>
                <a:lnTo>
                  <a:pt x="0" y="12029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Arial" pitchFamily="34" charset="0"/>
                <a:cs typeface="Arial" pitchFamily="34" charset="0"/>
              </a:rPr>
              <a:t>Business Innovation Program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Arial" pitchFamily="34" charset="0"/>
                <a:cs typeface="Arial" pitchFamily="34" charset="0"/>
              </a:rPr>
              <a:t>(BIP)</a:t>
            </a:r>
            <a:endParaRPr lang="en-US" sz="16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3509218" y="3649650"/>
            <a:ext cx="2056848" cy="1044856"/>
          </a:xfrm>
          <a:custGeom>
            <a:avLst/>
            <a:gdLst>
              <a:gd name="connsiteX0" fmla="*/ 0 w 2405992"/>
              <a:gd name="connsiteY0" fmla="*/ 0 h 1202996"/>
              <a:gd name="connsiteX1" fmla="*/ 2405992 w 2405992"/>
              <a:gd name="connsiteY1" fmla="*/ 0 h 1202996"/>
              <a:gd name="connsiteX2" fmla="*/ 2405992 w 2405992"/>
              <a:gd name="connsiteY2" fmla="*/ 1202996 h 1202996"/>
              <a:gd name="connsiteX3" fmla="*/ 0 w 2405992"/>
              <a:gd name="connsiteY3" fmla="*/ 1202996 h 1202996"/>
              <a:gd name="connsiteX4" fmla="*/ 0 w 2405992"/>
              <a:gd name="connsiteY4" fmla="*/ 0 h 1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5992" h="1202996">
                <a:moveTo>
                  <a:pt x="0" y="0"/>
                </a:moveTo>
                <a:lnTo>
                  <a:pt x="2405992" y="0"/>
                </a:lnTo>
                <a:lnTo>
                  <a:pt x="2405992" y="1202996"/>
                </a:lnTo>
                <a:lnTo>
                  <a:pt x="0" y="12029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Arial" pitchFamily="34" charset="0"/>
                <a:cs typeface="Arial" pitchFamily="34" charset="0"/>
              </a:rPr>
              <a:t>Cluster Initiative Program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Arial" pitchFamily="34" charset="0"/>
                <a:cs typeface="Arial" pitchFamily="34" charset="0"/>
              </a:rPr>
              <a:t>(CIP)</a:t>
            </a:r>
            <a:endParaRPr lang="en-US" sz="16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6397743" y="3649650"/>
            <a:ext cx="2056848" cy="1044856"/>
          </a:xfrm>
          <a:custGeom>
            <a:avLst/>
            <a:gdLst>
              <a:gd name="connsiteX0" fmla="*/ 0 w 2405992"/>
              <a:gd name="connsiteY0" fmla="*/ 0 h 1202996"/>
              <a:gd name="connsiteX1" fmla="*/ 2405992 w 2405992"/>
              <a:gd name="connsiteY1" fmla="*/ 0 h 1202996"/>
              <a:gd name="connsiteX2" fmla="*/ 2405992 w 2405992"/>
              <a:gd name="connsiteY2" fmla="*/ 1202996 h 1202996"/>
              <a:gd name="connsiteX3" fmla="*/ 0 w 2405992"/>
              <a:gd name="connsiteY3" fmla="*/ 1202996 h 1202996"/>
              <a:gd name="connsiteX4" fmla="*/ 0 w 2405992"/>
              <a:gd name="connsiteY4" fmla="*/ 0 h 120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05992" h="1202996">
                <a:moveTo>
                  <a:pt x="0" y="0"/>
                </a:moveTo>
                <a:lnTo>
                  <a:pt x="2405992" y="0"/>
                </a:lnTo>
                <a:lnTo>
                  <a:pt x="2405992" y="1202996"/>
                </a:lnTo>
                <a:lnTo>
                  <a:pt x="0" y="120299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6">
              <a:hueOff val="0"/>
              <a:satOff val="0"/>
              <a:lumOff val="0"/>
              <a:alphaOff val="0"/>
            </a:schemeClr>
          </a:fillRef>
          <a:effectRef idx="2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1430" tIns="11430" rIns="11430" bIns="11430" numCol="1" spcCol="1270" anchor="ctr" anchorCtr="0">
            <a:noAutofit/>
          </a:bodyPr>
          <a:lstStyle/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Arial" pitchFamily="34" charset="0"/>
                <a:cs typeface="Arial" pitchFamily="34" charset="0"/>
              </a:rPr>
              <a:t>Maine Technology Asset Fund </a:t>
            </a:r>
          </a:p>
          <a:p>
            <a:pPr lvl="0" algn="ctr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b="1" kern="1200" dirty="0" smtClean="0">
                <a:latin typeface="Arial" pitchFamily="34" charset="0"/>
                <a:cs typeface="Arial" pitchFamily="34" charset="0"/>
              </a:rPr>
              <a:t>(MTAF)</a:t>
            </a:r>
            <a:endParaRPr lang="en-US" sz="1600" b="1" kern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5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7967" y="4703055"/>
            <a:ext cx="2056848" cy="15773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SBIR/STTR support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TechStart Grant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Seed Grant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Development Loan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Business Accelerator Grant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Equity Capital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32212" y="4703055"/>
            <a:ext cx="2056848" cy="684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CIP Planning Award</a:t>
            </a:r>
          </a:p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CIP Implementation Award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400800" y="4703055"/>
            <a:ext cx="2056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300"/>
              </a:spcBef>
              <a:buFont typeface="Arial" pitchFamily="34" charset="0"/>
              <a:buChar char="•"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Awards for capital investments in R&amp;D leading to commercialization</a:t>
            </a: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28600" y="3581400"/>
            <a:ext cx="2803749" cy="2735251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7315200" y="1198476"/>
            <a:ext cx="114300" cy="115416"/>
          </a:xfrm>
          <a:prstGeom prst="rect">
            <a:avLst/>
          </a:prstGeom>
          <a:noFill/>
          <a:ln w="12700">
            <a:solidFill>
              <a:schemeClr val="tx1">
                <a:lumMod val="50000"/>
                <a:lumOff val="50000"/>
              </a:schemeClr>
            </a:solidFill>
            <a:prstDash val="dash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400923" y="1140768"/>
            <a:ext cx="1541593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Arial" pitchFamily="34" charset="0"/>
                <a:cs typeface="Arial" pitchFamily="34" charset="0"/>
              </a:rPr>
              <a:t>Focus of this section</a:t>
            </a:r>
            <a:endParaRPr lang="en-US" sz="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73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/>
          <p:nvPr/>
        </p:nvSpPr>
        <p:spPr>
          <a:xfrm>
            <a:off x="2362200" y="1970579"/>
            <a:ext cx="2286000" cy="1001315"/>
          </a:xfrm>
          <a:custGeom>
            <a:avLst/>
            <a:gdLst>
              <a:gd name="connsiteX0" fmla="*/ 0 w 2503289"/>
              <a:gd name="connsiteY0" fmla="*/ 0 h 1001315"/>
              <a:gd name="connsiteX1" fmla="*/ 2002632 w 2503289"/>
              <a:gd name="connsiteY1" fmla="*/ 0 h 1001315"/>
              <a:gd name="connsiteX2" fmla="*/ 2503289 w 2503289"/>
              <a:gd name="connsiteY2" fmla="*/ 500658 h 1001315"/>
              <a:gd name="connsiteX3" fmla="*/ 2002632 w 2503289"/>
              <a:gd name="connsiteY3" fmla="*/ 1001315 h 1001315"/>
              <a:gd name="connsiteX4" fmla="*/ 0 w 2503289"/>
              <a:gd name="connsiteY4" fmla="*/ 1001315 h 1001315"/>
              <a:gd name="connsiteX5" fmla="*/ 0 w 2503289"/>
              <a:gd name="connsiteY5" fmla="*/ 0 h 100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03289" h="1001315">
                <a:moveTo>
                  <a:pt x="0" y="0"/>
                </a:moveTo>
                <a:lnTo>
                  <a:pt x="2002632" y="0"/>
                </a:lnTo>
                <a:lnTo>
                  <a:pt x="2503289" y="500658"/>
                </a:lnTo>
                <a:lnTo>
                  <a:pt x="2002632" y="1001315"/>
                </a:lnTo>
                <a:lnTo>
                  <a:pt x="0" y="1001315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07F09">
                  <a:hueOff val="0"/>
                  <a:satOff val="0"/>
                  <a:lumOff val="0"/>
                  <a:alphaOff val="0"/>
                  <a:tint val="65000"/>
                  <a:satMod val="270000"/>
                </a:srgbClr>
              </a:gs>
              <a:gs pos="25000">
                <a:srgbClr val="F07F09">
                  <a:hueOff val="0"/>
                  <a:satOff val="0"/>
                  <a:lumOff val="0"/>
                  <a:alphaOff val="0"/>
                  <a:tint val="60000"/>
                  <a:satMod val="300000"/>
                </a:srgbClr>
              </a:gs>
              <a:gs pos="100000">
                <a:srgbClr val="F07F09">
                  <a:hueOff val="0"/>
                  <a:satOff val="0"/>
                  <a:lumOff val="0"/>
                  <a:alphaOff val="0"/>
                  <a:tint val="29000"/>
                  <a:satMod val="40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96012" tIns="48006" rIns="274332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MTI Seed Grant</a:t>
            </a:r>
          </a:p>
        </p:txBody>
      </p:sp>
      <p:sp>
        <p:nvSpPr>
          <p:cNvPr id="16" name="Freeform 15"/>
          <p:cNvSpPr/>
          <p:nvPr/>
        </p:nvSpPr>
        <p:spPr>
          <a:xfrm>
            <a:off x="4160959" y="1970579"/>
            <a:ext cx="2824711" cy="1001315"/>
          </a:xfrm>
          <a:custGeom>
            <a:avLst/>
            <a:gdLst>
              <a:gd name="connsiteX0" fmla="*/ 0 w 2824711"/>
              <a:gd name="connsiteY0" fmla="*/ 0 h 1001315"/>
              <a:gd name="connsiteX1" fmla="*/ 2324054 w 2824711"/>
              <a:gd name="connsiteY1" fmla="*/ 0 h 1001315"/>
              <a:gd name="connsiteX2" fmla="*/ 2824711 w 2824711"/>
              <a:gd name="connsiteY2" fmla="*/ 500658 h 1001315"/>
              <a:gd name="connsiteX3" fmla="*/ 2324054 w 2824711"/>
              <a:gd name="connsiteY3" fmla="*/ 1001315 h 1001315"/>
              <a:gd name="connsiteX4" fmla="*/ 0 w 2824711"/>
              <a:gd name="connsiteY4" fmla="*/ 1001315 h 1001315"/>
              <a:gd name="connsiteX5" fmla="*/ 500658 w 2824711"/>
              <a:gd name="connsiteY5" fmla="*/ 500658 h 1001315"/>
              <a:gd name="connsiteX6" fmla="*/ 0 w 2824711"/>
              <a:gd name="connsiteY6" fmla="*/ 0 h 100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824711" h="1001315">
                <a:moveTo>
                  <a:pt x="0" y="0"/>
                </a:moveTo>
                <a:lnTo>
                  <a:pt x="2324054" y="0"/>
                </a:lnTo>
                <a:lnTo>
                  <a:pt x="2824711" y="500658"/>
                </a:lnTo>
                <a:lnTo>
                  <a:pt x="2324054" y="1001315"/>
                </a:lnTo>
                <a:lnTo>
                  <a:pt x="0" y="1001315"/>
                </a:lnTo>
                <a:lnTo>
                  <a:pt x="500658" y="50065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07F09">
                  <a:hueOff val="0"/>
                  <a:satOff val="0"/>
                  <a:lumOff val="0"/>
                  <a:alphaOff val="0"/>
                  <a:tint val="65000"/>
                  <a:satMod val="270000"/>
                </a:srgbClr>
              </a:gs>
              <a:gs pos="25000">
                <a:srgbClr val="F07F09">
                  <a:hueOff val="0"/>
                  <a:satOff val="0"/>
                  <a:lumOff val="0"/>
                  <a:alphaOff val="0"/>
                  <a:tint val="60000"/>
                  <a:satMod val="300000"/>
                </a:srgbClr>
              </a:gs>
              <a:gs pos="100000">
                <a:srgbClr val="F07F09">
                  <a:hueOff val="0"/>
                  <a:satOff val="0"/>
                  <a:lumOff val="0"/>
                  <a:alphaOff val="0"/>
                  <a:tint val="29000"/>
                  <a:satMod val="40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96012" tIns="48006" rIns="274332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MTI Development </a:t>
            </a:r>
            <a:br>
              <a:rPr lang="en-US" dirty="0">
                <a:solidFill>
                  <a:sysClr val="windowText" lastClr="000000"/>
                </a:solidFill>
                <a:latin typeface="Arial Narrow"/>
              </a:rPr>
            </a:b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Loan</a:t>
            </a:r>
          </a:p>
        </p:txBody>
      </p:sp>
      <p:sp>
        <p:nvSpPr>
          <p:cNvPr id="17" name="Freeform 16"/>
          <p:cNvSpPr/>
          <p:nvPr/>
        </p:nvSpPr>
        <p:spPr>
          <a:xfrm>
            <a:off x="6485013" y="1970579"/>
            <a:ext cx="2503289" cy="1001315"/>
          </a:xfrm>
          <a:custGeom>
            <a:avLst/>
            <a:gdLst>
              <a:gd name="connsiteX0" fmla="*/ 0 w 2503289"/>
              <a:gd name="connsiteY0" fmla="*/ 0 h 1001315"/>
              <a:gd name="connsiteX1" fmla="*/ 2002632 w 2503289"/>
              <a:gd name="connsiteY1" fmla="*/ 0 h 1001315"/>
              <a:gd name="connsiteX2" fmla="*/ 2503289 w 2503289"/>
              <a:gd name="connsiteY2" fmla="*/ 500658 h 1001315"/>
              <a:gd name="connsiteX3" fmla="*/ 2002632 w 2503289"/>
              <a:gd name="connsiteY3" fmla="*/ 1001315 h 1001315"/>
              <a:gd name="connsiteX4" fmla="*/ 0 w 2503289"/>
              <a:gd name="connsiteY4" fmla="*/ 1001315 h 1001315"/>
              <a:gd name="connsiteX5" fmla="*/ 500658 w 2503289"/>
              <a:gd name="connsiteY5" fmla="*/ 500658 h 1001315"/>
              <a:gd name="connsiteX6" fmla="*/ 0 w 2503289"/>
              <a:gd name="connsiteY6" fmla="*/ 0 h 10013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03289" h="1001315">
                <a:moveTo>
                  <a:pt x="0" y="0"/>
                </a:moveTo>
                <a:lnTo>
                  <a:pt x="2002632" y="0"/>
                </a:lnTo>
                <a:lnTo>
                  <a:pt x="2503289" y="500658"/>
                </a:lnTo>
                <a:lnTo>
                  <a:pt x="2002632" y="1001315"/>
                </a:lnTo>
                <a:lnTo>
                  <a:pt x="0" y="1001315"/>
                </a:lnTo>
                <a:lnTo>
                  <a:pt x="500658" y="50065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33000">
                <a:schemeClr val="accent6"/>
              </a:gs>
              <a:gs pos="64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572667" tIns="48006" rIns="524660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MTI Equity Capital**</a:t>
            </a:r>
          </a:p>
        </p:txBody>
      </p:sp>
      <p:sp>
        <p:nvSpPr>
          <p:cNvPr id="9" name="Freeform 8"/>
          <p:cNvSpPr/>
          <p:nvPr/>
        </p:nvSpPr>
        <p:spPr>
          <a:xfrm>
            <a:off x="2383078" y="4332398"/>
            <a:ext cx="2514600" cy="1039296"/>
          </a:xfrm>
          <a:custGeom>
            <a:avLst/>
            <a:gdLst>
              <a:gd name="connsiteX0" fmla="*/ 0 w 2598241"/>
              <a:gd name="connsiteY0" fmla="*/ 0 h 1039296"/>
              <a:gd name="connsiteX1" fmla="*/ 2078593 w 2598241"/>
              <a:gd name="connsiteY1" fmla="*/ 0 h 1039296"/>
              <a:gd name="connsiteX2" fmla="*/ 2598241 w 2598241"/>
              <a:gd name="connsiteY2" fmla="*/ 519648 h 1039296"/>
              <a:gd name="connsiteX3" fmla="*/ 2078593 w 2598241"/>
              <a:gd name="connsiteY3" fmla="*/ 1039296 h 1039296"/>
              <a:gd name="connsiteX4" fmla="*/ 0 w 2598241"/>
              <a:gd name="connsiteY4" fmla="*/ 1039296 h 1039296"/>
              <a:gd name="connsiteX5" fmla="*/ 0 w 2598241"/>
              <a:gd name="connsiteY5" fmla="*/ 0 h 103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598241" h="1039296">
                <a:moveTo>
                  <a:pt x="0" y="0"/>
                </a:moveTo>
                <a:lnTo>
                  <a:pt x="2078593" y="0"/>
                </a:lnTo>
                <a:lnTo>
                  <a:pt x="2598241" y="519648"/>
                </a:lnTo>
                <a:lnTo>
                  <a:pt x="2078593" y="1039296"/>
                </a:lnTo>
                <a:lnTo>
                  <a:pt x="0" y="103929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07F09">
                  <a:hueOff val="0"/>
                  <a:satOff val="0"/>
                  <a:lumOff val="0"/>
                  <a:alphaOff val="0"/>
                  <a:tint val="65000"/>
                  <a:satMod val="270000"/>
                </a:srgbClr>
              </a:gs>
              <a:gs pos="25000">
                <a:srgbClr val="F07F09">
                  <a:hueOff val="0"/>
                  <a:satOff val="0"/>
                  <a:lumOff val="0"/>
                  <a:alphaOff val="0"/>
                  <a:tint val="60000"/>
                  <a:satMod val="300000"/>
                </a:srgbClr>
              </a:gs>
              <a:gs pos="100000">
                <a:srgbClr val="F07F09">
                  <a:hueOff val="0"/>
                  <a:satOff val="0"/>
                  <a:lumOff val="0"/>
                  <a:alphaOff val="0"/>
                  <a:tint val="29000"/>
                  <a:satMod val="40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96012" tIns="48006" rIns="274332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SBIR/STTR </a:t>
            </a:r>
            <a:br>
              <a:rPr lang="en-US" dirty="0">
                <a:solidFill>
                  <a:sysClr val="windowText" lastClr="000000"/>
                </a:solidFill>
                <a:latin typeface="Arial Narrow"/>
              </a:rPr>
            </a:b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Phase I* </a:t>
            </a:r>
          </a:p>
        </p:txBody>
      </p:sp>
      <p:sp>
        <p:nvSpPr>
          <p:cNvPr id="11" name="Freeform 10"/>
          <p:cNvSpPr/>
          <p:nvPr/>
        </p:nvSpPr>
        <p:spPr>
          <a:xfrm>
            <a:off x="4390966" y="4332398"/>
            <a:ext cx="2598241" cy="1039296"/>
          </a:xfrm>
          <a:custGeom>
            <a:avLst/>
            <a:gdLst>
              <a:gd name="connsiteX0" fmla="*/ 0 w 2598241"/>
              <a:gd name="connsiteY0" fmla="*/ 0 h 1039296"/>
              <a:gd name="connsiteX1" fmla="*/ 2078593 w 2598241"/>
              <a:gd name="connsiteY1" fmla="*/ 0 h 1039296"/>
              <a:gd name="connsiteX2" fmla="*/ 2598241 w 2598241"/>
              <a:gd name="connsiteY2" fmla="*/ 519648 h 1039296"/>
              <a:gd name="connsiteX3" fmla="*/ 2078593 w 2598241"/>
              <a:gd name="connsiteY3" fmla="*/ 1039296 h 1039296"/>
              <a:gd name="connsiteX4" fmla="*/ 0 w 2598241"/>
              <a:gd name="connsiteY4" fmla="*/ 1039296 h 1039296"/>
              <a:gd name="connsiteX5" fmla="*/ 519648 w 2598241"/>
              <a:gd name="connsiteY5" fmla="*/ 519648 h 1039296"/>
              <a:gd name="connsiteX6" fmla="*/ 0 w 2598241"/>
              <a:gd name="connsiteY6" fmla="*/ 0 h 103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8241" h="1039296">
                <a:moveTo>
                  <a:pt x="0" y="0"/>
                </a:moveTo>
                <a:lnTo>
                  <a:pt x="2078593" y="0"/>
                </a:lnTo>
                <a:lnTo>
                  <a:pt x="2598241" y="519648"/>
                </a:lnTo>
                <a:lnTo>
                  <a:pt x="2078593" y="1039296"/>
                </a:lnTo>
                <a:lnTo>
                  <a:pt x="0" y="1039296"/>
                </a:lnTo>
                <a:lnTo>
                  <a:pt x="519648" y="51964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rgbClr val="F07F09">
                  <a:hueOff val="0"/>
                  <a:satOff val="0"/>
                  <a:lumOff val="0"/>
                  <a:alphaOff val="0"/>
                  <a:tint val="65000"/>
                  <a:satMod val="270000"/>
                </a:srgbClr>
              </a:gs>
              <a:gs pos="25000">
                <a:srgbClr val="F07F09">
                  <a:hueOff val="0"/>
                  <a:satOff val="0"/>
                  <a:lumOff val="0"/>
                  <a:alphaOff val="0"/>
                  <a:tint val="60000"/>
                  <a:satMod val="300000"/>
                </a:srgbClr>
              </a:gs>
              <a:gs pos="100000">
                <a:srgbClr val="F07F09">
                  <a:hueOff val="0"/>
                  <a:satOff val="0"/>
                  <a:lumOff val="0"/>
                  <a:alphaOff val="0"/>
                  <a:tint val="29000"/>
                  <a:satMod val="400000"/>
                </a:srgbClr>
              </a:gs>
            </a:gsLst>
            <a:lin ang="1620000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96012" tIns="48006" rIns="274332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SBIR/STTR </a:t>
            </a:r>
            <a:br>
              <a:rPr lang="en-US" dirty="0">
                <a:solidFill>
                  <a:sysClr val="windowText" lastClr="000000"/>
                </a:solidFill>
                <a:latin typeface="Arial Narrow"/>
              </a:rPr>
            </a:b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Phase II*</a:t>
            </a:r>
          </a:p>
        </p:txBody>
      </p:sp>
      <p:sp>
        <p:nvSpPr>
          <p:cNvPr id="12" name="Freeform 11"/>
          <p:cNvSpPr/>
          <p:nvPr/>
        </p:nvSpPr>
        <p:spPr>
          <a:xfrm>
            <a:off x="6469559" y="4332398"/>
            <a:ext cx="2598241" cy="1039296"/>
          </a:xfrm>
          <a:custGeom>
            <a:avLst/>
            <a:gdLst>
              <a:gd name="connsiteX0" fmla="*/ 0 w 2598241"/>
              <a:gd name="connsiteY0" fmla="*/ 0 h 1039296"/>
              <a:gd name="connsiteX1" fmla="*/ 2078593 w 2598241"/>
              <a:gd name="connsiteY1" fmla="*/ 0 h 1039296"/>
              <a:gd name="connsiteX2" fmla="*/ 2598241 w 2598241"/>
              <a:gd name="connsiteY2" fmla="*/ 519648 h 1039296"/>
              <a:gd name="connsiteX3" fmla="*/ 2078593 w 2598241"/>
              <a:gd name="connsiteY3" fmla="*/ 1039296 h 1039296"/>
              <a:gd name="connsiteX4" fmla="*/ 0 w 2598241"/>
              <a:gd name="connsiteY4" fmla="*/ 1039296 h 1039296"/>
              <a:gd name="connsiteX5" fmla="*/ 519648 w 2598241"/>
              <a:gd name="connsiteY5" fmla="*/ 519648 h 1039296"/>
              <a:gd name="connsiteX6" fmla="*/ 0 w 2598241"/>
              <a:gd name="connsiteY6" fmla="*/ 0 h 1039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98241" h="1039296">
                <a:moveTo>
                  <a:pt x="0" y="0"/>
                </a:moveTo>
                <a:lnTo>
                  <a:pt x="2078593" y="0"/>
                </a:lnTo>
                <a:lnTo>
                  <a:pt x="2598241" y="519648"/>
                </a:lnTo>
                <a:lnTo>
                  <a:pt x="2078593" y="1039296"/>
                </a:lnTo>
                <a:lnTo>
                  <a:pt x="0" y="1039296"/>
                </a:lnTo>
                <a:lnTo>
                  <a:pt x="519648" y="519648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33000">
                <a:schemeClr val="accent6"/>
              </a:gs>
              <a:gs pos="64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572667" tIns="48006" rIns="524660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  <a:latin typeface="Arial Narrow"/>
              </a:rPr>
              <a:t>MTI Equity Capital**</a:t>
            </a:r>
          </a:p>
        </p:txBody>
      </p:sp>
      <p:sp>
        <p:nvSpPr>
          <p:cNvPr id="26" name="Flowchart: Process 25"/>
          <p:cNvSpPr/>
          <p:nvPr/>
        </p:nvSpPr>
        <p:spPr>
          <a:xfrm>
            <a:off x="2819400" y="3749040"/>
            <a:ext cx="3581400" cy="571500"/>
          </a:xfrm>
          <a:prstGeom prst="flowChartProcess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25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accent3">
                <a:lumMod val="50000"/>
              </a:schemeClr>
            </a:solidFill>
            <a:prstDash val="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MTI Business Accelerator Grant</a:t>
            </a:r>
            <a:endParaRPr lang="en-US" sz="1200" kern="0" dirty="0">
              <a:solidFill>
                <a:schemeClr val="bg1"/>
              </a:solidFill>
              <a:latin typeface="Arial Narrow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(up to 20</a:t>
            </a:r>
            <a:r>
              <a:rPr lang="en-US" sz="900" i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 or $15K  </a:t>
            </a:r>
            <a:r>
              <a:rPr lang="en-US" sz="9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Phase I Award or 10</a:t>
            </a:r>
            <a:r>
              <a:rPr lang="en-US" sz="900" i="1" kern="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%/$50K </a:t>
            </a:r>
            <a:r>
              <a:rPr lang="en-US" sz="9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Phase II Award)</a:t>
            </a:r>
            <a:endParaRPr lang="en-US" sz="1050" i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8"/>
          <p:cNvSpPr txBox="1">
            <a:spLocks noChangeArrowheads="1"/>
          </p:cNvSpPr>
          <p:nvPr/>
        </p:nvSpPr>
        <p:spPr bwMode="auto">
          <a:xfrm>
            <a:off x="152400" y="5410200"/>
            <a:ext cx="42672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cs typeface="Arial" pitchFamily="34" charset="0"/>
              </a:rPr>
              <a:t>Stage of project/product development</a:t>
            </a:r>
          </a:p>
        </p:txBody>
      </p:sp>
      <p:sp>
        <p:nvSpPr>
          <p:cNvPr id="28" name="Right Arrow 27"/>
          <p:cNvSpPr/>
          <p:nvPr/>
        </p:nvSpPr>
        <p:spPr>
          <a:xfrm>
            <a:off x="152400" y="5794375"/>
            <a:ext cx="8839200" cy="381000"/>
          </a:xfrm>
          <a:prstGeom prst="rightArrow">
            <a:avLst/>
          </a:prstGeom>
          <a:gradFill rotWithShape="1">
            <a:gsLst>
              <a:gs pos="0">
                <a:srgbClr val="4EA5D8">
                  <a:shade val="45000"/>
                  <a:satMod val="155000"/>
                </a:srgbClr>
              </a:gs>
              <a:gs pos="60000">
                <a:srgbClr val="4EA5D8">
                  <a:shade val="95000"/>
                  <a:satMod val="150000"/>
                </a:srgbClr>
              </a:gs>
              <a:gs pos="100000">
                <a:srgbClr val="4EA5D8">
                  <a:tint val="87000"/>
                  <a:satMod val="250000"/>
                </a:srgbClr>
              </a:gs>
            </a:gsLst>
            <a:lin ang="16200000" scaled="0"/>
          </a:gradFill>
          <a:ln w="9525" cap="flat" cmpd="sng" algn="ctr">
            <a:solidFill>
              <a:srgbClr val="4EA5D8">
                <a:satMod val="150000"/>
              </a:srgbClr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12"/>
          <p:cNvSpPr txBox="1">
            <a:spLocks noChangeArrowheads="1"/>
          </p:cNvSpPr>
          <p:nvPr/>
        </p:nvSpPr>
        <p:spPr bwMode="auto">
          <a:xfrm>
            <a:off x="152400" y="1371600"/>
            <a:ext cx="5715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kern="0" dirty="0" smtClean="0">
                <a:solidFill>
                  <a:sysClr val="windowText" lastClr="000000"/>
                </a:solidFill>
                <a:cs typeface="Arial" pitchFamily="34" charset="0"/>
              </a:rPr>
              <a:t>Funding support through MTI’s Business Innovation Program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52400" y="6172200"/>
            <a:ext cx="28194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Corp/LLC &amp; business plan creation</a:t>
            </a:r>
          </a:p>
        </p:txBody>
      </p:sp>
      <p:cxnSp>
        <p:nvCxnSpPr>
          <p:cNvPr id="19481" name="Straight Connector 30"/>
          <p:cNvCxnSpPr>
            <a:cxnSpLocks noChangeShapeType="1"/>
          </p:cNvCxnSpPr>
          <p:nvPr/>
        </p:nvCxnSpPr>
        <p:spPr bwMode="auto">
          <a:xfrm>
            <a:off x="152400" y="1679575"/>
            <a:ext cx="883920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3" name="Flowchart: Process 32"/>
          <p:cNvSpPr/>
          <p:nvPr/>
        </p:nvSpPr>
        <p:spPr>
          <a:xfrm>
            <a:off x="4419600" y="2979738"/>
            <a:ext cx="1905000" cy="533400"/>
          </a:xfrm>
          <a:prstGeom prst="flowChartProcess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25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5400000" scaled="1"/>
            <a:tileRect/>
          </a:gradFill>
          <a:ln w="9525" cap="flat" cmpd="sng" algn="ctr">
            <a:solidFill>
              <a:schemeClr val="accent3">
                <a:lumMod val="50000"/>
              </a:schemeClr>
            </a:solidFill>
            <a:prstDash val="dash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MTI Business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kern="0" dirty="0">
                <a:solidFill>
                  <a:schemeClr val="bg1"/>
                </a:solidFill>
                <a:latin typeface="Arial Narrow" pitchFamily="34" charset="0"/>
                <a:cs typeface="Arial" pitchFamily="34" charset="0"/>
              </a:rPr>
              <a:t>Accelerator Grant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i="1" kern="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(up to 10% of Dev. Loan value)</a:t>
            </a:r>
            <a:endParaRPr lang="en-US" sz="1050" i="1" kern="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943600" y="6172200"/>
            <a:ext cx="14700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Commercialization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543800" y="6172200"/>
            <a:ext cx="160020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Scale and Grow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2895600" y="6172200"/>
            <a:ext cx="2727325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71450" indent="-1714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050" kern="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Proof of concept and prototype testing</a:t>
            </a:r>
          </a:p>
        </p:txBody>
      </p:sp>
      <p:sp>
        <p:nvSpPr>
          <p:cNvPr id="38" name="TextBox 27"/>
          <p:cNvSpPr txBox="1">
            <a:spLocks noChangeArrowheads="1"/>
          </p:cNvSpPr>
          <p:nvPr/>
        </p:nvSpPr>
        <p:spPr bwMode="auto">
          <a:xfrm>
            <a:off x="6705600" y="3429000"/>
            <a:ext cx="12922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kern="0" dirty="0" smtClean="0">
                <a:solidFill>
                  <a:sysClr val="windowText" lastClr="000000"/>
                </a:solidFill>
                <a:cs typeface="Arial" pitchFamily="34" charset="0"/>
              </a:rPr>
              <a:t>Companion grants</a:t>
            </a:r>
          </a:p>
        </p:txBody>
      </p:sp>
      <p:cxnSp>
        <p:nvCxnSpPr>
          <p:cNvPr id="19487" name="Straight Arrow Connector 39"/>
          <p:cNvCxnSpPr>
            <a:cxnSpLocks noChangeShapeType="1"/>
          </p:cNvCxnSpPr>
          <p:nvPr/>
        </p:nvCxnSpPr>
        <p:spPr bwMode="auto">
          <a:xfrm flipH="1" flipV="1">
            <a:off x="6435725" y="3287713"/>
            <a:ext cx="474663" cy="141287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88" name="Straight Connector 44"/>
          <p:cNvCxnSpPr>
            <a:cxnSpLocks noChangeShapeType="1"/>
          </p:cNvCxnSpPr>
          <p:nvPr/>
        </p:nvCxnSpPr>
        <p:spPr bwMode="auto">
          <a:xfrm>
            <a:off x="152400" y="5718175"/>
            <a:ext cx="8839200" cy="0"/>
          </a:xfrm>
          <a:prstGeom prst="lin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974390" y="5040313"/>
            <a:ext cx="13716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($100-150K)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98453" y="5040313"/>
            <a:ext cx="13716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($1-1.5MM)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76800" y="2659063"/>
            <a:ext cx="13716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(up to $100-500K)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743200" y="2582863"/>
            <a:ext cx="13716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(up to $25K)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105650" y="2659063"/>
            <a:ext cx="1371600" cy="261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($50-200K)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184440" y="5048250"/>
            <a:ext cx="1371600" cy="26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($50-200K)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3124200"/>
            <a:ext cx="1676400" cy="985837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50000"/>
                </a:schemeClr>
              </a:gs>
              <a:gs pos="25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lIns="591657" tIns="48006" rIns="543651" bIns="48006" spcCol="1270" anchor="ctr"/>
          <a:lstStyle/>
          <a:p>
            <a:pPr algn="ctr" defTabSz="800100" fontAlgn="auto">
              <a:lnSpc>
                <a:spcPct val="90000"/>
              </a:lnSpc>
              <a:spcAft>
                <a:spcPct val="35000"/>
              </a:spcAft>
              <a:defRPr/>
            </a:pPr>
            <a:endParaRPr lang="en-US" dirty="0">
              <a:solidFill>
                <a:sysClr val="windowText" lastClr="000000"/>
              </a:solidFill>
              <a:latin typeface="Arial Narrow"/>
            </a:endParaRPr>
          </a:p>
        </p:txBody>
      </p:sp>
      <p:sp>
        <p:nvSpPr>
          <p:cNvPr id="19498" name="TextBox 17"/>
          <p:cNvSpPr txBox="1">
            <a:spLocks noChangeArrowheads="1"/>
          </p:cNvSpPr>
          <p:nvPr/>
        </p:nvSpPr>
        <p:spPr bwMode="auto">
          <a:xfrm>
            <a:off x="217488" y="3235325"/>
            <a:ext cx="15462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dirty="0">
                <a:solidFill>
                  <a:schemeClr val="bg1"/>
                </a:solidFill>
                <a:latin typeface="Arial Narrow" pitchFamily="34" charset="0"/>
              </a:rPr>
              <a:t>MTI TechStart Grant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409575" y="3771900"/>
            <a:ext cx="1162050" cy="261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(up to $5K)</a:t>
            </a:r>
          </a:p>
        </p:txBody>
      </p:sp>
      <p:sp>
        <p:nvSpPr>
          <p:cNvPr id="21" name="Right Arrow 20"/>
          <p:cNvSpPr/>
          <p:nvPr/>
        </p:nvSpPr>
        <p:spPr>
          <a:xfrm rot="19500000">
            <a:off x="1882775" y="2835275"/>
            <a:ext cx="450850" cy="325438"/>
          </a:xfrm>
          <a:prstGeom prst="rightArrow">
            <a:avLst/>
          </a:prstGeom>
          <a:gradFill rotWithShape="1">
            <a:gsLst>
              <a:gs pos="0">
                <a:srgbClr val="4EA5D8">
                  <a:shade val="45000"/>
                  <a:satMod val="155000"/>
                </a:srgbClr>
              </a:gs>
              <a:gs pos="60000">
                <a:srgbClr val="4EA5D8">
                  <a:shade val="95000"/>
                  <a:satMod val="150000"/>
                </a:srgbClr>
              </a:gs>
              <a:gs pos="100000">
                <a:srgbClr val="4EA5D8">
                  <a:tint val="87000"/>
                  <a:satMod val="250000"/>
                </a:srgbClr>
              </a:gs>
            </a:gsLst>
            <a:lin ang="16200000" scaled="0"/>
          </a:gradFill>
          <a:ln w="9525" cap="flat" cmpd="sng" algn="ctr">
            <a:solidFill>
              <a:srgbClr val="4EA5D8">
                <a:satMod val="150000"/>
              </a:srgbClr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5" name="Right Arrow 54"/>
          <p:cNvSpPr/>
          <p:nvPr/>
        </p:nvSpPr>
        <p:spPr>
          <a:xfrm rot="2100000">
            <a:off x="1885950" y="4086225"/>
            <a:ext cx="417513" cy="327025"/>
          </a:xfrm>
          <a:prstGeom prst="rightArrow">
            <a:avLst/>
          </a:prstGeom>
          <a:gradFill rotWithShape="1">
            <a:gsLst>
              <a:gs pos="0">
                <a:srgbClr val="4EA5D8">
                  <a:shade val="45000"/>
                  <a:satMod val="155000"/>
                </a:srgbClr>
              </a:gs>
              <a:gs pos="60000">
                <a:srgbClr val="4EA5D8">
                  <a:shade val="95000"/>
                  <a:satMod val="150000"/>
                </a:srgbClr>
              </a:gs>
              <a:gs pos="100000">
                <a:srgbClr val="4EA5D8">
                  <a:tint val="87000"/>
                  <a:satMod val="250000"/>
                </a:srgbClr>
              </a:gs>
            </a:gsLst>
            <a:lin ang="16200000" scaled="0"/>
          </a:gradFill>
          <a:ln w="9525" cap="flat" cmpd="sng" algn="ctr">
            <a:solidFill>
              <a:srgbClr val="4EA5D8">
                <a:satMod val="150000"/>
              </a:srgbClr>
            </a:solidFill>
            <a:prstDash val="solid"/>
          </a:ln>
          <a:effectLst>
            <a:outerShdw blurRad="65500" dist="38100" dir="5400000" rotWithShape="0">
              <a:srgbClr val="000000">
                <a:alpha val="40000"/>
              </a:srgbClr>
            </a:outerShdw>
          </a:effectLst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" lastClr="FFFFFF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9502" name="Straight Arrow Connector 55"/>
          <p:cNvCxnSpPr>
            <a:cxnSpLocks noChangeShapeType="1"/>
          </p:cNvCxnSpPr>
          <p:nvPr/>
        </p:nvCxnSpPr>
        <p:spPr bwMode="auto">
          <a:xfrm flipH="1">
            <a:off x="6485013" y="3827463"/>
            <a:ext cx="438075" cy="282574"/>
          </a:xfrm>
          <a:prstGeom prst="straightConnector1">
            <a:avLst/>
          </a:prstGeom>
          <a:noFill/>
          <a:ln w="9525" algn="ctr">
            <a:solidFill>
              <a:srgbClr val="00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7521575" y="1143000"/>
            <a:ext cx="1490663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ysClr val="windowText" lastClr="000000"/>
                </a:solidFill>
                <a:cs typeface="Arial" pitchFamily="34" charset="0"/>
              </a:rPr>
              <a:t>Primarily R&amp;D support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315200" y="1143000"/>
            <a:ext cx="152400" cy="144463"/>
          </a:xfrm>
          <a:prstGeom prst="rect">
            <a:avLst/>
          </a:prstGeom>
          <a:gradFill rotWithShape="1">
            <a:gsLst>
              <a:gs pos="0">
                <a:srgbClr val="F07F09">
                  <a:tint val="65000"/>
                  <a:satMod val="270000"/>
                </a:srgbClr>
              </a:gs>
              <a:gs pos="25000">
                <a:srgbClr val="F07F09">
                  <a:tint val="60000"/>
                  <a:satMod val="300000"/>
                </a:srgbClr>
              </a:gs>
              <a:gs pos="100000">
                <a:srgbClr val="F07F09">
                  <a:tint val="29000"/>
                  <a:satMod val="400000"/>
                </a:srgbClr>
              </a:gs>
            </a:gsLst>
            <a:lin ang="16200000" scaled="1"/>
          </a:gradFill>
          <a:ln w="9525" cap="flat" cmpd="sng" algn="ctr">
            <a:solidFill>
              <a:srgbClr val="F07F09">
                <a:satMod val="1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7315200" y="1443038"/>
            <a:ext cx="152400" cy="146050"/>
          </a:xfrm>
          <a:prstGeom prst="rect">
            <a:avLst/>
          </a:prstGeom>
          <a:gradFill rotWithShape="1">
            <a:gsLst>
              <a:gs pos="0">
                <a:schemeClr val="accent3">
                  <a:lumMod val="50000"/>
                </a:schemeClr>
              </a:gs>
              <a:gs pos="25000">
                <a:schemeClr val="accent3">
                  <a:lumMod val="75000"/>
                </a:schemeClr>
              </a:gs>
              <a:gs pos="100000">
                <a:schemeClr val="accent3">
                  <a:lumMod val="50000"/>
                </a:schemeClr>
              </a:gs>
            </a:gsLst>
            <a:lin ang="16200000" scaled="1"/>
          </a:gradFill>
          <a:ln w="9525" cap="flat" cmpd="sng" algn="ctr">
            <a:solidFill>
              <a:srgbClr val="4E8542"/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TextBox 48"/>
          <p:cNvSpPr txBox="1">
            <a:spLocks noChangeArrowheads="1"/>
          </p:cNvSpPr>
          <p:nvPr/>
        </p:nvSpPr>
        <p:spPr bwMode="auto">
          <a:xfrm>
            <a:off x="7521575" y="1384300"/>
            <a:ext cx="161925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kern="0" dirty="0" smtClean="0">
                <a:solidFill>
                  <a:sysClr val="windowText" lastClr="000000"/>
                </a:solidFill>
                <a:cs typeface="Arial" pitchFamily="34" charset="0"/>
              </a:rPr>
              <a:t>Primarily business support</a:t>
            </a:r>
          </a:p>
        </p:txBody>
      </p:sp>
      <p:sp>
        <p:nvSpPr>
          <p:cNvPr id="19507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7086600" cy="1143000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Funding support for companies spans from proof of concept through commercialization</a:t>
            </a:r>
            <a:br>
              <a:rPr lang="en-US" sz="2800" dirty="0" smtClean="0"/>
            </a:br>
            <a:endParaRPr lang="en-US" sz="2800" dirty="0" smtClean="0"/>
          </a:p>
        </p:txBody>
      </p:sp>
      <p:sp>
        <p:nvSpPr>
          <p:cNvPr id="42" name="Footer Placeholder 24"/>
          <p:cNvSpPr>
            <a:spLocks noGrp="1"/>
          </p:cNvSpPr>
          <p:nvPr>
            <p:ph type="ftr" sz="quarter" idx="4294967295"/>
          </p:nvPr>
        </p:nvSpPr>
        <p:spPr>
          <a:xfrm>
            <a:off x="228600" y="6477000"/>
            <a:ext cx="8991600" cy="3683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*Maine Phase I and Phase II Federal SBIR/STTR applicants receive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up to 80 hours 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pro bono consulting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from 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MTI to help in submitting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application</a:t>
            </a:r>
          </a:p>
          <a:p>
            <a:pPr>
              <a:defRPr/>
            </a:pP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**Companies are eligible to apply for equity capital if they have received </a:t>
            </a:r>
            <a:r>
              <a:rPr lang="en-US" sz="800" u="sng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any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of following loans or awards: MTI Seed Grant, MTI Development Loan, SBIR /STTR Phase I, SBIR /STTR Phase II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783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4572000" y="1382109"/>
            <a:ext cx="4267200" cy="5023945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4572000" y="1376855"/>
            <a:ext cx="4267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B3F4D0D-5095-4D02-97A6-05232FA7E4DF}" type="slidenum">
              <a:rPr lang="en-US" smtClean="0">
                <a:latin typeface="Arial" pitchFamily="34" charset="0"/>
                <a:cs typeface="Arial" pitchFamily="34" charset="0"/>
              </a:rPr>
              <a:t>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152400" y="274638"/>
            <a:ext cx="7086600" cy="1143000"/>
          </a:xfrm>
        </p:spPr>
        <p:txBody>
          <a:bodyPr>
            <a:normAutofit/>
          </a:bodyPr>
          <a:lstStyle/>
          <a:p>
            <a:r>
              <a:rPr lang="en-US" dirty="0"/>
              <a:t>MTI’s Business Innovation Program funds </a:t>
            </a:r>
            <a:r>
              <a:rPr lang="en-US" dirty="0" smtClean="0"/>
              <a:t>technology projects </a:t>
            </a:r>
            <a:r>
              <a:rPr lang="en-US" dirty="0"/>
              <a:t>for </a:t>
            </a:r>
            <a:r>
              <a:rPr lang="en-US" dirty="0" smtClean="0"/>
              <a:t>Maine companies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2400" y="1376855"/>
            <a:ext cx="4267200" cy="50292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52400" y="1371600"/>
            <a:ext cx="4267200" cy="76200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475445"/>
            <a:ext cx="3962400" cy="639762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Who is eligible to </a:t>
            </a:r>
            <a:r>
              <a:rPr lang="en-US" dirty="0" smtClean="0">
                <a:solidFill>
                  <a:schemeClr val="bg1"/>
                </a:solidFill>
              </a:rPr>
              <a:t>apply</a:t>
            </a:r>
            <a:r>
              <a:rPr lang="en-US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for funding?</a:t>
            </a:r>
            <a:endParaRPr lang="en-US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4648200" y="1475445"/>
            <a:ext cx="4038600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solidFill>
                  <a:schemeClr val="bg1"/>
                </a:solidFill>
              </a:rPr>
              <a:t>What key criteria must an eligible project meet?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8600" y="2291255"/>
            <a:ext cx="4114800" cy="424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Maine-based </a:t>
            </a: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companies (or definitive plans to locate if selected) </a:t>
            </a: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of any size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Registered to do business in state of Maine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Have definitive plans to create and/or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retain </a:t>
            </a: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Maine jobs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Companies with </a:t>
            </a: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significant base of operations in Maine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Includes companies with clear plan to locate in Maine if not in state already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Maine-based academic &amp; research </a:t>
            </a: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laboratories 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Must have expectation that technology will be further developed and/or commercialized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via transfer into the marketplace</a:t>
            </a:r>
            <a:endParaRPr lang="en-US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648200" y="2291255"/>
            <a:ext cx="4114800" cy="3958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Supports one of </a:t>
            </a:r>
            <a:r>
              <a: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seven targeted technology sectors: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Biotechnology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Composites &amp; Advanced Materials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Environmental Technologies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Forest Products &amp; Agriculture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Information Technology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Marine Technology &amp; Aquaculture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Precision </a:t>
            </a: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Manufacturing</a:t>
            </a:r>
            <a:endParaRPr lang="en-US" sz="16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Show high potential for </a:t>
            </a: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significant economic development to Maine, 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including: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Increased payroll or competitiveness</a:t>
            </a:r>
          </a:p>
          <a:p>
            <a:pPr marL="742950" lvl="1" indent="-285750">
              <a:spcBef>
                <a:spcPct val="20000"/>
              </a:spcBef>
              <a:buFont typeface="Arial" pitchFamily="34" charset="0"/>
              <a:buChar char="–"/>
            </a:pPr>
            <a:r>
              <a:rPr lang="en-US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Firm survival and growth</a:t>
            </a:r>
          </a:p>
          <a:p>
            <a:pPr marL="285750" indent="-28575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Has at least </a:t>
            </a:r>
            <a:r>
              <a:rPr lang="en-US" sz="16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1:1 match</a:t>
            </a:r>
            <a:r>
              <a:rPr lang="en-US" sz="16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for MTI funding</a:t>
            </a:r>
            <a:endParaRPr lang="en-US" sz="16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323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3124200" y="6324600"/>
            <a:ext cx="5837976" cy="365125"/>
          </a:xfrm>
          <a:prstGeom prst="rect">
            <a:avLst/>
          </a:prstGeom>
        </p:spPr>
        <p:txBody>
          <a:bodyPr/>
          <a:lstStyle/>
          <a:p>
            <a:fld id="{5B3F4D0D-5095-4D02-97A6-05232FA7E4DF}" type="slidenum">
              <a:rPr lang="en-US" smtClean="0">
                <a:latin typeface="Arial" pitchFamily="34" charset="0"/>
                <a:cs typeface="Arial" pitchFamily="34" charset="0"/>
              </a:rPr>
              <a:t>8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itle 4"/>
          <p:cNvSpPr>
            <a:spLocks noGrp="1"/>
          </p:cNvSpPr>
          <p:nvPr>
            <p:ph type="title"/>
          </p:nvPr>
        </p:nvSpPr>
        <p:spPr>
          <a:xfrm>
            <a:off x="152400" y="274638"/>
            <a:ext cx="7086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MTI uses a rigorous, competitive evaluation process when reviewing applications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806132" y="1605454"/>
            <a:ext cx="7505969" cy="455195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</a:schemeClr>
              </a:gs>
              <a:gs pos="50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200000" scaled="1"/>
            <a:tileRect/>
          </a:gra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806132" y="1600200"/>
            <a:ext cx="7505969" cy="338667"/>
          </a:xfrm>
          <a:prstGeom prst="rect">
            <a:avLst/>
          </a:prstGeom>
          <a:solidFill>
            <a:schemeClr val="accent6">
              <a:lumMod val="75000"/>
            </a:schemeClr>
          </a:solidFill>
          <a:ln w="34925">
            <a:solidFill>
              <a:schemeClr val="accent6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 Placeholder 2"/>
          <p:cNvSpPr txBox="1">
            <a:spLocks/>
          </p:cNvSpPr>
          <p:nvPr/>
        </p:nvSpPr>
        <p:spPr>
          <a:xfrm>
            <a:off x="806132" y="1671144"/>
            <a:ext cx="7505969" cy="30480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800" dirty="0" smtClean="0">
                <a:solidFill>
                  <a:schemeClr val="bg1"/>
                </a:solidFill>
              </a:rPr>
              <a:t>Evaluation Process</a:t>
            </a:r>
            <a:endParaRPr lang="en-US" sz="1800" dirty="0">
              <a:solidFill>
                <a:schemeClr val="bg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25597" y="2057400"/>
            <a:ext cx="7371936" cy="3872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lvl="1" indent="-284163">
              <a:spcAft>
                <a:spcPts val="200"/>
              </a:spcAft>
              <a:buFont typeface="Wingdings" pitchFamily="2" charset="2"/>
              <a:buChar char="Ø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Applicants are 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required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to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talk with MTI staff prior to submitting a project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for Development Loan funding</a:t>
            </a:r>
          </a:p>
          <a:p>
            <a:pPr marL="341313" lvl="1" indent="-284163">
              <a:spcAft>
                <a:spcPts val="200"/>
              </a:spcAft>
              <a:buFont typeface="Wingdings" pitchFamily="2" charset="2"/>
              <a:buChar char="Ø"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1313" lvl="1" indent="-284163">
              <a:spcAft>
                <a:spcPts val="200"/>
              </a:spcAft>
              <a:buFont typeface="Wingdings" pitchFamily="2" charset="2"/>
              <a:buChar char="Ø"/>
              <a:defRPr/>
            </a:pPr>
            <a:r>
              <a:rPr lang="en-US" b="1" dirty="0">
                <a:latin typeface="Arial" pitchFamily="34" charset="0"/>
                <a:cs typeface="Arial" pitchFamily="34" charset="0"/>
              </a:rPr>
              <a:t>Projects are selected for funding using a thorough evaluation process, which includes:</a:t>
            </a:r>
          </a:p>
          <a:p>
            <a:pPr marL="798513" lvl="2" indent="-284163">
              <a:spcAft>
                <a:spcPts val="200"/>
              </a:spcAft>
              <a:buFont typeface="Arial" pitchFamily="34" charset="0"/>
              <a:buChar char="‒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Evaluating </a:t>
            </a:r>
            <a:r>
              <a:rPr lang="en-US" dirty="0">
                <a:latin typeface="Arial" pitchFamily="34" charset="0"/>
                <a:cs typeface="Arial" pitchFamily="34" charset="0"/>
              </a:rPr>
              <a:t>the project’s technical merit </a:t>
            </a:r>
          </a:p>
          <a:p>
            <a:pPr marL="798513" lvl="2" indent="-284163">
              <a:spcAft>
                <a:spcPts val="200"/>
              </a:spcAft>
              <a:buFont typeface="Arial" pitchFamily="34" charset="0"/>
              <a:buChar char="‒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Considering the likelihood that the project will commercialize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or increase existing sales.</a:t>
            </a:r>
          </a:p>
          <a:p>
            <a:pPr marL="798513" lvl="2" indent="-284163">
              <a:spcAft>
                <a:spcPts val="200"/>
              </a:spcAft>
              <a:buFont typeface="Arial" pitchFamily="34" charset="0"/>
              <a:buChar char="‒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Assessing the economic benefit to Maine</a:t>
            </a:r>
          </a:p>
          <a:p>
            <a:pPr marL="798513" lvl="2" indent="-284163">
              <a:spcAft>
                <a:spcPts val="200"/>
              </a:spcAft>
              <a:buFont typeface="Arial" pitchFamily="34" charset="0"/>
              <a:buChar char="‒"/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  <a:p>
            <a:pPr marL="341313" indent="-284163">
              <a:spcAft>
                <a:spcPts val="200"/>
              </a:spcAft>
              <a:buFont typeface="Wingdings" pitchFamily="2" charset="2"/>
              <a:buChar char="Ø"/>
              <a:defRPr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Applicants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meet regularly with MTI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after funding approval to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review their project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status and demonstrate continued funding is warranted.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5209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3F4D0D-5095-4D02-97A6-05232FA7E4DF}" type="slidenum">
              <a:rPr lang="en-US" smtClean="0"/>
              <a:t>9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7086600" cy="1143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The Development Loan: </a:t>
            </a:r>
            <a:r>
              <a:rPr lang="en-US" dirty="0"/>
              <a:t>A</a:t>
            </a:r>
            <a:r>
              <a:rPr lang="en-US" sz="2800" dirty="0" smtClean="0"/>
              <a:t> component of MTI’s Business Innovation Program</a:t>
            </a: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1572397"/>
            <a:ext cx="8305800" cy="1430417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742181"/>
            <a:ext cx="81534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Purpose of Development Loan:</a:t>
            </a:r>
          </a:p>
          <a:p>
            <a:r>
              <a:rPr lang="en-US" sz="16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Provide funding for </a:t>
            </a:r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Maine-based </a:t>
            </a:r>
            <a:r>
              <a:rPr lang="en-US" sz="16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entrepreneurs, businesses, or research institutions for specific R&amp;D projects that will </a:t>
            </a:r>
            <a:r>
              <a:rPr lang="en-US" sz="1600" i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lead to commercialization </a:t>
            </a:r>
            <a:r>
              <a:rPr lang="en-US" sz="16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US" sz="1600" i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lay the groundwork for securing additional </a:t>
            </a:r>
            <a:r>
              <a:rPr lang="en-US" sz="16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funding</a:t>
            </a:r>
            <a:endParaRPr lang="en-US" sz="1600" i="1" u="sng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359391" y="3506232"/>
            <a:ext cx="8305800" cy="114300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9391" y="3572014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Application requirement: </a:t>
            </a:r>
            <a:endParaRPr lang="en-US" sz="16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Prior to submission of a Development Loan application, MTI </a:t>
            </a:r>
            <a:r>
              <a:rPr lang="en-US" sz="1600" i="1" u="sng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requires</a:t>
            </a:r>
            <a:r>
              <a:rPr lang="en-US" sz="1600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that applications have a concept review meeting with MTI Business Innovation Program staff</a:t>
            </a:r>
            <a:endParaRPr lang="en-US" sz="16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54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OP" val=" 207"/>
  <p:tag name="LEFT" val=" 143.875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EFT" val=" 143.875"/>
  <p:tag name="TOP" val=" 20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Shap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SingleBoatText"/>
</p:tagLst>
</file>

<file path=ppt/theme/theme1.xml><?xml version="1.0" encoding="utf-8"?>
<a:theme xmlns:a="http://schemas.openxmlformats.org/drawingml/2006/main" name="DL Presentation for Webinar 0524201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DL Presentation for Webinar 05242012</Template>
  <TotalTime>1835</TotalTime>
  <Words>2746</Words>
  <Application>Microsoft Office PowerPoint</Application>
  <PresentationFormat>On-screen Show (4:3)</PresentationFormat>
  <Paragraphs>419</Paragraphs>
  <Slides>24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ＭＳ Ｐゴシック</vt:lpstr>
      <vt:lpstr>Arial</vt:lpstr>
      <vt:lpstr>Arial Narrow</vt:lpstr>
      <vt:lpstr>Calibri</vt:lpstr>
      <vt:lpstr>Courier New</vt:lpstr>
      <vt:lpstr>Symbol</vt:lpstr>
      <vt:lpstr>Wingdings</vt:lpstr>
      <vt:lpstr>DL Presentation for Webinar 05242012</vt:lpstr>
      <vt:lpstr>PowerPoint Presentation</vt:lpstr>
      <vt:lpstr>PowerPoint Presentation</vt:lpstr>
      <vt:lpstr>Overview of the Maine Technology Institute (MTI)</vt:lpstr>
      <vt:lpstr>MTI is making a difference across Maine</vt:lpstr>
      <vt:lpstr>MTI’s Business Innovation Program manages the Development Loan process</vt:lpstr>
      <vt:lpstr>Funding support for companies spans from proof of concept through commercialization </vt:lpstr>
      <vt:lpstr>MTI’s Business Innovation Program funds technology projects for Maine companies</vt:lpstr>
      <vt:lpstr>MTI uses a rigorous, competitive evaluation process when reviewing applications</vt:lpstr>
      <vt:lpstr>The Development Loan: A component of MTI’s Business Innovation Program</vt:lpstr>
      <vt:lpstr>Development Loan funds are only eligible for specific activities…</vt:lpstr>
      <vt:lpstr>…and have different parameters for its three different funding categories</vt:lpstr>
      <vt:lpstr>Steps for submitting a Development Loan application</vt:lpstr>
      <vt:lpstr>Review process after complete Development Loan applications are submitted</vt:lpstr>
      <vt:lpstr>The nitty-gritty components of the Development Loan application</vt:lpstr>
      <vt:lpstr>Details on application narrative (1 of 3)</vt:lpstr>
      <vt:lpstr>Details on application narrative (2 of 3)</vt:lpstr>
      <vt:lpstr>Details on application narrative (3 of 3)</vt:lpstr>
      <vt:lpstr>Tips for writing an application</vt:lpstr>
      <vt:lpstr>The Business Accelerator Grant can act as companion grant for a Development Loan</vt:lpstr>
      <vt:lpstr>Business Accelerator Grants are only eligible for specific activities</vt:lpstr>
      <vt:lpstr>The DL Business Accelerator Grant for early-stage companies </vt:lpstr>
      <vt:lpstr>Components of the Business Accelerator Grant for startup DL applicants</vt:lpstr>
      <vt:lpstr>Partners and Resources</vt:lpstr>
      <vt:lpstr>Thank you and please keep in touch! www.mainetechnology.org</vt:lpstr>
    </vt:vector>
  </TitlesOfParts>
  <Company>Maine Technology Institute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Venessa Frey</dc:creator>
  <cp:lastModifiedBy>Patti Sutter</cp:lastModifiedBy>
  <cp:revision>135</cp:revision>
  <cp:lastPrinted>2012-10-02T14:55:04Z</cp:lastPrinted>
  <dcterms:created xsi:type="dcterms:W3CDTF">2012-05-24T20:42:16Z</dcterms:created>
  <dcterms:modified xsi:type="dcterms:W3CDTF">2016-01-12T00:13:22Z</dcterms:modified>
</cp:coreProperties>
</file>