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20" r:id="rId4"/>
  </p:sldMasterIdLst>
  <p:notesMasterIdLst>
    <p:notesMasterId r:id="rId38"/>
  </p:notesMasterIdLst>
  <p:handoutMasterIdLst>
    <p:handoutMasterId r:id="rId39"/>
  </p:handoutMasterIdLst>
  <p:sldIdLst>
    <p:sldId id="267" r:id="rId5"/>
    <p:sldId id="259" r:id="rId6"/>
    <p:sldId id="271" r:id="rId7"/>
    <p:sldId id="269" r:id="rId8"/>
    <p:sldId id="285" r:id="rId9"/>
    <p:sldId id="265" r:id="rId10"/>
    <p:sldId id="322" r:id="rId11"/>
    <p:sldId id="288" r:id="rId12"/>
    <p:sldId id="286" r:id="rId13"/>
    <p:sldId id="292" r:id="rId14"/>
    <p:sldId id="299" r:id="rId15"/>
    <p:sldId id="300" r:id="rId16"/>
    <p:sldId id="304" r:id="rId17"/>
    <p:sldId id="301" r:id="rId18"/>
    <p:sldId id="302" r:id="rId19"/>
    <p:sldId id="303" r:id="rId20"/>
    <p:sldId id="305" r:id="rId21"/>
    <p:sldId id="296" r:id="rId22"/>
    <p:sldId id="287" r:id="rId23"/>
    <p:sldId id="273" r:id="rId24"/>
    <p:sldId id="272" r:id="rId25"/>
    <p:sldId id="320" r:id="rId26"/>
    <p:sldId id="306" r:id="rId27"/>
    <p:sldId id="307" r:id="rId28"/>
    <p:sldId id="308" r:id="rId29"/>
    <p:sldId id="309" r:id="rId30"/>
    <p:sldId id="310" r:id="rId31"/>
    <p:sldId id="311" r:id="rId32"/>
    <p:sldId id="312" r:id="rId33"/>
    <p:sldId id="314" r:id="rId34"/>
    <p:sldId id="323" r:id="rId35"/>
    <p:sldId id="321" r:id="rId36"/>
    <p:sldId id="264" r:id="rId3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28" autoAdjust="0"/>
  </p:normalViewPr>
  <p:slideViewPr>
    <p:cSldViewPr>
      <p:cViewPr varScale="1">
        <p:scale>
          <a:sx n="103" d="100"/>
          <a:sy n="103" d="100"/>
        </p:scale>
        <p:origin x="240" y="102"/>
      </p:cViewPr>
      <p:guideLst>
        <p:guide orient="horz" pos="2160"/>
        <p:guide pos="2880"/>
      </p:guideLst>
    </p:cSldViewPr>
  </p:slideViewPr>
  <p:outlineViewPr>
    <p:cViewPr>
      <p:scale>
        <a:sx n="33" d="100"/>
        <a:sy n="33" d="100"/>
      </p:scale>
      <p:origin x="0" y="11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225D6F-FD27-45DC-A321-124220859760}" type="doc">
      <dgm:prSet loTypeId="urn:microsoft.com/office/officeart/2005/8/layout/StepDownProcess" loCatId="process" qsTypeId="urn:microsoft.com/office/officeart/2005/8/quickstyle/simple1" qsCatId="simple" csTypeId="urn:microsoft.com/office/officeart/2005/8/colors/accent0_3" csCatId="mainScheme" phldr="1"/>
      <dgm:spPr/>
      <dgm:t>
        <a:bodyPr/>
        <a:lstStyle/>
        <a:p>
          <a:endParaRPr lang="en-US"/>
        </a:p>
      </dgm:t>
    </dgm:pt>
    <dgm:pt modelId="{89094315-3FF2-4FB0-BD2B-9F54FD8F97D3}">
      <dgm:prSet phldrT="[Text]"/>
      <dgm:spPr/>
      <dgm:t>
        <a:bodyPr/>
        <a:lstStyle/>
        <a:p>
          <a:r>
            <a:rPr lang="en-US" b="1" dirty="0" smtClean="0"/>
            <a:t>Download Application Instructions</a:t>
          </a:r>
          <a:endParaRPr lang="en-US" b="1" dirty="0"/>
        </a:p>
      </dgm:t>
    </dgm:pt>
    <dgm:pt modelId="{3BD9AE7F-6F2C-4C20-8A7E-937068DACCCC}" type="parTrans" cxnId="{048AA5B8-51F7-4D9E-A613-169D4BD50D46}">
      <dgm:prSet/>
      <dgm:spPr/>
      <dgm:t>
        <a:bodyPr/>
        <a:lstStyle/>
        <a:p>
          <a:endParaRPr lang="en-US"/>
        </a:p>
      </dgm:t>
    </dgm:pt>
    <dgm:pt modelId="{96B42F3E-0C63-4DFE-B199-D5C3177E0476}" type="sibTrans" cxnId="{048AA5B8-51F7-4D9E-A613-169D4BD50D46}">
      <dgm:prSet/>
      <dgm:spPr/>
      <dgm:t>
        <a:bodyPr/>
        <a:lstStyle/>
        <a:p>
          <a:endParaRPr lang="en-US"/>
        </a:p>
      </dgm:t>
    </dgm:pt>
    <dgm:pt modelId="{B11DCE8A-4017-48BF-BE61-F8D46C45F192}">
      <dgm:prSet phldrT="[Text]" custT="1"/>
      <dgm:spPr/>
      <dgm:t>
        <a:bodyPr/>
        <a:lstStyle/>
        <a:p>
          <a:r>
            <a:rPr lang="en-US" sz="1400" dirty="0" smtClean="0"/>
            <a:t>Understand what the funder wants.</a:t>
          </a:r>
          <a:endParaRPr lang="en-US" sz="1400" dirty="0"/>
        </a:p>
      </dgm:t>
    </dgm:pt>
    <dgm:pt modelId="{1B46F5A7-CD3F-4AEF-9C6E-52D38247E4F4}" type="parTrans" cxnId="{15A8C5C9-05EF-41FB-9CE8-570568DB825C}">
      <dgm:prSet/>
      <dgm:spPr/>
      <dgm:t>
        <a:bodyPr/>
        <a:lstStyle/>
        <a:p>
          <a:endParaRPr lang="en-US"/>
        </a:p>
      </dgm:t>
    </dgm:pt>
    <dgm:pt modelId="{B5F1FF79-6037-4DCA-B402-51F316483BD3}" type="sibTrans" cxnId="{15A8C5C9-05EF-41FB-9CE8-570568DB825C}">
      <dgm:prSet/>
      <dgm:spPr/>
      <dgm:t>
        <a:bodyPr/>
        <a:lstStyle/>
        <a:p>
          <a:endParaRPr lang="en-US"/>
        </a:p>
      </dgm:t>
    </dgm:pt>
    <dgm:pt modelId="{BDB619AE-9C71-4825-ADD6-20B0B7CEA546}">
      <dgm:prSet phldrT="[Text]"/>
      <dgm:spPr/>
      <dgm:t>
        <a:bodyPr/>
        <a:lstStyle/>
        <a:p>
          <a:r>
            <a:rPr lang="en-US" b="1" dirty="0" smtClean="0"/>
            <a:t>Concept Review Meeting</a:t>
          </a:r>
          <a:endParaRPr lang="en-US" b="1" dirty="0"/>
        </a:p>
      </dgm:t>
    </dgm:pt>
    <dgm:pt modelId="{112E1400-B9D6-4B18-89E8-36DE08F02927}" type="parTrans" cxnId="{D188CA01-D8F5-4FF3-940E-EDBF6063A889}">
      <dgm:prSet/>
      <dgm:spPr/>
      <dgm:t>
        <a:bodyPr/>
        <a:lstStyle/>
        <a:p>
          <a:endParaRPr lang="en-US"/>
        </a:p>
      </dgm:t>
    </dgm:pt>
    <dgm:pt modelId="{C084CF0D-C8D5-459A-9EF5-A33BC37CEC7C}" type="sibTrans" cxnId="{D188CA01-D8F5-4FF3-940E-EDBF6063A889}">
      <dgm:prSet/>
      <dgm:spPr/>
      <dgm:t>
        <a:bodyPr/>
        <a:lstStyle/>
        <a:p>
          <a:endParaRPr lang="en-US"/>
        </a:p>
      </dgm:t>
    </dgm:pt>
    <dgm:pt modelId="{B2B420A6-4D92-4417-B35E-10FD1F8E3E18}">
      <dgm:prSet phldrT="[Text]" custT="1"/>
      <dgm:spPr/>
      <dgm:t>
        <a:bodyPr/>
        <a:lstStyle/>
        <a:p>
          <a:r>
            <a:rPr lang="en-US" sz="1400" dirty="0" smtClean="0"/>
            <a:t>Be sure that the project is a fit to the TechStart Grant and MTI purpose.</a:t>
          </a:r>
          <a:endParaRPr lang="en-US" sz="1400" dirty="0"/>
        </a:p>
      </dgm:t>
    </dgm:pt>
    <dgm:pt modelId="{56E67C6A-CB95-46B2-86CC-A27002EE65FF}" type="parTrans" cxnId="{C5A2FC80-5BEA-4EEC-AF5E-68BF88A3A6F2}">
      <dgm:prSet/>
      <dgm:spPr/>
      <dgm:t>
        <a:bodyPr/>
        <a:lstStyle/>
        <a:p>
          <a:endParaRPr lang="en-US"/>
        </a:p>
      </dgm:t>
    </dgm:pt>
    <dgm:pt modelId="{27A45078-14FB-4565-BF09-6DAC4893B509}" type="sibTrans" cxnId="{C5A2FC80-5BEA-4EEC-AF5E-68BF88A3A6F2}">
      <dgm:prSet/>
      <dgm:spPr/>
      <dgm:t>
        <a:bodyPr/>
        <a:lstStyle/>
        <a:p>
          <a:endParaRPr lang="en-US"/>
        </a:p>
      </dgm:t>
    </dgm:pt>
    <dgm:pt modelId="{C3E02101-5B6C-473C-AA8D-9EBB8CCB15CA}">
      <dgm:prSet phldrT="[Text]"/>
      <dgm:spPr/>
      <dgm:t>
        <a:bodyPr/>
        <a:lstStyle/>
        <a:p>
          <a:r>
            <a:rPr lang="en-US" b="1" dirty="0" smtClean="0"/>
            <a:t>Prepare application for submission</a:t>
          </a:r>
          <a:endParaRPr lang="en-US" b="1" dirty="0"/>
        </a:p>
      </dgm:t>
    </dgm:pt>
    <dgm:pt modelId="{285ACD62-31DD-4DD3-8AFC-434CB0F2D52A}" type="parTrans" cxnId="{DC827C65-A605-4138-A3F1-BA34BC0CC67C}">
      <dgm:prSet/>
      <dgm:spPr/>
      <dgm:t>
        <a:bodyPr/>
        <a:lstStyle/>
        <a:p>
          <a:endParaRPr lang="en-US"/>
        </a:p>
      </dgm:t>
    </dgm:pt>
    <dgm:pt modelId="{943EE5A9-D1D4-4A9E-9E82-4992465771F4}" type="sibTrans" cxnId="{DC827C65-A605-4138-A3F1-BA34BC0CC67C}">
      <dgm:prSet/>
      <dgm:spPr/>
      <dgm:t>
        <a:bodyPr/>
        <a:lstStyle/>
        <a:p>
          <a:endParaRPr lang="en-US"/>
        </a:p>
      </dgm:t>
    </dgm:pt>
    <dgm:pt modelId="{55F88D69-FB3E-4801-8C81-5D04A80E315D}">
      <dgm:prSet phldrT="[Text]"/>
      <dgm:spPr/>
      <dgm:t>
        <a:bodyPr/>
        <a:lstStyle/>
        <a:p>
          <a:r>
            <a:rPr lang="en-US" dirty="0" smtClean="0"/>
            <a:t>Address all criteria, get feedback</a:t>
          </a:r>
          <a:endParaRPr lang="en-US" dirty="0"/>
        </a:p>
      </dgm:t>
    </dgm:pt>
    <dgm:pt modelId="{6287848F-DB92-4BF5-9419-CD380DE5B686}" type="parTrans" cxnId="{0F4456D1-6C26-4072-A29C-22DCAD407CD6}">
      <dgm:prSet/>
      <dgm:spPr/>
      <dgm:t>
        <a:bodyPr/>
        <a:lstStyle/>
        <a:p>
          <a:endParaRPr lang="en-US"/>
        </a:p>
      </dgm:t>
    </dgm:pt>
    <dgm:pt modelId="{BB96B892-A9D9-41B0-AF1F-346A14379B08}" type="sibTrans" cxnId="{0F4456D1-6C26-4072-A29C-22DCAD407CD6}">
      <dgm:prSet/>
      <dgm:spPr/>
      <dgm:t>
        <a:bodyPr/>
        <a:lstStyle/>
        <a:p>
          <a:endParaRPr lang="en-US"/>
        </a:p>
      </dgm:t>
    </dgm:pt>
    <dgm:pt modelId="{F39C263E-C74B-4942-BE29-44A32F5FA003}">
      <dgm:prSet phldrT="[Text]"/>
      <dgm:spPr/>
      <dgm:t>
        <a:bodyPr/>
        <a:lstStyle/>
        <a:p>
          <a:endParaRPr lang="en-US" sz="1200" dirty="0"/>
        </a:p>
      </dgm:t>
    </dgm:pt>
    <dgm:pt modelId="{ABAADD0D-3C69-42FB-9101-8092918839A3}" type="parTrans" cxnId="{38720347-37B8-4E80-936D-FC48CEE8789C}">
      <dgm:prSet/>
      <dgm:spPr/>
      <dgm:t>
        <a:bodyPr/>
        <a:lstStyle/>
        <a:p>
          <a:endParaRPr lang="en-US"/>
        </a:p>
      </dgm:t>
    </dgm:pt>
    <dgm:pt modelId="{DA6896AD-48FA-4C2B-83AC-AEEDB9D75716}" type="sibTrans" cxnId="{38720347-37B8-4E80-936D-FC48CEE8789C}">
      <dgm:prSet/>
      <dgm:spPr/>
      <dgm:t>
        <a:bodyPr/>
        <a:lstStyle/>
        <a:p>
          <a:endParaRPr lang="en-US"/>
        </a:p>
      </dgm:t>
    </dgm:pt>
    <dgm:pt modelId="{84A4CE81-47AE-48C4-B2EC-027EDA521CB1}">
      <dgm:prSet phldrT="[Text]" custT="1"/>
      <dgm:spPr/>
      <dgm:t>
        <a:bodyPr/>
        <a:lstStyle/>
        <a:p>
          <a:r>
            <a:rPr lang="en-US" sz="1400" dirty="0" smtClean="0"/>
            <a:t>Create a rough draft of the scope of the project</a:t>
          </a:r>
          <a:endParaRPr lang="en-US" sz="1400" dirty="0"/>
        </a:p>
      </dgm:t>
    </dgm:pt>
    <dgm:pt modelId="{29998BBB-8EDC-4A2D-9C5A-C3C00D28DFB1}" type="parTrans" cxnId="{D7213134-B6FC-4078-87FB-535B08219184}">
      <dgm:prSet/>
      <dgm:spPr/>
      <dgm:t>
        <a:bodyPr/>
        <a:lstStyle/>
        <a:p>
          <a:endParaRPr lang="en-US"/>
        </a:p>
      </dgm:t>
    </dgm:pt>
    <dgm:pt modelId="{5DF59134-B617-45F6-B57F-0786C7C0A4FB}" type="sibTrans" cxnId="{D7213134-B6FC-4078-87FB-535B08219184}">
      <dgm:prSet/>
      <dgm:spPr/>
      <dgm:t>
        <a:bodyPr/>
        <a:lstStyle/>
        <a:p>
          <a:endParaRPr lang="en-US"/>
        </a:p>
      </dgm:t>
    </dgm:pt>
    <dgm:pt modelId="{1CD186E8-4E44-4C9F-86DD-BE13EA92A9C7}">
      <dgm:prSet phldrT="[Text]" custT="1"/>
      <dgm:spPr/>
      <dgm:t>
        <a:bodyPr/>
        <a:lstStyle/>
        <a:p>
          <a:r>
            <a:rPr lang="en-US" sz="1400" dirty="0" smtClean="0"/>
            <a:t>Share your project draft with MTI</a:t>
          </a:r>
          <a:endParaRPr lang="en-US" sz="1400" dirty="0"/>
        </a:p>
      </dgm:t>
    </dgm:pt>
    <dgm:pt modelId="{85D618E6-86E7-478F-B25B-C63532F07A68}" type="parTrans" cxnId="{C0CADFA7-D9C3-411E-9CBA-16C7470BF991}">
      <dgm:prSet/>
      <dgm:spPr/>
      <dgm:t>
        <a:bodyPr/>
        <a:lstStyle/>
        <a:p>
          <a:endParaRPr lang="en-US"/>
        </a:p>
      </dgm:t>
    </dgm:pt>
    <dgm:pt modelId="{ED644D05-6100-47F4-A6B9-E187D8DF3106}" type="sibTrans" cxnId="{C0CADFA7-D9C3-411E-9CBA-16C7470BF991}">
      <dgm:prSet/>
      <dgm:spPr/>
      <dgm:t>
        <a:bodyPr/>
        <a:lstStyle/>
        <a:p>
          <a:endParaRPr lang="en-US"/>
        </a:p>
      </dgm:t>
    </dgm:pt>
    <dgm:pt modelId="{B1A4636E-ACD7-43D5-8DCE-D641B011D9DA}">
      <dgm:prSet phldrT="[Text]"/>
      <dgm:spPr/>
      <dgm:t>
        <a:bodyPr/>
        <a:lstStyle/>
        <a:p>
          <a:r>
            <a:rPr lang="en-US" dirty="0" smtClean="0"/>
            <a:t>Follow the instructions</a:t>
          </a:r>
          <a:endParaRPr lang="en-US" dirty="0"/>
        </a:p>
      </dgm:t>
    </dgm:pt>
    <dgm:pt modelId="{1C9800E9-3287-4F41-95E3-39E411BE5B34}" type="parTrans" cxnId="{76863117-5FAD-44CC-872A-1B091C1B7E45}">
      <dgm:prSet/>
      <dgm:spPr/>
      <dgm:t>
        <a:bodyPr/>
        <a:lstStyle/>
        <a:p>
          <a:endParaRPr lang="en-US"/>
        </a:p>
      </dgm:t>
    </dgm:pt>
    <dgm:pt modelId="{68D4D4C1-2A99-4496-9BEC-CD002D162344}" type="sibTrans" cxnId="{76863117-5FAD-44CC-872A-1B091C1B7E45}">
      <dgm:prSet/>
      <dgm:spPr/>
      <dgm:t>
        <a:bodyPr/>
        <a:lstStyle/>
        <a:p>
          <a:endParaRPr lang="en-US"/>
        </a:p>
      </dgm:t>
    </dgm:pt>
    <dgm:pt modelId="{11094F04-27A2-49FA-99FE-B98164E098C5}" type="pres">
      <dgm:prSet presAssocID="{38225D6F-FD27-45DC-A321-124220859760}" presName="rootnode" presStyleCnt="0">
        <dgm:presLayoutVars>
          <dgm:chMax/>
          <dgm:chPref/>
          <dgm:dir/>
          <dgm:animLvl val="lvl"/>
        </dgm:presLayoutVars>
      </dgm:prSet>
      <dgm:spPr/>
      <dgm:t>
        <a:bodyPr/>
        <a:lstStyle/>
        <a:p>
          <a:endParaRPr lang="en-US"/>
        </a:p>
      </dgm:t>
    </dgm:pt>
    <dgm:pt modelId="{FA31A0CB-4E1E-4C37-B946-C0E9CCE453F3}" type="pres">
      <dgm:prSet presAssocID="{89094315-3FF2-4FB0-BD2B-9F54FD8F97D3}" presName="composite" presStyleCnt="0"/>
      <dgm:spPr/>
      <dgm:t>
        <a:bodyPr/>
        <a:lstStyle/>
        <a:p>
          <a:endParaRPr lang="en-US"/>
        </a:p>
      </dgm:t>
    </dgm:pt>
    <dgm:pt modelId="{0036845A-BE6E-4796-9860-E3BC4FB3B2C3}" type="pres">
      <dgm:prSet presAssocID="{89094315-3FF2-4FB0-BD2B-9F54FD8F97D3}" presName="bentUpArrow1" presStyleLbl="alignImgPlace1" presStyleIdx="0" presStyleCnt="2" custLinFactNeighborX="30706" custLinFactNeighborY="3364"/>
      <dgm:spPr/>
      <dgm:t>
        <a:bodyPr/>
        <a:lstStyle/>
        <a:p>
          <a:endParaRPr lang="en-US"/>
        </a:p>
      </dgm:t>
    </dgm:pt>
    <dgm:pt modelId="{02CBD772-A33F-4B60-8D24-05A9B372A5E3}" type="pres">
      <dgm:prSet presAssocID="{89094315-3FF2-4FB0-BD2B-9F54FD8F97D3}" presName="ParentText" presStyleLbl="node1" presStyleIdx="0" presStyleCnt="3">
        <dgm:presLayoutVars>
          <dgm:chMax val="1"/>
          <dgm:chPref val="1"/>
          <dgm:bulletEnabled val="1"/>
        </dgm:presLayoutVars>
      </dgm:prSet>
      <dgm:spPr/>
      <dgm:t>
        <a:bodyPr/>
        <a:lstStyle/>
        <a:p>
          <a:endParaRPr lang="en-US"/>
        </a:p>
      </dgm:t>
    </dgm:pt>
    <dgm:pt modelId="{A1FA7053-C233-44CF-94E0-0298B436B8F2}" type="pres">
      <dgm:prSet presAssocID="{89094315-3FF2-4FB0-BD2B-9F54FD8F97D3}" presName="ChildText" presStyleLbl="revTx" presStyleIdx="0" presStyleCnt="3" custScaleX="209032" custLinFactNeighborX="52772" custLinFactNeighborY="5713">
        <dgm:presLayoutVars>
          <dgm:chMax val="0"/>
          <dgm:chPref val="0"/>
          <dgm:bulletEnabled val="1"/>
        </dgm:presLayoutVars>
      </dgm:prSet>
      <dgm:spPr/>
      <dgm:t>
        <a:bodyPr/>
        <a:lstStyle/>
        <a:p>
          <a:endParaRPr lang="en-US"/>
        </a:p>
      </dgm:t>
    </dgm:pt>
    <dgm:pt modelId="{C0BD1020-D554-49C2-AFF6-98D951EF0B68}" type="pres">
      <dgm:prSet presAssocID="{96B42F3E-0C63-4DFE-B199-D5C3177E0476}" presName="sibTrans" presStyleCnt="0"/>
      <dgm:spPr/>
      <dgm:t>
        <a:bodyPr/>
        <a:lstStyle/>
        <a:p>
          <a:endParaRPr lang="en-US"/>
        </a:p>
      </dgm:t>
    </dgm:pt>
    <dgm:pt modelId="{FDFC263B-DAFF-4EBD-A7CC-486CFAFFF9A5}" type="pres">
      <dgm:prSet presAssocID="{BDB619AE-9C71-4825-ADD6-20B0B7CEA546}" presName="composite" presStyleCnt="0"/>
      <dgm:spPr/>
      <dgm:t>
        <a:bodyPr/>
        <a:lstStyle/>
        <a:p>
          <a:endParaRPr lang="en-US"/>
        </a:p>
      </dgm:t>
    </dgm:pt>
    <dgm:pt modelId="{A420830E-5BD1-4991-AD36-EBC79CA1606C}" type="pres">
      <dgm:prSet presAssocID="{BDB619AE-9C71-4825-ADD6-20B0B7CEA546}" presName="bentUpArrow1" presStyleLbl="alignImgPlace1" presStyleIdx="1" presStyleCnt="2" custLinFactNeighborX="26562" custLinFactNeighborY="1610"/>
      <dgm:spPr/>
      <dgm:t>
        <a:bodyPr/>
        <a:lstStyle/>
        <a:p>
          <a:endParaRPr lang="en-US"/>
        </a:p>
      </dgm:t>
    </dgm:pt>
    <dgm:pt modelId="{5DC76ADD-0A32-4C09-A8B8-89A99DE7839D}" type="pres">
      <dgm:prSet presAssocID="{BDB619AE-9C71-4825-ADD6-20B0B7CEA546}" presName="ParentText" presStyleLbl="node1" presStyleIdx="1" presStyleCnt="3">
        <dgm:presLayoutVars>
          <dgm:chMax val="1"/>
          <dgm:chPref val="1"/>
          <dgm:bulletEnabled val="1"/>
        </dgm:presLayoutVars>
      </dgm:prSet>
      <dgm:spPr/>
      <dgm:t>
        <a:bodyPr/>
        <a:lstStyle/>
        <a:p>
          <a:endParaRPr lang="en-US"/>
        </a:p>
      </dgm:t>
    </dgm:pt>
    <dgm:pt modelId="{47616F5C-52C1-4E89-BE38-A9B5FFAB0FA0}" type="pres">
      <dgm:prSet presAssocID="{BDB619AE-9C71-4825-ADD6-20B0B7CEA546}" presName="ChildText" presStyleLbl="revTx" presStyleIdx="1" presStyleCnt="3" custScaleX="186617" custLinFactNeighborX="44008" custLinFactNeighborY="63">
        <dgm:presLayoutVars>
          <dgm:chMax val="0"/>
          <dgm:chPref val="0"/>
          <dgm:bulletEnabled val="1"/>
        </dgm:presLayoutVars>
      </dgm:prSet>
      <dgm:spPr/>
      <dgm:t>
        <a:bodyPr/>
        <a:lstStyle/>
        <a:p>
          <a:endParaRPr lang="en-US"/>
        </a:p>
      </dgm:t>
    </dgm:pt>
    <dgm:pt modelId="{3C00FAB0-8DD5-4A8C-8708-776C9406480C}" type="pres">
      <dgm:prSet presAssocID="{C084CF0D-C8D5-459A-9EF5-A33BC37CEC7C}" presName="sibTrans" presStyleCnt="0"/>
      <dgm:spPr/>
      <dgm:t>
        <a:bodyPr/>
        <a:lstStyle/>
        <a:p>
          <a:endParaRPr lang="en-US"/>
        </a:p>
      </dgm:t>
    </dgm:pt>
    <dgm:pt modelId="{062DDB01-F622-42A7-AEDF-F229EAE61BAB}" type="pres">
      <dgm:prSet presAssocID="{C3E02101-5B6C-473C-AA8D-9EBB8CCB15CA}" presName="composite" presStyleCnt="0"/>
      <dgm:spPr/>
      <dgm:t>
        <a:bodyPr/>
        <a:lstStyle/>
        <a:p>
          <a:endParaRPr lang="en-US"/>
        </a:p>
      </dgm:t>
    </dgm:pt>
    <dgm:pt modelId="{83737889-F88F-4FFC-82F4-0F93804B957C}" type="pres">
      <dgm:prSet presAssocID="{C3E02101-5B6C-473C-AA8D-9EBB8CCB15CA}" presName="ParentText" presStyleLbl="node1" presStyleIdx="2" presStyleCnt="3">
        <dgm:presLayoutVars>
          <dgm:chMax val="1"/>
          <dgm:chPref val="1"/>
          <dgm:bulletEnabled val="1"/>
        </dgm:presLayoutVars>
      </dgm:prSet>
      <dgm:spPr/>
      <dgm:t>
        <a:bodyPr/>
        <a:lstStyle/>
        <a:p>
          <a:endParaRPr lang="en-US"/>
        </a:p>
      </dgm:t>
    </dgm:pt>
    <dgm:pt modelId="{03D986A3-7736-4D51-8BEC-34CBF6FBCDBD}" type="pres">
      <dgm:prSet presAssocID="{C3E02101-5B6C-473C-AA8D-9EBB8CCB15CA}" presName="FinalChildText" presStyleLbl="revTx" presStyleIdx="2" presStyleCnt="3" custScaleX="141134" custLinFactNeighborX="33613" custLinFactNeighborY="5047">
        <dgm:presLayoutVars>
          <dgm:chMax val="0"/>
          <dgm:chPref val="0"/>
          <dgm:bulletEnabled val="1"/>
        </dgm:presLayoutVars>
      </dgm:prSet>
      <dgm:spPr/>
      <dgm:t>
        <a:bodyPr/>
        <a:lstStyle/>
        <a:p>
          <a:endParaRPr lang="en-US"/>
        </a:p>
      </dgm:t>
    </dgm:pt>
  </dgm:ptLst>
  <dgm:cxnLst>
    <dgm:cxn modelId="{D7213134-B6FC-4078-87FB-535B08219184}" srcId="{89094315-3FF2-4FB0-BD2B-9F54FD8F97D3}" destId="{84A4CE81-47AE-48C4-B2EC-027EDA521CB1}" srcOrd="1" destOrd="0" parTransId="{29998BBB-8EDC-4A2D-9C5A-C3C00D28DFB1}" sibTransId="{5DF59134-B617-45F6-B57F-0786C7C0A4FB}"/>
    <dgm:cxn modelId="{D900E3AF-F610-4158-BEBE-58C3CB60C923}" type="presOf" srcId="{B2B420A6-4D92-4417-B35E-10FD1F8E3E18}" destId="{47616F5C-52C1-4E89-BE38-A9B5FFAB0FA0}" srcOrd="0" destOrd="1" presId="urn:microsoft.com/office/officeart/2005/8/layout/StepDownProcess"/>
    <dgm:cxn modelId="{15A8C5C9-05EF-41FB-9CE8-570568DB825C}" srcId="{89094315-3FF2-4FB0-BD2B-9F54FD8F97D3}" destId="{B11DCE8A-4017-48BF-BE61-F8D46C45F192}" srcOrd="0" destOrd="0" parTransId="{1B46F5A7-CD3F-4AEF-9C6E-52D38247E4F4}" sibTransId="{B5F1FF79-6037-4DCA-B402-51F316483BD3}"/>
    <dgm:cxn modelId="{D8BFE918-FD79-4386-8C55-695A1D765002}" type="presOf" srcId="{55F88D69-FB3E-4801-8C81-5D04A80E315D}" destId="{03D986A3-7736-4D51-8BEC-34CBF6FBCDBD}" srcOrd="0" destOrd="0" presId="urn:microsoft.com/office/officeart/2005/8/layout/StepDownProcess"/>
    <dgm:cxn modelId="{BECBC556-7A0F-4962-B3E3-62B68A20610A}" type="presOf" srcId="{89094315-3FF2-4FB0-BD2B-9F54FD8F97D3}" destId="{02CBD772-A33F-4B60-8D24-05A9B372A5E3}" srcOrd="0" destOrd="0" presId="urn:microsoft.com/office/officeart/2005/8/layout/StepDownProcess"/>
    <dgm:cxn modelId="{68594318-8C9C-4162-8B90-C3E1DA3C7BB1}" type="presOf" srcId="{84A4CE81-47AE-48C4-B2EC-027EDA521CB1}" destId="{A1FA7053-C233-44CF-94E0-0298B436B8F2}" srcOrd="0" destOrd="1" presId="urn:microsoft.com/office/officeart/2005/8/layout/StepDownProcess"/>
    <dgm:cxn modelId="{0F4456D1-6C26-4072-A29C-22DCAD407CD6}" srcId="{C3E02101-5B6C-473C-AA8D-9EBB8CCB15CA}" destId="{55F88D69-FB3E-4801-8C81-5D04A80E315D}" srcOrd="0" destOrd="0" parTransId="{6287848F-DB92-4BF5-9419-CD380DE5B686}" sibTransId="{BB96B892-A9D9-41B0-AF1F-346A14379B08}"/>
    <dgm:cxn modelId="{D188CA01-D8F5-4FF3-940E-EDBF6063A889}" srcId="{38225D6F-FD27-45DC-A321-124220859760}" destId="{BDB619AE-9C71-4825-ADD6-20B0B7CEA546}" srcOrd="1" destOrd="0" parTransId="{112E1400-B9D6-4B18-89E8-36DE08F02927}" sibTransId="{C084CF0D-C8D5-459A-9EF5-A33BC37CEC7C}"/>
    <dgm:cxn modelId="{E9D1ADBD-3A9E-4E77-8C85-3664630F0DF5}" type="presOf" srcId="{38225D6F-FD27-45DC-A321-124220859760}" destId="{11094F04-27A2-49FA-99FE-B98164E098C5}" srcOrd="0" destOrd="0" presId="urn:microsoft.com/office/officeart/2005/8/layout/StepDownProcess"/>
    <dgm:cxn modelId="{8A3A93C4-4752-4238-BAF0-39011ABA85F9}" type="presOf" srcId="{BDB619AE-9C71-4825-ADD6-20B0B7CEA546}" destId="{5DC76ADD-0A32-4C09-A8B8-89A99DE7839D}" srcOrd="0" destOrd="0" presId="urn:microsoft.com/office/officeart/2005/8/layout/StepDownProcess"/>
    <dgm:cxn modelId="{A484AECE-737A-4939-81ED-D01A744A65E9}" type="presOf" srcId="{F39C263E-C74B-4942-BE29-44A32F5FA003}" destId="{A1FA7053-C233-44CF-94E0-0298B436B8F2}" srcOrd="0" destOrd="2" presId="urn:microsoft.com/office/officeart/2005/8/layout/StepDownProcess"/>
    <dgm:cxn modelId="{C0CADFA7-D9C3-411E-9CBA-16C7470BF991}" srcId="{BDB619AE-9C71-4825-ADD6-20B0B7CEA546}" destId="{1CD186E8-4E44-4C9F-86DD-BE13EA92A9C7}" srcOrd="0" destOrd="0" parTransId="{85D618E6-86E7-478F-B25B-C63532F07A68}" sibTransId="{ED644D05-6100-47F4-A6B9-E187D8DF3106}"/>
    <dgm:cxn modelId="{C5A2FC80-5BEA-4EEC-AF5E-68BF88A3A6F2}" srcId="{BDB619AE-9C71-4825-ADD6-20B0B7CEA546}" destId="{B2B420A6-4D92-4417-B35E-10FD1F8E3E18}" srcOrd="1" destOrd="0" parTransId="{56E67C6A-CB95-46B2-86CC-A27002EE65FF}" sibTransId="{27A45078-14FB-4565-BF09-6DAC4893B509}"/>
    <dgm:cxn modelId="{048AA5B8-51F7-4D9E-A613-169D4BD50D46}" srcId="{38225D6F-FD27-45DC-A321-124220859760}" destId="{89094315-3FF2-4FB0-BD2B-9F54FD8F97D3}" srcOrd="0" destOrd="0" parTransId="{3BD9AE7F-6F2C-4C20-8A7E-937068DACCCC}" sibTransId="{96B42F3E-0C63-4DFE-B199-D5C3177E0476}"/>
    <dgm:cxn modelId="{38720347-37B8-4E80-936D-FC48CEE8789C}" srcId="{89094315-3FF2-4FB0-BD2B-9F54FD8F97D3}" destId="{F39C263E-C74B-4942-BE29-44A32F5FA003}" srcOrd="2" destOrd="0" parTransId="{ABAADD0D-3C69-42FB-9101-8092918839A3}" sibTransId="{DA6896AD-48FA-4C2B-83AC-AEEDB9D75716}"/>
    <dgm:cxn modelId="{DC827C65-A605-4138-A3F1-BA34BC0CC67C}" srcId="{38225D6F-FD27-45DC-A321-124220859760}" destId="{C3E02101-5B6C-473C-AA8D-9EBB8CCB15CA}" srcOrd="2" destOrd="0" parTransId="{285ACD62-31DD-4DD3-8AFC-434CB0F2D52A}" sibTransId="{943EE5A9-D1D4-4A9E-9E82-4992465771F4}"/>
    <dgm:cxn modelId="{E1C41943-7129-4AC0-8BCF-5FE8FA2B592B}" type="presOf" srcId="{B11DCE8A-4017-48BF-BE61-F8D46C45F192}" destId="{A1FA7053-C233-44CF-94E0-0298B436B8F2}" srcOrd="0" destOrd="0" presId="urn:microsoft.com/office/officeart/2005/8/layout/StepDownProcess"/>
    <dgm:cxn modelId="{76863117-5FAD-44CC-872A-1B091C1B7E45}" srcId="{C3E02101-5B6C-473C-AA8D-9EBB8CCB15CA}" destId="{B1A4636E-ACD7-43D5-8DCE-D641B011D9DA}" srcOrd="1" destOrd="0" parTransId="{1C9800E9-3287-4F41-95E3-39E411BE5B34}" sibTransId="{68D4D4C1-2A99-4496-9BEC-CD002D162344}"/>
    <dgm:cxn modelId="{4121F22F-D631-4907-B6AC-039B00F18BFD}" type="presOf" srcId="{B1A4636E-ACD7-43D5-8DCE-D641B011D9DA}" destId="{03D986A3-7736-4D51-8BEC-34CBF6FBCDBD}" srcOrd="0" destOrd="1" presId="urn:microsoft.com/office/officeart/2005/8/layout/StepDownProcess"/>
    <dgm:cxn modelId="{4CD6C0D8-EEEA-43E1-82C7-278139EB0257}" type="presOf" srcId="{1CD186E8-4E44-4C9F-86DD-BE13EA92A9C7}" destId="{47616F5C-52C1-4E89-BE38-A9B5FFAB0FA0}" srcOrd="0" destOrd="0" presId="urn:microsoft.com/office/officeart/2005/8/layout/StepDownProcess"/>
    <dgm:cxn modelId="{B3DD34B1-5D20-45BC-96D0-AB9929515D92}" type="presOf" srcId="{C3E02101-5B6C-473C-AA8D-9EBB8CCB15CA}" destId="{83737889-F88F-4FFC-82F4-0F93804B957C}" srcOrd="0" destOrd="0" presId="urn:microsoft.com/office/officeart/2005/8/layout/StepDownProcess"/>
    <dgm:cxn modelId="{E4E279A4-C1DB-4B3C-AFB8-45DF4E1DD083}" type="presParOf" srcId="{11094F04-27A2-49FA-99FE-B98164E098C5}" destId="{FA31A0CB-4E1E-4C37-B946-C0E9CCE453F3}" srcOrd="0" destOrd="0" presId="urn:microsoft.com/office/officeart/2005/8/layout/StepDownProcess"/>
    <dgm:cxn modelId="{B0ACD24D-A4B7-4DB9-AD36-9C90BCF39504}" type="presParOf" srcId="{FA31A0CB-4E1E-4C37-B946-C0E9CCE453F3}" destId="{0036845A-BE6E-4796-9860-E3BC4FB3B2C3}" srcOrd="0" destOrd="0" presId="urn:microsoft.com/office/officeart/2005/8/layout/StepDownProcess"/>
    <dgm:cxn modelId="{15104394-6A5A-4B86-AE13-448AE506AC84}" type="presParOf" srcId="{FA31A0CB-4E1E-4C37-B946-C0E9CCE453F3}" destId="{02CBD772-A33F-4B60-8D24-05A9B372A5E3}" srcOrd="1" destOrd="0" presId="urn:microsoft.com/office/officeart/2005/8/layout/StepDownProcess"/>
    <dgm:cxn modelId="{F0834FF7-5F8E-455D-82E8-3D51AECF3AAE}" type="presParOf" srcId="{FA31A0CB-4E1E-4C37-B946-C0E9CCE453F3}" destId="{A1FA7053-C233-44CF-94E0-0298B436B8F2}" srcOrd="2" destOrd="0" presId="urn:microsoft.com/office/officeart/2005/8/layout/StepDownProcess"/>
    <dgm:cxn modelId="{9765C6C2-013C-4280-B409-6DCA9E9626A9}" type="presParOf" srcId="{11094F04-27A2-49FA-99FE-B98164E098C5}" destId="{C0BD1020-D554-49C2-AFF6-98D951EF0B68}" srcOrd="1" destOrd="0" presId="urn:microsoft.com/office/officeart/2005/8/layout/StepDownProcess"/>
    <dgm:cxn modelId="{DAF7AEBB-AD82-450B-8CFA-16CC6943ABBC}" type="presParOf" srcId="{11094F04-27A2-49FA-99FE-B98164E098C5}" destId="{FDFC263B-DAFF-4EBD-A7CC-486CFAFFF9A5}" srcOrd="2" destOrd="0" presId="urn:microsoft.com/office/officeart/2005/8/layout/StepDownProcess"/>
    <dgm:cxn modelId="{B9D599FF-883C-4573-BFAF-98715DDE6D1A}" type="presParOf" srcId="{FDFC263B-DAFF-4EBD-A7CC-486CFAFFF9A5}" destId="{A420830E-5BD1-4991-AD36-EBC79CA1606C}" srcOrd="0" destOrd="0" presId="urn:microsoft.com/office/officeart/2005/8/layout/StepDownProcess"/>
    <dgm:cxn modelId="{FDAA2415-3A2D-4956-B600-69E8AD5E44FE}" type="presParOf" srcId="{FDFC263B-DAFF-4EBD-A7CC-486CFAFFF9A5}" destId="{5DC76ADD-0A32-4C09-A8B8-89A99DE7839D}" srcOrd="1" destOrd="0" presId="urn:microsoft.com/office/officeart/2005/8/layout/StepDownProcess"/>
    <dgm:cxn modelId="{373832B7-77D4-4BB3-9027-04E2007D1056}" type="presParOf" srcId="{FDFC263B-DAFF-4EBD-A7CC-486CFAFFF9A5}" destId="{47616F5C-52C1-4E89-BE38-A9B5FFAB0FA0}" srcOrd="2" destOrd="0" presId="urn:microsoft.com/office/officeart/2005/8/layout/StepDownProcess"/>
    <dgm:cxn modelId="{16F9E904-5726-46B6-A344-E56101B51CE1}" type="presParOf" srcId="{11094F04-27A2-49FA-99FE-B98164E098C5}" destId="{3C00FAB0-8DD5-4A8C-8708-776C9406480C}" srcOrd="3" destOrd="0" presId="urn:microsoft.com/office/officeart/2005/8/layout/StepDownProcess"/>
    <dgm:cxn modelId="{B1811404-C00B-4CAA-9967-60C07B53C114}" type="presParOf" srcId="{11094F04-27A2-49FA-99FE-B98164E098C5}" destId="{062DDB01-F622-42A7-AEDF-F229EAE61BAB}" srcOrd="4" destOrd="0" presId="urn:microsoft.com/office/officeart/2005/8/layout/StepDownProcess"/>
    <dgm:cxn modelId="{8A088ED3-7E24-401C-9F99-B34649781462}" type="presParOf" srcId="{062DDB01-F622-42A7-AEDF-F229EAE61BAB}" destId="{83737889-F88F-4FFC-82F4-0F93804B957C}" srcOrd="0" destOrd="0" presId="urn:microsoft.com/office/officeart/2005/8/layout/StepDownProcess"/>
    <dgm:cxn modelId="{BEA3DCEA-D165-4DEA-82DF-93E533A6E1A2}" type="presParOf" srcId="{062DDB01-F622-42A7-AEDF-F229EAE61BAB}" destId="{03D986A3-7736-4D51-8BEC-34CBF6FBCDBD}"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4975007-5F7D-4006-9A5B-6291DD2AE40A}" type="doc">
      <dgm:prSet loTypeId="urn:microsoft.com/office/officeart/2005/8/layout/hierarchy2" loCatId="hierarchy" qsTypeId="urn:microsoft.com/office/officeart/2005/8/quickstyle/simple2" qsCatId="simple" csTypeId="urn:microsoft.com/office/officeart/2005/8/colors/accent6_3" csCatId="accent6" phldr="1"/>
      <dgm:spPr/>
      <dgm:t>
        <a:bodyPr/>
        <a:lstStyle/>
        <a:p>
          <a:endParaRPr lang="en-US"/>
        </a:p>
      </dgm:t>
    </dgm:pt>
    <dgm:pt modelId="{5530D539-3003-4D05-86E0-ADDA39A47C25}">
      <dgm:prSet phldrT="[Text]"/>
      <dgm:spPr>
        <a:solidFill>
          <a:schemeClr val="accent6">
            <a:lumMod val="75000"/>
          </a:schemeClr>
        </a:solidFill>
      </dgm:spPr>
      <dgm:t>
        <a:bodyPr/>
        <a:lstStyle/>
        <a:p>
          <a:r>
            <a:rPr lang="en-US" dirty="0" smtClean="0"/>
            <a:t>All complete applications are reviewed by the </a:t>
          </a:r>
          <a:r>
            <a:rPr lang="en-US" b="1" dirty="0" err="1" smtClean="0"/>
            <a:t>TechStart</a:t>
          </a:r>
          <a:r>
            <a:rPr lang="en-US" b="1" dirty="0" smtClean="0"/>
            <a:t> Review Committee</a:t>
          </a:r>
          <a:r>
            <a:rPr lang="en-US" dirty="0" smtClean="0"/>
            <a:t> comprised of MTI Staff, Tech Board Member, and BOD Member</a:t>
          </a:r>
          <a:endParaRPr lang="en-US" dirty="0"/>
        </a:p>
      </dgm:t>
    </dgm:pt>
    <dgm:pt modelId="{A0927AC1-CD85-412A-94FD-FFB329482952}" type="parTrans" cxnId="{138D600F-EC5A-4A9E-BF03-C828C811D896}">
      <dgm:prSet/>
      <dgm:spPr/>
      <dgm:t>
        <a:bodyPr/>
        <a:lstStyle/>
        <a:p>
          <a:endParaRPr lang="en-US"/>
        </a:p>
      </dgm:t>
    </dgm:pt>
    <dgm:pt modelId="{47C094D3-765B-4FB5-9BD4-7128AD60A721}" type="sibTrans" cxnId="{138D600F-EC5A-4A9E-BF03-C828C811D896}">
      <dgm:prSet/>
      <dgm:spPr/>
      <dgm:t>
        <a:bodyPr/>
        <a:lstStyle/>
        <a:p>
          <a:endParaRPr lang="en-US"/>
        </a:p>
      </dgm:t>
    </dgm:pt>
    <dgm:pt modelId="{B30321C7-156B-4598-A9E0-5CD7B84926D4}">
      <dgm:prSet phldrT="[Text]">
        <dgm:style>
          <a:lnRef idx="3">
            <a:schemeClr val="lt1"/>
          </a:lnRef>
          <a:fillRef idx="1">
            <a:schemeClr val="accent3"/>
          </a:fillRef>
          <a:effectRef idx="1">
            <a:schemeClr val="accent3"/>
          </a:effectRef>
          <a:fontRef idx="minor">
            <a:schemeClr val="lt1"/>
          </a:fontRef>
        </dgm:style>
      </dgm:prSet>
      <dgm:spPr/>
      <dgm:t>
        <a:bodyPr/>
        <a:lstStyle/>
        <a:p>
          <a:r>
            <a:rPr lang="en-US" b="1" dirty="0" smtClean="0"/>
            <a:t>Awardees</a:t>
          </a:r>
          <a:r>
            <a:rPr lang="en-US" dirty="0" smtClean="0"/>
            <a:t> will be emailed agreement docs, have 60 days to execute the contract and be paid 80% in advance</a:t>
          </a:r>
        </a:p>
      </dgm:t>
    </dgm:pt>
    <dgm:pt modelId="{0E664480-74C2-4C35-82CE-EF396818E76D}" type="parTrans" cxnId="{902E2DA1-B0DE-446F-984C-330C94E1DDEC}">
      <dgm:prSet/>
      <dgm:spPr/>
      <dgm:t>
        <a:bodyPr/>
        <a:lstStyle/>
        <a:p>
          <a:endParaRPr lang="en-US"/>
        </a:p>
      </dgm:t>
    </dgm:pt>
    <dgm:pt modelId="{069DF668-8449-4CDD-AD23-E75456D55B02}" type="sibTrans" cxnId="{902E2DA1-B0DE-446F-984C-330C94E1DDEC}">
      <dgm:prSet/>
      <dgm:spPr/>
      <dgm:t>
        <a:bodyPr/>
        <a:lstStyle/>
        <a:p>
          <a:endParaRPr lang="en-US"/>
        </a:p>
      </dgm:t>
    </dgm:pt>
    <dgm:pt modelId="{A410860A-2889-4B13-8691-9D166356E97E}">
      <dgm:prSet phldrT="[Text]">
        <dgm:style>
          <a:lnRef idx="3">
            <a:schemeClr val="lt1"/>
          </a:lnRef>
          <a:fillRef idx="1">
            <a:schemeClr val="accent2"/>
          </a:fillRef>
          <a:effectRef idx="1">
            <a:schemeClr val="accent2"/>
          </a:effectRef>
          <a:fontRef idx="minor">
            <a:schemeClr val="lt1"/>
          </a:fontRef>
        </dgm:style>
      </dgm:prSet>
      <dgm:spPr/>
      <dgm:t>
        <a:bodyPr/>
        <a:lstStyle/>
        <a:p>
          <a:r>
            <a:rPr lang="en-US" b="1" dirty="0" smtClean="0"/>
            <a:t>Non-awardees</a:t>
          </a:r>
          <a:r>
            <a:rPr lang="en-US" dirty="0" smtClean="0"/>
            <a:t> will be notified and encouraged to contact MTI for verbal feedback before resubmitting</a:t>
          </a:r>
          <a:endParaRPr lang="en-US" dirty="0"/>
        </a:p>
      </dgm:t>
    </dgm:pt>
    <dgm:pt modelId="{8BA19671-63AE-437B-8FAA-6C78A9BC1B7F}" type="parTrans" cxnId="{A2AA787D-6339-4483-9018-DEE401BD483F}">
      <dgm:prSet/>
      <dgm:spPr/>
      <dgm:t>
        <a:bodyPr/>
        <a:lstStyle/>
        <a:p>
          <a:endParaRPr lang="en-US"/>
        </a:p>
      </dgm:t>
    </dgm:pt>
    <dgm:pt modelId="{50B68733-2A47-46CE-8BCB-46BF41353B37}" type="sibTrans" cxnId="{A2AA787D-6339-4483-9018-DEE401BD483F}">
      <dgm:prSet/>
      <dgm:spPr/>
      <dgm:t>
        <a:bodyPr/>
        <a:lstStyle/>
        <a:p>
          <a:endParaRPr lang="en-US"/>
        </a:p>
      </dgm:t>
    </dgm:pt>
    <dgm:pt modelId="{64496AF0-4F24-4C4E-A417-5B132DA39EFD}" type="pres">
      <dgm:prSet presAssocID="{F4975007-5F7D-4006-9A5B-6291DD2AE40A}" presName="diagram" presStyleCnt="0">
        <dgm:presLayoutVars>
          <dgm:chPref val="1"/>
          <dgm:dir/>
          <dgm:animOne val="branch"/>
          <dgm:animLvl val="lvl"/>
          <dgm:resizeHandles val="exact"/>
        </dgm:presLayoutVars>
      </dgm:prSet>
      <dgm:spPr/>
      <dgm:t>
        <a:bodyPr/>
        <a:lstStyle/>
        <a:p>
          <a:endParaRPr lang="en-US"/>
        </a:p>
      </dgm:t>
    </dgm:pt>
    <dgm:pt modelId="{53B89DA2-05FE-4E2F-AD2F-2BABB96E70A6}" type="pres">
      <dgm:prSet presAssocID="{5530D539-3003-4D05-86E0-ADDA39A47C25}" presName="root1" presStyleCnt="0"/>
      <dgm:spPr/>
    </dgm:pt>
    <dgm:pt modelId="{423FFACE-B195-41C5-A6CF-1ABE075826E2}" type="pres">
      <dgm:prSet presAssocID="{5530D539-3003-4D05-86E0-ADDA39A47C25}" presName="LevelOneTextNode" presStyleLbl="node0" presStyleIdx="0" presStyleCnt="1">
        <dgm:presLayoutVars>
          <dgm:chPref val="3"/>
        </dgm:presLayoutVars>
      </dgm:prSet>
      <dgm:spPr/>
      <dgm:t>
        <a:bodyPr/>
        <a:lstStyle/>
        <a:p>
          <a:endParaRPr lang="en-US"/>
        </a:p>
      </dgm:t>
    </dgm:pt>
    <dgm:pt modelId="{98653A67-B085-484F-A78B-85491C0411B9}" type="pres">
      <dgm:prSet presAssocID="{5530D539-3003-4D05-86E0-ADDA39A47C25}" presName="level2hierChild" presStyleCnt="0"/>
      <dgm:spPr/>
    </dgm:pt>
    <dgm:pt modelId="{DE6DAEE7-6849-43DB-8CE9-084F79661462}" type="pres">
      <dgm:prSet presAssocID="{0E664480-74C2-4C35-82CE-EF396818E76D}" presName="conn2-1" presStyleLbl="parChTrans1D2" presStyleIdx="0" presStyleCnt="2"/>
      <dgm:spPr/>
      <dgm:t>
        <a:bodyPr/>
        <a:lstStyle/>
        <a:p>
          <a:endParaRPr lang="en-US"/>
        </a:p>
      </dgm:t>
    </dgm:pt>
    <dgm:pt modelId="{D2D7DB9D-9C69-4786-8213-29244555C2D9}" type="pres">
      <dgm:prSet presAssocID="{0E664480-74C2-4C35-82CE-EF396818E76D}" presName="connTx" presStyleLbl="parChTrans1D2" presStyleIdx="0" presStyleCnt="2"/>
      <dgm:spPr/>
      <dgm:t>
        <a:bodyPr/>
        <a:lstStyle/>
        <a:p>
          <a:endParaRPr lang="en-US"/>
        </a:p>
      </dgm:t>
    </dgm:pt>
    <dgm:pt modelId="{F6ED5DEC-5BB0-40B4-8829-92D7C5404E50}" type="pres">
      <dgm:prSet presAssocID="{B30321C7-156B-4598-A9E0-5CD7B84926D4}" presName="root2" presStyleCnt="0"/>
      <dgm:spPr/>
    </dgm:pt>
    <dgm:pt modelId="{22D28B0F-9661-4382-85BC-FC8D88B197DB}" type="pres">
      <dgm:prSet presAssocID="{B30321C7-156B-4598-A9E0-5CD7B84926D4}" presName="LevelTwoTextNode" presStyleLbl="node2" presStyleIdx="0" presStyleCnt="2">
        <dgm:presLayoutVars>
          <dgm:chPref val="3"/>
        </dgm:presLayoutVars>
      </dgm:prSet>
      <dgm:spPr/>
      <dgm:t>
        <a:bodyPr/>
        <a:lstStyle/>
        <a:p>
          <a:endParaRPr lang="en-US"/>
        </a:p>
      </dgm:t>
    </dgm:pt>
    <dgm:pt modelId="{C31FF4ED-8DD3-4529-8FA0-0EDB7ED7CC11}" type="pres">
      <dgm:prSet presAssocID="{B30321C7-156B-4598-A9E0-5CD7B84926D4}" presName="level3hierChild" presStyleCnt="0"/>
      <dgm:spPr/>
    </dgm:pt>
    <dgm:pt modelId="{A7B98C63-5AC8-4E10-B3B3-A3CDD40F1AF0}" type="pres">
      <dgm:prSet presAssocID="{8BA19671-63AE-437B-8FAA-6C78A9BC1B7F}" presName="conn2-1" presStyleLbl="parChTrans1D2" presStyleIdx="1" presStyleCnt="2"/>
      <dgm:spPr/>
      <dgm:t>
        <a:bodyPr/>
        <a:lstStyle/>
        <a:p>
          <a:endParaRPr lang="en-US"/>
        </a:p>
      </dgm:t>
    </dgm:pt>
    <dgm:pt modelId="{247861AB-F041-4770-80E2-3E33B7F7C0CC}" type="pres">
      <dgm:prSet presAssocID="{8BA19671-63AE-437B-8FAA-6C78A9BC1B7F}" presName="connTx" presStyleLbl="parChTrans1D2" presStyleIdx="1" presStyleCnt="2"/>
      <dgm:spPr/>
      <dgm:t>
        <a:bodyPr/>
        <a:lstStyle/>
        <a:p>
          <a:endParaRPr lang="en-US"/>
        </a:p>
      </dgm:t>
    </dgm:pt>
    <dgm:pt modelId="{5C38799F-21EF-4487-BF58-67EAD21C636E}" type="pres">
      <dgm:prSet presAssocID="{A410860A-2889-4B13-8691-9D166356E97E}" presName="root2" presStyleCnt="0"/>
      <dgm:spPr/>
    </dgm:pt>
    <dgm:pt modelId="{CD8C9CCB-2765-4204-9349-548D9594CA12}" type="pres">
      <dgm:prSet presAssocID="{A410860A-2889-4B13-8691-9D166356E97E}" presName="LevelTwoTextNode" presStyleLbl="node2" presStyleIdx="1" presStyleCnt="2">
        <dgm:presLayoutVars>
          <dgm:chPref val="3"/>
        </dgm:presLayoutVars>
      </dgm:prSet>
      <dgm:spPr/>
      <dgm:t>
        <a:bodyPr/>
        <a:lstStyle/>
        <a:p>
          <a:endParaRPr lang="en-US"/>
        </a:p>
      </dgm:t>
    </dgm:pt>
    <dgm:pt modelId="{1594C0B2-EE9C-4DC8-AE05-8CF4B1BA1B8A}" type="pres">
      <dgm:prSet presAssocID="{A410860A-2889-4B13-8691-9D166356E97E}" presName="level3hierChild" presStyleCnt="0"/>
      <dgm:spPr/>
    </dgm:pt>
  </dgm:ptLst>
  <dgm:cxnLst>
    <dgm:cxn modelId="{A2AA787D-6339-4483-9018-DEE401BD483F}" srcId="{5530D539-3003-4D05-86E0-ADDA39A47C25}" destId="{A410860A-2889-4B13-8691-9D166356E97E}" srcOrd="1" destOrd="0" parTransId="{8BA19671-63AE-437B-8FAA-6C78A9BC1B7F}" sibTransId="{50B68733-2A47-46CE-8BCB-46BF41353B37}"/>
    <dgm:cxn modelId="{902E2DA1-B0DE-446F-984C-330C94E1DDEC}" srcId="{5530D539-3003-4D05-86E0-ADDA39A47C25}" destId="{B30321C7-156B-4598-A9E0-5CD7B84926D4}" srcOrd="0" destOrd="0" parTransId="{0E664480-74C2-4C35-82CE-EF396818E76D}" sibTransId="{069DF668-8449-4CDD-AD23-E75456D55B02}"/>
    <dgm:cxn modelId="{D9C9865A-EB35-44FD-9758-992150A15CE3}" type="presOf" srcId="{0E664480-74C2-4C35-82CE-EF396818E76D}" destId="{DE6DAEE7-6849-43DB-8CE9-084F79661462}" srcOrd="0" destOrd="0" presId="urn:microsoft.com/office/officeart/2005/8/layout/hierarchy2"/>
    <dgm:cxn modelId="{62A0ADCD-D820-4A62-A10C-8D45288A8D56}" type="presOf" srcId="{A410860A-2889-4B13-8691-9D166356E97E}" destId="{CD8C9CCB-2765-4204-9349-548D9594CA12}" srcOrd="0" destOrd="0" presId="urn:microsoft.com/office/officeart/2005/8/layout/hierarchy2"/>
    <dgm:cxn modelId="{138D600F-EC5A-4A9E-BF03-C828C811D896}" srcId="{F4975007-5F7D-4006-9A5B-6291DD2AE40A}" destId="{5530D539-3003-4D05-86E0-ADDA39A47C25}" srcOrd="0" destOrd="0" parTransId="{A0927AC1-CD85-412A-94FD-FFB329482952}" sibTransId="{47C094D3-765B-4FB5-9BD4-7128AD60A721}"/>
    <dgm:cxn modelId="{443F2459-14C4-4B9C-9B02-60CB4BD9C7DA}" type="presOf" srcId="{0E664480-74C2-4C35-82CE-EF396818E76D}" destId="{D2D7DB9D-9C69-4786-8213-29244555C2D9}" srcOrd="1" destOrd="0" presId="urn:microsoft.com/office/officeart/2005/8/layout/hierarchy2"/>
    <dgm:cxn modelId="{D7C87D56-76B4-4E8E-98AD-A2E5F861ABBD}" type="presOf" srcId="{5530D539-3003-4D05-86E0-ADDA39A47C25}" destId="{423FFACE-B195-41C5-A6CF-1ABE075826E2}" srcOrd="0" destOrd="0" presId="urn:microsoft.com/office/officeart/2005/8/layout/hierarchy2"/>
    <dgm:cxn modelId="{50391B75-0A40-48C9-8EBB-22123D83584A}" type="presOf" srcId="{8BA19671-63AE-437B-8FAA-6C78A9BC1B7F}" destId="{247861AB-F041-4770-80E2-3E33B7F7C0CC}" srcOrd="1" destOrd="0" presId="urn:microsoft.com/office/officeart/2005/8/layout/hierarchy2"/>
    <dgm:cxn modelId="{815EEC32-8AF5-428F-A101-32821A81F066}" type="presOf" srcId="{8BA19671-63AE-437B-8FAA-6C78A9BC1B7F}" destId="{A7B98C63-5AC8-4E10-B3B3-A3CDD40F1AF0}" srcOrd="0" destOrd="0" presId="urn:microsoft.com/office/officeart/2005/8/layout/hierarchy2"/>
    <dgm:cxn modelId="{C72B3C4C-47FE-489D-AC05-1D3A6CF42792}" type="presOf" srcId="{B30321C7-156B-4598-A9E0-5CD7B84926D4}" destId="{22D28B0F-9661-4382-85BC-FC8D88B197DB}" srcOrd="0" destOrd="0" presId="urn:microsoft.com/office/officeart/2005/8/layout/hierarchy2"/>
    <dgm:cxn modelId="{C88EF3E3-5A55-4EB9-8C75-498C4852FFF3}" type="presOf" srcId="{F4975007-5F7D-4006-9A5B-6291DD2AE40A}" destId="{64496AF0-4F24-4C4E-A417-5B132DA39EFD}" srcOrd="0" destOrd="0" presId="urn:microsoft.com/office/officeart/2005/8/layout/hierarchy2"/>
    <dgm:cxn modelId="{F3583C61-98A3-4BBF-BFFD-29535D72A765}" type="presParOf" srcId="{64496AF0-4F24-4C4E-A417-5B132DA39EFD}" destId="{53B89DA2-05FE-4E2F-AD2F-2BABB96E70A6}" srcOrd="0" destOrd="0" presId="urn:microsoft.com/office/officeart/2005/8/layout/hierarchy2"/>
    <dgm:cxn modelId="{A3D281DD-41D9-44D4-970A-8D65E251B1A7}" type="presParOf" srcId="{53B89DA2-05FE-4E2F-AD2F-2BABB96E70A6}" destId="{423FFACE-B195-41C5-A6CF-1ABE075826E2}" srcOrd="0" destOrd="0" presId="urn:microsoft.com/office/officeart/2005/8/layout/hierarchy2"/>
    <dgm:cxn modelId="{D912E4D9-43BD-4B53-9F2D-2B414D9BD163}" type="presParOf" srcId="{53B89DA2-05FE-4E2F-AD2F-2BABB96E70A6}" destId="{98653A67-B085-484F-A78B-85491C0411B9}" srcOrd="1" destOrd="0" presId="urn:microsoft.com/office/officeart/2005/8/layout/hierarchy2"/>
    <dgm:cxn modelId="{3A447E68-CED7-4BE9-A2B3-8D1A5EEC3A3D}" type="presParOf" srcId="{98653A67-B085-484F-A78B-85491C0411B9}" destId="{DE6DAEE7-6849-43DB-8CE9-084F79661462}" srcOrd="0" destOrd="0" presId="urn:microsoft.com/office/officeart/2005/8/layout/hierarchy2"/>
    <dgm:cxn modelId="{8A950131-122A-41E6-9B7E-4ADF540C6B33}" type="presParOf" srcId="{DE6DAEE7-6849-43DB-8CE9-084F79661462}" destId="{D2D7DB9D-9C69-4786-8213-29244555C2D9}" srcOrd="0" destOrd="0" presId="urn:microsoft.com/office/officeart/2005/8/layout/hierarchy2"/>
    <dgm:cxn modelId="{79EF1962-A197-4888-B035-862D3641543D}" type="presParOf" srcId="{98653A67-B085-484F-A78B-85491C0411B9}" destId="{F6ED5DEC-5BB0-40B4-8829-92D7C5404E50}" srcOrd="1" destOrd="0" presId="urn:microsoft.com/office/officeart/2005/8/layout/hierarchy2"/>
    <dgm:cxn modelId="{976892D9-6749-406B-9CDF-7FFB3549BD08}" type="presParOf" srcId="{F6ED5DEC-5BB0-40B4-8829-92D7C5404E50}" destId="{22D28B0F-9661-4382-85BC-FC8D88B197DB}" srcOrd="0" destOrd="0" presId="urn:microsoft.com/office/officeart/2005/8/layout/hierarchy2"/>
    <dgm:cxn modelId="{62B42614-6CB4-449C-B1CC-FC529017AD91}" type="presParOf" srcId="{F6ED5DEC-5BB0-40B4-8829-92D7C5404E50}" destId="{C31FF4ED-8DD3-4529-8FA0-0EDB7ED7CC11}" srcOrd="1" destOrd="0" presId="urn:microsoft.com/office/officeart/2005/8/layout/hierarchy2"/>
    <dgm:cxn modelId="{62D6D86A-634C-4D7E-8D57-69FEA67CF27C}" type="presParOf" srcId="{98653A67-B085-484F-A78B-85491C0411B9}" destId="{A7B98C63-5AC8-4E10-B3B3-A3CDD40F1AF0}" srcOrd="2" destOrd="0" presId="urn:microsoft.com/office/officeart/2005/8/layout/hierarchy2"/>
    <dgm:cxn modelId="{A4EE7204-9A55-4A4F-8A94-031487EA0676}" type="presParOf" srcId="{A7B98C63-5AC8-4E10-B3B3-A3CDD40F1AF0}" destId="{247861AB-F041-4770-80E2-3E33B7F7C0CC}" srcOrd="0" destOrd="0" presId="urn:microsoft.com/office/officeart/2005/8/layout/hierarchy2"/>
    <dgm:cxn modelId="{1DA46BEC-C12A-4C74-A64D-29C7862E3F84}" type="presParOf" srcId="{98653A67-B085-484F-A78B-85491C0411B9}" destId="{5C38799F-21EF-4487-BF58-67EAD21C636E}" srcOrd="3" destOrd="0" presId="urn:microsoft.com/office/officeart/2005/8/layout/hierarchy2"/>
    <dgm:cxn modelId="{78F44C49-70EB-4DC5-B864-607C93381483}" type="presParOf" srcId="{5C38799F-21EF-4487-BF58-67EAD21C636E}" destId="{CD8C9CCB-2765-4204-9349-548D9594CA12}" srcOrd="0" destOrd="0" presId="urn:microsoft.com/office/officeart/2005/8/layout/hierarchy2"/>
    <dgm:cxn modelId="{65EF3529-A278-40E4-AF5A-5045F6B47AEB}" type="presParOf" srcId="{5C38799F-21EF-4487-BF58-67EAD21C636E}" destId="{1594C0B2-EE9C-4DC8-AE05-8CF4B1BA1B8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ECBB25-EA02-4CAB-BF5A-C2AC0F4F052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150D79EE-B999-4F9B-B612-EF7949AAFCF2}">
      <dgm:prSet phldrT="[Text]" custT="1"/>
      <dgm:spPr>
        <a:solidFill>
          <a:schemeClr val="accent6">
            <a:lumMod val="75000"/>
          </a:schemeClr>
        </a:solidFill>
      </dgm:spPr>
      <dgm:t>
        <a:bodyPr/>
        <a:lstStyle/>
        <a:p>
          <a:r>
            <a:rPr lang="en-US" sz="1600" dirty="0" smtClean="0"/>
            <a:t>All complete applications are reviewed by the </a:t>
          </a:r>
          <a:r>
            <a:rPr lang="en-US" sz="1600" b="1" dirty="0" smtClean="0"/>
            <a:t>TBRC</a:t>
          </a:r>
          <a:r>
            <a:rPr lang="en-US" sz="1600" dirty="0" smtClean="0"/>
            <a:t> comprised of Tech Board Members from the selected sector</a:t>
          </a:r>
          <a:endParaRPr lang="en-US" sz="1600" dirty="0"/>
        </a:p>
      </dgm:t>
    </dgm:pt>
    <dgm:pt modelId="{87E32151-7D35-48FF-A65A-36BE4BA6B07D}" type="parTrans" cxnId="{67AC6637-8123-4E69-A9F1-64285FF99DCE}">
      <dgm:prSet/>
      <dgm:spPr/>
      <dgm:t>
        <a:bodyPr/>
        <a:lstStyle/>
        <a:p>
          <a:endParaRPr lang="en-US"/>
        </a:p>
      </dgm:t>
    </dgm:pt>
    <dgm:pt modelId="{DBE396F7-9B91-4405-BDDF-0C0CED355D4D}" type="sibTrans" cxnId="{67AC6637-8123-4E69-A9F1-64285FF99DCE}">
      <dgm:prSet/>
      <dgm:spPr/>
      <dgm:t>
        <a:bodyPr/>
        <a:lstStyle/>
        <a:p>
          <a:endParaRPr lang="en-US"/>
        </a:p>
      </dgm:t>
    </dgm:pt>
    <dgm:pt modelId="{C3EC3E7E-8F9B-4468-ABDE-E3563B214C4C}">
      <dgm:prSet phldrT="[Text]" custT="1"/>
      <dgm:spPr>
        <a:solidFill>
          <a:schemeClr val="accent6">
            <a:lumMod val="75000"/>
          </a:schemeClr>
        </a:solidFill>
      </dgm:spPr>
      <dgm:t>
        <a:bodyPr/>
        <a:lstStyle/>
        <a:p>
          <a:r>
            <a:rPr lang="en-US" sz="1600" dirty="0" smtClean="0"/>
            <a:t>A recommendation is made to the </a:t>
          </a:r>
          <a:r>
            <a:rPr lang="en-US" sz="1600" b="1" dirty="0" smtClean="0"/>
            <a:t>MTI Board </a:t>
          </a:r>
          <a:r>
            <a:rPr lang="en-US" sz="1600" dirty="0" smtClean="0"/>
            <a:t>of Directors from each TBRC</a:t>
          </a:r>
          <a:endParaRPr lang="en-US" sz="1600" dirty="0"/>
        </a:p>
      </dgm:t>
    </dgm:pt>
    <dgm:pt modelId="{009A3A5E-1CA1-47C6-89B3-DE709AC2D5A5}" type="parTrans" cxnId="{B9D679D4-E068-4054-A19C-BE1998927E47}">
      <dgm:prSet/>
      <dgm:spPr>
        <a:ln>
          <a:solidFill>
            <a:schemeClr val="accent6">
              <a:lumMod val="75000"/>
            </a:schemeClr>
          </a:solidFill>
        </a:ln>
      </dgm:spPr>
      <dgm:t>
        <a:bodyPr/>
        <a:lstStyle/>
        <a:p>
          <a:endParaRPr lang="en-US"/>
        </a:p>
      </dgm:t>
    </dgm:pt>
    <dgm:pt modelId="{0A8308BA-01C8-4CAB-A561-94429ECD553B}" type="sibTrans" cxnId="{B9D679D4-E068-4054-A19C-BE1998927E47}">
      <dgm:prSet/>
      <dgm:spPr/>
      <dgm:t>
        <a:bodyPr/>
        <a:lstStyle/>
        <a:p>
          <a:endParaRPr lang="en-US"/>
        </a:p>
      </dgm:t>
    </dgm:pt>
    <dgm:pt modelId="{453C9C4B-4031-4735-8051-6335CC413DD5}">
      <dgm:prSet phldrT="[Text]" custT="1"/>
      <dgm:spPr>
        <a:solidFill>
          <a:schemeClr val="accent3"/>
        </a:solidFill>
      </dgm:spPr>
      <dgm:t>
        <a:bodyPr/>
        <a:lstStyle/>
        <a:p>
          <a:r>
            <a:rPr lang="en-US" sz="1600" b="1" dirty="0" smtClean="0"/>
            <a:t>Awardees</a:t>
          </a:r>
          <a:r>
            <a:rPr lang="en-US" sz="1600" dirty="0" smtClean="0"/>
            <a:t> may be required to meet with MTI, have 90 days to execute the contract and be paid 80% in advance</a:t>
          </a:r>
          <a:endParaRPr lang="en-US" sz="1600" dirty="0"/>
        </a:p>
      </dgm:t>
    </dgm:pt>
    <dgm:pt modelId="{ED68B65F-4000-44C0-8377-D16754DA2675}" type="parTrans" cxnId="{372A5138-23B8-496F-9734-1F195A04F75D}">
      <dgm:prSet/>
      <dgm:spPr>
        <a:ln>
          <a:solidFill>
            <a:schemeClr val="accent6">
              <a:lumMod val="75000"/>
            </a:schemeClr>
          </a:solidFill>
        </a:ln>
      </dgm:spPr>
      <dgm:t>
        <a:bodyPr/>
        <a:lstStyle/>
        <a:p>
          <a:endParaRPr lang="en-US"/>
        </a:p>
      </dgm:t>
    </dgm:pt>
    <dgm:pt modelId="{573E4B26-5539-4BB5-9679-737D18D5B485}" type="sibTrans" cxnId="{372A5138-23B8-496F-9734-1F195A04F75D}">
      <dgm:prSet/>
      <dgm:spPr/>
      <dgm:t>
        <a:bodyPr/>
        <a:lstStyle/>
        <a:p>
          <a:endParaRPr lang="en-US"/>
        </a:p>
      </dgm:t>
    </dgm:pt>
    <dgm:pt modelId="{F6B44D5D-E258-4F03-8172-A24357E4A505}">
      <dgm:prSet phldrT="[Text]" custT="1"/>
      <dgm:spPr>
        <a:solidFill>
          <a:schemeClr val="accent2"/>
        </a:solidFill>
      </dgm:spPr>
      <dgm:t>
        <a:bodyPr/>
        <a:lstStyle/>
        <a:p>
          <a:r>
            <a:rPr lang="en-US" sz="1600" b="1" dirty="0" smtClean="0"/>
            <a:t>Non-awardees</a:t>
          </a:r>
          <a:r>
            <a:rPr lang="en-US" sz="1600" dirty="0" smtClean="0"/>
            <a:t> will be notified and provided with written summary feedback</a:t>
          </a:r>
          <a:endParaRPr lang="en-US" sz="1600" dirty="0"/>
        </a:p>
      </dgm:t>
    </dgm:pt>
    <dgm:pt modelId="{85871161-F333-47E2-ABE6-E5414A0C4EDF}" type="parTrans" cxnId="{B18777A1-21E6-4F83-8B17-4DE74DC1D53B}">
      <dgm:prSet/>
      <dgm:spPr>
        <a:ln>
          <a:solidFill>
            <a:schemeClr val="accent6">
              <a:lumMod val="75000"/>
            </a:schemeClr>
          </a:solidFill>
        </a:ln>
      </dgm:spPr>
      <dgm:t>
        <a:bodyPr/>
        <a:lstStyle/>
        <a:p>
          <a:endParaRPr lang="en-US"/>
        </a:p>
      </dgm:t>
    </dgm:pt>
    <dgm:pt modelId="{FA50C025-1C80-4038-8AEE-2BC4B31D7D02}" type="sibTrans" cxnId="{B18777A1-21E6-4F83-8B17-4DE74DC1D53B}">
      <dgm:prSet/>
      <dgm:spPr/>
      <dgm:t>
        <a:bodyPr/>
        <a:lstStyle/>
        <a:p>
          <a:endParaRPr lang="en-US"/>
        </a:p>
      </dgm:t>
    </dgm:pt>
    <dgm:pt modelId="{854D99A7-15B9-44A1-BDB8-167BAA73FF68}" type="pres">
      <dgm:prSet presAssocID="{E0ECBB25-EA02-4CAB-BF5A-C2AC0F4F0526}" presName="diagram" presStyleCnt="0">
        <dgm:presLayoutVars>
          <dgm:chPref val="1"/>
          <dgm:dir/>
          <dgm:animOne val="branch"/>
          <dgm:animLvl val="lvl"/>
          <dgm:resizeHandles val="exact"/>
        </dgm:presLayoutVars>
      </dgm:prSet>
      <dgm:spPr/>
      <dgm:t>
        <a:bodyPr/>
        <a:lstStyle/>
        <a:p>
          <a:endParaRPr lang="en-US"/>
        </a:p>
      </dgm:t>
    </dgm:pt>
    <dgm:pt modelId="{D62559E7-76D8-4E5E-B14B-C545ACC62E42}" type="pres">
      <dgm:prSet presAssocID="{150D79EE-B999-4F9B-B612-EF7949AAFCF2}" presName="root1" presStyleCnt="0"/>
      <dgm:spPr/>
    </dgm:pt>
    <dgm:pt modelId="{FFCF4463-F84A-4EAC-BB33-A2EB5FE188DF}" type="pres">
      <dgm:prSet presAssocID="{150D79EE-B999-4F9B-B612-EF7949AAFCF2}" presName="LevelOneTextNode" presStyleLbl="node0" presStyleIdx="0" presStyleCnt="1" custScaleY="178889">
        <dgm:presLayoutVars>
          <dgm:chPref val="3"/>
        </dgm:presLayoutVars>
      </dgm:prSet>
      <dgm:spPr/>
      <dgm:t>
        <a:bodyPr/>
        <a:lstStyle/>
        <a:p>
          <a:endParaRPr lang="en-US"/>
        </a:p>
      </dgm:t>
    </dgm:pt>
    <dgm:pt modelId="{8A736B5C-C6E2-4443-8115-6DA5543EE01C}" type="pres">
      <dgm:prSet presAssocID="{150D79EE-B999-4F9B-B612-EF7949AAFCF2}" presName="level2hierChild" presStyleCnt="0"/>
      <dgm:spPr/>
    </dgm:pt>
    <dgm:pt modelId="{F701BF7A-06FC-4BED-BDEC-3AAF908F9B95}" type="pres">
      <dgm:prSet presAssocID="{009A3A5E-1CA1-47C6-89B3-DE709AC2D5A5}" presName="conn2-1" presStyleLbl="parChTrans1D2" presStyleIdx="0" presStyleCnt="1"/>
      <dgm:spPr/>
      <dgm:t>
        <a:bodyPr/>
        <a:lstStyle/>
        <a:p>
          <a:endParaRPr lang="en-US"/>
        </a:p>
      </dgm:t>
    </dgm:pt>
    <dgm:pt modelId="{DFEB9D1B-E38C-409C-8D8D-CF1D2C74D8E2}" type="pres">
      <dgm:prSet presAssocID="{009A3A5E-1CA1-47C6-89B3-DE709AC2D5A5}" presName="connTx" presStyleLbl="parChTrans1D2" presStyleIdx="0" presStyleCnt="1"/>
      <dgm:spPr/>
      <dgm:t>
        <a:bodyPr/>
        <a:lstStyle/>
        <a:p>
          <a:endParaRPr lang="en-US"/>
        </a:p>
      </dgm:t>
    </dgm:pt>
    <dgm:pt modelId="{F6509DE3-A403-4D34-BFBA-A6FD8747E53D}" type="pres">
      <dgm:prSet presAssocID="{C3EC3E7E-8F9B-4468-ABDE-E3563B214C4C}" presName="root2" presStyleCnt="0"/>
      <dgm:spPr/>
    </dgm:pt>
    <dgm:pt modelId="{7EB72A79-4CE5-495C-BC7C-AB6901280636}" type="pres">
      <dgm:prSet presAssocID="{C3EC3E7E-8F9B-4468-ABDE-E3563B214C4C}" presName="LevelTwoTextNode" presStyleLbl="node2" presStyleIdx="0" presStyleCnt="1" custScaleY="179064">
        <dgm:presLayoutVars>
          <dgm:chPref val="3"/>
        </dgm:presLayoutVars>
      </dgm:prSet>
      <dgm:spPr/>
      <dgm:t>
        <a:bodyPr/>
        <a:lstStyle/>
        <a:p>
          <a:endParaRPr lang="en-US"/>
        </a:p>
      </dgm:t>
    </dgm:pt>
    <dgm:pt modelId="{9ACA1871-790E-46AF-A5CC-38DA88B06E83}" type="pres">
      <dgm:prSet presAssocID="{C3EC3E7E-8F9B-4468-ABDE-E3563B214C4C}" presName="level3hierChild" presStyleCnt="0"/>
      <dgm:spPr/>
    </dgm:pt>
    <dgm:pt modelId="{C35CAA95-0BB3-4E3A-AA72-12861E901F4A}" type="pres">
      <dgm:prSet presAssocID="{ED68B65F-4000-44C0-8377-D16754DA2675}" presName="conn2-1" presStyleLbl="parChTrans1D3" presStyleIdx="0" presStyleCnt="2"/>
      <dgm:spPr/>
      <dgm:t>
        <a:bodyPr/>
        <a:lstStyle/>
        <a:p>
          <a:endParaRPr lang="en-US"/>
        </a:p>
      </dgm:t>
    </dgm:pt>
    <dgm:pt modelId="{67160873-CAF9-43F1-81D8-47BB312C6124}" type="pres">
      <dgm:prSet presAssocID="{ED68B65F-4000-44C0-8377-D16754DA2675}" presName="connTx" presStyleLbl="parChTrans1D3" presStyleIdx="0" presStyleCnt="2"/>
      <dgm:spPr/>
      <dgm:t>
        <a:bodyPr/>
        <a:lstStyle/>
        <a:p>
          <a:endParaRPr lang="en-US"/>
        </a:p>
      </dgm:t>
    </dgm:pt>
    <dgm:pt modelId="{E9B49DE3-0F8E-445A-B676-9CF54860A3D7}" type="pres">
      <dgm:prSet presAssocID="{453C9C4B-4031-4735-8051-6335CC413DD5}" presName="root2" presStyleCnt="0"/>
      <dgm:spPr/>
    </dgm:pt>
    <dgm:pt modelId="{8453E30B-D3DD-4977-ADFA-DD1406E096C7}" type="pres">
      <dgm:prSet presAssocID="{453C9C4B-4031-4735-8051-6335CC413DD5}" presName="LevelTwoTextNode" presStyleLbl="node3" presStyleIdx="0" presStyleCnt="2" custScaleY="156408" custLinFactNeighborX="-1864" custLinFactNeighborY="-18967">
        <dgm:presLayoutVars>
          <dgm:chPref val="3"/>
        </dgm:presLayoutVars>
      </dgm:prSet>
      <dgm:spPr/>
      <dgm:t>
        <a:bodyPr/>
        <a:lstStyle/>
        <a:p>
          <a:endParaRPr lang="en-US"/>
        </a:p>
      </dgm:t>
    </dgm:pt>
    <dgm:pt modelId="{9171B313-AFC9-4354-9BD1-BD5F5313CEF9}" type="pres">
      <dgm:prSet presAssocID="{453C9C4B-4031-4735-8051-6335CC413DD5}" presName="level3hierChild" presStyleCnt="0"/>
      <dgm:spPr/>
    </dgm:pt>
    <dgm:pt modelId="{15FD6CB4-6832-4855-B36E-5D6346E6DFF3}" type="pres">
      <dgm:prSet presAssocID="{85871161-F333-47E2-ABE6-E5414A0C4EDF}" presName="conn2-1" presStyleLbl="parChTrans1D3" presStyleIdx="1" presStyleCnt="2"/>
      <dgm:spPr/>
      <dgm:t>
        <a:bodyPr/>
        <a:lstStyle/>
        <a:p>
          <a:endParaRPr lang="en-US"/>
        </a:p>
      </dgm:t>
    </dgm:pt>
    <dgm:pt modelId="{35E7E9AB-53E5-4A89-808A-5FD086865096}" type="pres">
      <dgm:prSet presAssocID="{85871161-F333-47E2-ABE6-E5414A0C4EDF}" presName="connTx" presStyleLbl="parChTrans1D3" presStyleIdx="1" presStyleCnt="2"/>
      <dgm:spPr/>
      <dgm:t>
        <a:bodyPr/>
        <a:lstStyle/>
        <a:p>
          <a:endParaRPr lang="en-US"/>
        </a:p>
      </dgm:t>
    </dgm:pt>
    <dgm:pt modelId="{714B979B-3CE7-4A1C-979B-B5B1B83EF49F}" type="pres">
      <dgm:prSet presAssocID="{F6B44D5D-E258-4F03-8172-A24357E4A505}" presName="root2" presStyleCnt="0"/>
      <dgm:spPr/>
    </dgm:pt>
    <dgm:pt modelId="{257A55EC-7D24-4409-9073-BE9673CDCECE}" type="pres">
      <dgm:prSet presAssocID="{F6B44D5D-E258-4F03-8172-A24357E4A505}" presName="LevelTwoTextNode" presStyleLbl="node3" presStyleIdx="1" presStyleCnt="2" custScaleY="153046" custLinFactNeighborX="-1864" custLinFactNeighborY="14102">
        <dgm:presLayoutVars>
          <dgm:chPref val="3"/>
        </dgm:presLayoutVars>
      </dgm:prSet>
      <dgm:spPr/>
      <dgm:t>
        <a:bodyPr/>
        <a:lstStyle/>
        <a:p>
          <a:endParaRPr lang="en-US"/>
        </a:p>
      </dgm:t>
    </dgm:pt>
    <dgm:pt modelId="{DB3B09A6-5224-4C11-9DC1-2CB46B7D06DE}" type="pres">
      <dgm:prSet presAssocID="{F6B44D5D-E258-4F03-8172-A24357E4A505}" presName="level3hierChild" presStyleCnt="0"/>
      <dgm:spPr/>
    </dgm:pt>
  </dgm:ptLst>
  <dgm:cxnLst>
    <dgm:cxn modelId="{6C3C59F6-6274-4749-80D9-DEF1019350F8}" type="presOf" srcId="{150D79EE-B999-4F9B-B612-EF7949AAFCF2}" destId="{FFCF4463-F84A-4EAC-BB33-A2EB5FE188DF}" srcOrd="0" destOrd="0" presId="urn:microsoft.com/office/officeart/2005/8/layout/hierarchy2"/>
    <dgm:cxn modelId="{D0E6441A-3BF4-4A03-A9C8-DB9DDD6F228E}" type="presOf" srcId="{ED68B65F-4000-44C0-8377-D16754DA2675}" destId="{C35CAA95-0BB3-4E3A-AA72-12861E901F4A}" srcOrd="0" destOrd="0" presId="urn:microsoft.com/office/officeart/2005/8/layout/hierarchy2"/>
    <dgm:cxn modelId="{372A5138-23B8-496F-9734-1F195A04F75D}" srcId="{C3EC3E7E-8F9B-4468-ABDE-E3563B214C4C}" destId="{453C9C4B-4031-4735-8051-6335CC413DD5}" srcOrd="0" destOrd="0" parTransId="{ED68B65F-4000-44C0-8377-D16754DA2675}" sibTransId="{573E4B26-5539-4BB5-9679-737D18D5B485}"/>
    <dgm:cxn modelId="{4648BFEA-8960-4C0B-976D-6B0917916FE3}" type="presOf" srcId="{C3EC3E7E-8F9B-4468-ABDE-E3563B214C4C}" destId="{7EB72A79-4CE5-495C-BC7C-AB6901280636}" srcOrd="0" destOrd="0" presId="urn:microsoft.com/office/officeart/2005/8/layout/hierarchy2"/>
    <dgm:cxn modelId="{67AC6637-8123-4E69-A9F1-64285FF99DCE}" srcId="{E0ECBB25-EA02-4CAB-BF5A-C2AC0F4F0526}" destId="{150D79EE-B999-4F9B-B612-EF7949AAFCF2}" srcOrd="0" destOrd="0" parTransId="{87E32151-7D35-48FF-A65A-36BE4BA6B07D}" sibTransId="{DBE396F7-9B91-4405-BDDF-0C0CED355D4D}"/>
    <dgm:cxn modelId="{610AA535-EFDD-4A72-B848-0D1F3BCC457E}" type="presOf" srcId="{453C9C4B-4031-4735-8051-6335CC413DD5}" destId="{8453E30B-D3DD-4977-ADFA-DD1406E096C7}" srcOrd="0" destOrd="0" presId="urn:microsoft.com/office/officeart/2005/8/layout/hierarchy2"/>
    <dgm:cxn modelId="{FA8B25A4-1A52-47BB-AC96-41AAD2568FEC}" type="presOf" srcId="{009A3A5E-1CA1-47C6-89B3-DE709AC2D5A5}" destId="{DFEB9D1B-E38C-409C-8D8D-CF1D2C74D8E2}" srcOrd="1" destOrd="0" presId="urn:microsoft.com/office/officeart/2005/8/layout/hierarchy2"/>
    <dgm:cxn modelId="{249FCC82-CBBF-4582-B956-E634BC03C95B}" type="presOf" srcId="{85871161-F333-47E2-ABE6-E5414A0C4EDF}" destId="{15FD6CB4-6832-4855-B36E-5D6346E6DFF3}" srcOrd="0" destOrd="0" presId="urn:microsoft.com/office/officeart/2005/8/layout/hierarchy2"/>
    <dgm:cxn modelId="{E189B9E8-E02E-458C-9EF8-8D407826B1A2}" type="presOf" srcId="{009A3A5E-1CA1-47C6-89B3-DE709AC2D5A5}" destId="{F701BF7A-06FC-4BED-BDEC-3AAF908F9B95}" srcOrd="0" destOrd="0" presId="urn:microsoft.com/office/officeart/2005/8/layout/hierarchy2"/>
    <dgm:cxn modelId="{9B808A58-4486-4825-AD2C-624F4C42A1A7}" type="presOf" srcId="{E0ECBB25-EA02-4CAB-BF5A-C2AC0F4F0526}" destId="{854D99A7-15B9-44A1-BDB8-167BAA73FF68}" srcOrd="0" destOrd="0" presId="urn:microsoft.com/office/officeart/2005/8/layout/hierarchy2"/>
    <dgm:cxn modelId="{1A107DFE-AAE5-4B48-8EF8-B5C9FFA21362}" type="presOf" srcId="{ED68B65F-4000-44C0-8377-D16754DA2675}" destId="{67160873-CAF9-43F1-81D8-47BB312C6124}" srcOrd="1" destOrd="0" presId="urn:microsoft.com/office/officeart/2005/8/layout/hierarchy2"/>
    <dgm:cxn modelId="{B9D679D4-E068-4054-A19C-BE1998927E47}" srcId="{150D79EE-B999-4F9B-B612-EF7949AAFCF2}" destId="{C3EC3E7E-8F9B-4468-ABDE-E3563B214C4C}" srcOrd="0" destOrd="0" parTransId="{009A3A5E-1CA1-47C6-89B3-DE709AC2D5A5}" sibTransId="{0A8308BA-01C8-4CAB-A561-94429ECD553B}"/>
    <dgm:cxn modelId="{B18777A1-21E6-4F83-8B17-4DE74DC1D53B}" srcId="{C3EC3E7E-8F9B-4468-ABDE-E3563B214C4C}" destId="{F6B44D5D-E258-4F03-8172-A24357E4A505}" srcOrd="1" destOrd="0" parTransId="{85871161-F333-47E2-ABE6-E5414A0C4EDF}" sibTransId="{FA50C025-1C80-4038-8AEE-2BC4B31D7D02}"/>
    <dgm:cxn modelId="{11D03301-D2BE-4578-B0AE-6414703B2535}" type="presOf" srcId="{85871161-F333-47E2-ABE6-E5414A0C4EDF}" destId="{35E7E9AB-53E5-4A89-808A-5FD086865096}" srcOrd="1" destOrd="0" presId="urn:microsoft.com/office/officeart/2005/8/layout/hierarchy2"/>
    <dgm:cxn modelId="{7B4BE9F4-CA45-4B21-BD30-85EB10F9E918}" type="presOf" srcId="{F6B44D5D-E258-4F03-8172-A24357E4A505}" destId="{257A55EC-7D24-4409-9073-BE9673CDCECE}" srcOrd="0" destOrd="0" presId="urn:microsoft.com/office/officeart/2005/8/layout/hierarchy2"/>
    <dgm:cxn modelId="{0EAF1347-341C-424A-B944-63CFBA73150B}" type="presParOf" srcId="{854D99A7-15B9-44A1-BDB8-167BAA73FF68}" destId="{D62559E7-76D8-4E5E-B14B-C545ACC62E42}" srcOrd="0" destOrd="0" presId="urn:microsoft.com/office/officeart/2005/8/layout/hierarchy2"/>
    <dgm:cxn modelId="{7CB1131F-8682-4B70-BB8A-0EECC1DC9317}" type="presParOf" srcId="{D62559E7-76D8-4E5E-B14B-C545ACC62E42}" destId="{FFCF4463-F84A-4EAC-BB33-A2EB5FE188DF}" srcOrd="0" destOrd="0" presId="urn:microsoft.com/office/officeart/2005/8/layout/hierarchy2"/>
    <dgm:cxn modelId="{6E57BDDE-531A-4CEF-946F-6486A807A7A1}" type="presParOf" srcId="{D62559E7-76D8-4E5E-B14B-C545ACC62E42}" destId="{8A736B5C-C6E2-4443-8115-6DA5543EE01C}" srcOrd="1" destOrd="0" presId="urn:microsoft.com/office/officeart/2005/8/layout/hierarchy2"/>
    <dgm:cxn modelId="{DEFFD8A3-2DEF-4BE5-9955-50F0EB70F9E4}" type="presParOf" srcId="{8A736B5C-C6E2-4443-8115-6DA5543EE01C}" destId="{F701BF7A-06FC-4BED-BDEC-3AAF908F9B95}" srcOrd="0" destOrd="0" presId="urn:microsoft.com/office/officeart/2005/8/layout/hierarchy2"/>
    <dgm:cxn modelId="{7DBEA6F9-A657-4E5B-B50B-3DF06B252D0E}" type="presParOf" srcId="{F701BF7A-06FC-4BED-BDEC-3AAF908F9B95}" destId="{DFEB9D1B-E38C-409C-8D8D-CF1D2C74D8E2}" srcOrd="0" destOrd="0" presId="urn:microsoft.com/office/officeart/2005/8/layout/hierarchy2"/>
    <dgm:cxn modelId="{2E50896A-41DE-49C4-BD7B-16D60A3D5C94}" type="presParOf" srcId="{8A736B5C-C6E2-4443-8115-6DA5543EE01C}" destId="{F6509DE3-A403-4D34-BFBA-A6FD8747E53D}" srcOrd="1" destOrd="0" presId="urn:microsoft.com/office/officeart/2005/8/layout/hierarchy2"/>
    <dgm:cxn modelId="{5E933A81-1B60-4BF8-9711-F341A605B6DA}" type="presParOf" srcId="{F6509DE3-A403-4D34-BFBA-A6FD8747E53D}" destId="{7EB72A79-4CE5-495C-BC7C-AB6901280636}" srcOrd="0" destOrd="0" presId="urn:microsoft.com/office/officeart/2005/8/layout/hierarchy2"/>
    <dgm:cxn modelId="{DCD0E64B-1CA0-4354-9885-8E26D43F04E7}" type="presParOf" srcId="{F6509DE3-A403-4D34-BFBA-A6FD8747E53D}" destId="{9ACA1871-790E-46AF-A5CC-38DA88B06E83}" srcOrd="1" destOrd="0" presId="urn:microsoft.com/office/officeart/2005/8/layout/hierarchy2"/>
    <dgm:cxn modelId="{5F17EBFF-BE76-4404-8728-583CE7F413B6}" type="presParOf" srcId="{9ACA1871-790E-46AF-A5CC-38DA88B06E83}" destId="{C35CAA95-0BB3-4E3A-AA72-12861E901F4A}" srcOrd="0" destOrd="0" presId="urn:microsoft.com/office/officeart/2005/8/layout/hierarchy2"/>
    <dgm:cxn modelId="{EAC9A01E-69D1-4EBF-8603-C9CDD7DA995F}" type="presParOf" srcId="{C35CAA95-0BB3-4E3A-AA72-12861E901F4A}" destId="{67160873-CAF9-43F1-81D8-47BB312C6124}" srcOrd="0" destOrd="0" presId="urn:microsoft.com/office/officeart/2005/8/layout/hierarchy2"/>
    <dgm:cxn modelId="{11221088-44B7-47DE-806B-B7AB2158FE5B}" type="presParOf" srcId="{9ACA1871-790E-46AF-A5CC-38DA88B06E83}" destId="{E9B49DE3-0F8E-445A-B676-9CF54860A3D7}" srcOrd="1" destOrd="0" presId="urn:microsoft.com/office/officeart/2005/8/layout/hierarchy2"/>
    <dgm:cxn modelId="{CF30183D-B622-4365-86EE-0D1AC27D13CB}" type="presParOf" srcId="{E9B49DE3-0F8E-445A-B676-9CF54860A3D7}" destId="{8453E30B-D3DD-4977-ADFA-DD1406E096C7}" srcOrd="0" destOrd="0" presId="urn:microsoft.com/office/officeart/2005/8/layout/hierarchy2"/>
    <dgm:cxn modelId="{23788F95-F0FA-4547-B204-0FB6C5285962}" type="presParOf" srcId="{E9B49DE3-0F8E-445A-B676-9CF54860A3D7}" destId="{9171B313-AFC9-4354-9BD1-BD5F5313CEF9}" srcOrd="1" destOrd="0" presId="urn:microsoft.com/office/officeart/2005/8/layout/hierarchy2"/>
    <dgm:cxn modelId="{A92B250A-790F-4CE3-AD2A-7872323486CC}" type="presParOf" srcId="{9ACA1871-790E-46AF-A5CC-38DA88B06E83}" destId="{15FD6CB4-6832-4855-B36E-5D6346E6DFF3}" srcOrd="2" destOrd="0" presId="urn:microsoft.com/office/officeart/2005/8/layout/hierarchy2"/>
    <dgm:cxn modelId="{A4840FF7-77CC-4691-B312-862431FCB0B2}" type="presParOf" srcId="{15FD6CB4-6832-4855-B36E-5D6346E6DFF3}" destId="{35E7E9AB-53E5-4A89-808A-5FD086865096}" srcOrd="0" destOrd="0" presId="urn:microsoft.com/office/officeart/2005/8/layout/hierarchy2"/>
    <dgm:cxn modelId="{B56C678D-553C-4CA4-9EB7-E0F199845E70}" type="presParOf" srcId="{9ACA1871-790E-46AF-A5CC-38DA88B06E83}" destId="{714B979B-3CE7-4A1C-979B-B5B1B83EF49F}" srcOrd="3" destOrd="0" presId="urn:microsoft.com/office/officeart/2005/8/layout/hierarchy2"/>
    <dgm:cxn modelId="{93BAA12E-56D1-40CD-B7BE-73AD9A53EA2F}" type="presParOf" srcId="{714B979B-3CE7-4A1C-979B-B5B1B83EF49F}" destId="{257A55EC-7D24-4409-9073-BE9673CDCECE}" srcOrd="0" destOrd="0" presId="urn:microsoft.com/office/officeart/2005/8/layout/hierarchy2"/>
    <dgm:cxn modelId="{946EEABB-7376-4E58-8B39-6D6CCC7DC2BF}" type="presParOf" srcId="{714B979B-3CE7-4A1C-979B-B5B1B83EF49F}" destId="{DB3B09A6-5224-4C11-9DC1-2CB46B7D06D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36845A-BE6E-4796-9860-E3BC4FB3B2C3}">
      <dsp:nvSpPr>
        <dsp:cNvPr id="0" name=""/>
        <dsp:cNvSpPr/>
      </dsp:nvSpPr>
      <dsp:spPr>
        <a:xfrm rot="5400000">
          <a:off x="956094" y="1222701"/>
          <a:ext cx="1050131" cy="1195537"/>
        </a:xfrm>
        <a:prstGeom prst="bentUpArrow">
          <a:avLst>
            <a:gd name="adj1" fmla="val 32840"/>
            <a:gd name="adj2" fmla="val 25000"/>
            <a:gd name="adj3" fmla="val 35780"/>
          </a:avLst>
        </a:prstGeom>
        <a:solidFill>
          <a:schemeClr val="dk2">
            <a:tint val="5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CBD772-A33F-4B60-8D24-05A9B372A5E3}">
      <dsp:nvSpPr>
        <dsp:cNvPr id="0" name=""/>
        <dsp:cNvSpPr/>
      </dsp:nvSpPr>
      <dsp:spPr>
        <a:xfrm>
          <a:off x="310772" y="23283"/>
          <a:ext cx="1767802" cy="1237404"/>
        </a:xfrm>
        <a:prstGeom prst="roundRect">
          <a:avLst>
            <a:gd name="adj" fmla="val 1667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Download Application Instructions</a:t>
          </a:r>
          <a:endParaRPr lang="en-US" sz="1800" b="1" kern="1200" dirty="0"/>
        </a:p>
      </dsp:txBody>
      <dsp:txXfrm>
        <a:off x="371188" y="83699"/>
        <a:ext cx="1646970" cy="1116572"/>
      </dsp:txXfrm>
    </dsp:sp>
    <dsp:sp modelId="{A1FA7053-C233-44CF-94E0-0298B436B8F2}">
      <dsp:nvSpPr>
        <dsp:cNvPr id="0" name=""/>
        <dsp:cNvSpPr/>
      </dsp:nvSpPr>
      <dsp:spPr>
        <a:xfrm>
          <a:off x="2056151" y="198435"/>
          <a:ext cx="2687589" cy="1000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Understand what the funder wants.</a:t>
          </a:r>
          <a:endParaRPr lang="en-US" sz="1400" kern="1200" dirty="0"/>
        </a:p>
        <a:p>
          <a:pPr marL="114300" lvl="1" indent="-114300" algn="l" defTabSz="622300">
            <a:lnSpc>
              <a:spcPct val="90000"/>
            </a:lnSpc>
            <a:spcBef>
              <a:spcPct val="0"/>
            </a:spcBef>
            <a:spcAft>
              <a:spcPct val="15000"/>
            </a:spcAft>
            <a:buChar char="••"/>
          </a:pPr>
          <a:r>
            <a:rPr lang="en-US" sz="1400" kern="1200" dirty="0" smtClean="0"/>
            <a:t>Create a rough draft of the scope of the project</a:t>
          </a:r>
          <a:endParaRPr lang="en-US" sz="1400" kern="1200" dirty="0"/>
        </a:p>
        <a:p>
          <a:pPr marL="114300" lvl="1" indent="-114300" algn="l" defTabSz="533400">
            <a:lnSpc>
              <a:spcPct val="90000"/>
            </a:lnSpc>
            <a:spcBef>
              <a:spcPct val="0"/>
            </a:spcBef>
            <a:spcAft>
              <a:spcPct val="15000"/>
            </a:spcAft>
            <a:buChar char="••"/>
          </a:pPr>
          <a:endParaRPr lang="en-US" sz="1200" kern="1200" dirty="0"/>
        </a:p>
      </dsp:txBody>
      <dsp:txXfrm>
        <a:off x="2056151" y="198435"/>
        <a:ext cx="2687589" cy="1000125"/>
      </dsp:txXfrm>
    </dsp:sp>
    <dsp:sp modelId="{A420830E-5BD1-4991-AD36-EBC79CA1606C}">
      <dsp:nvSpPr>
        <dsp:cNvPr id="0" name=""/>
        <dsp:cNvSpPr/>
      </dsp:nvSpPr>
      <dsp:spPr>
        <a:xfrm rot="5400000">
          <a:off x="2708694" y="2594296"/>
          <a:ext cx="1050131" cy="1195537"/>
        </a:xfrm>
        <a:prstGeom prst="bentUpArrow">
          <a:avLst>
            <a:gd name="adj1" fmla="val 32840"/>
            <a:gd name="adj2" fmla="val 25000"/>
            <a:gd name="adj3" fmla="val 35780"/>
          </a:avLst>
        </a:prstGeom>
        <a:solidFill>
          <a:schemeClr val="dk2">
            <a:tint val="5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C76ADD-0A32-4C09-A8B8-89A99DE7839D}">
      <dsp:nvSpPr>
        <dsp:cNvPr id="0" name=""/>
        <dsp:cNvSpPr/>
      </dsp:nvSpPr>
      <dsp:spPr>
        <a:xfrm>
          <a:off x="2112914" y="1413297"/>
          <a:ext cx="1767802" cy="1237404"/>
        </a:xfrm>
        <a:prstGeom prst="roundRect">
          <a:avLst>
            <a:gd name="adj" fmla="val 1667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Concept Review Meeting</a:t>
          </a:r>
          <a:endParaRPr lang="en-US" sz="1800" b="1" kern="1200" dirty="0"/>
        </a:p>
      </dsp:txBody>
      <dsp:txXfrm>
        <a:off x="2173330" y="1473713"/>
        <a:ext cx="1646970" cy="1116572"/>
      </dsp:txXfrm>
    </dsp:sp>
    <dsp:sp modelId="{47616F5C-52C1-4E89-BE38-A9B5FFAB0FA0}">
      <dsp:nvSpPr>
        <dsp:cNvPr id="0" name=""/>
        <dsp:cNvSpPr/>
      </dsp:nvSpPr>
      <dsp:spPr>
        <a:xfrm>
          <a:off x="3889711" y="1531942"/>
          <a:ext cx="2399393" cy="1000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Share your project draft with MTI</a:t>
          </a:r>
          <a:endParaRPr lang="en-US" sz="1400" kern="1200" dirty="0"/>
        </a:p>
        <a:p>
          <a:pPr marL="114300" lvl="1" indent="-114300" algn="l" defTabSz="622300">
            <a:lnSpc>
              <a:spcPct val="90000"/>
            </a:lnSpc>
            <a:spcBef>
              <a:spcPct val="0"/>
            </a:spcBef>
            <a:spcAft>
              <a:spcPct val="15000"/>
            </a:spcAft>
            <a:buChar char="••"/>
          </a:pPr>
          <a:r>
            <a:rPr lang="en-US" sz="1400" kern="1200" dirty="0" smtClean="0"/>
            <a:t>Be sure that the project is a fit to the TechStart Grant and MTI purpose.</a:t>
          </a:r>
          <a:endParaRPr lang="en-US" sz="1400" kern="1200" dirty="0"/>
        </a:p>
      </dsp:txBody>
      <dsp:txXfrm>
        <a:off x="3889711" y="1531942"/>
        <a:ext cx="2399393" cy="1000125"/>
      </dsp:txXfrm>
    </dsp:sp>
    <dsp:sp modelId="{83737889-F88F-4FFC-82F4-0F93804B957C}">
      <dsp:nvSpPr>
        <dsp:cNvPr id="0" name=""/>
        <dsp:cNvSpPr/>
      </dsp:nvSpPr>
      <dsp:spPr>
        <a:xfrm>
          <a:off x="3915057" y="2803311"/>
          <a:ext cx="1767802" cy="1237404"/>
        </a:xfrm>
        <a:prstGeom prst="roundRect">
          <a:avLst>
            <a:gd name="adj" fmla="val 1667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Prepare application for submission</a:t>
          </a:r>
          <a:endParaRPr lang="en-US" sz="1800" b="1" kern="1200" dirty="0"/>
        </a:p>
      </dsp:txBody>
      <dsp:txXfrm>
        <a:off x="3975473" y="2863727"/>
        <a:ext cx="1646970" cy="1116572"/>
      </dsp:txXfrm>
    </dsp:sp>
    <dsp:sp modelId="{03D986A3-7736-4D51-8BEC-34CBF6FBCDBD}">
      <dsp:nvSpPr>
        <dsp:cNvPr id="0" name=""/>
        <dsp:cNvSpPr/>
      </dsp:nvSpPr>
      <dsp:spPr>
        <a:xfrm>
          <a:off x="5729195" y="2971802"/>
          <a:ext cx="1814604" cy="1000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Address all criteria, get feedback</a:t>
          </a:r>
          <a:endParaRPr lang="en-US" sz="1300" kern="1200" dirty="0"/>
        </a:p>
        <a:p>
          <a:pPr marL="114300" lvl="1" indent="-114300" algn="l" defTabSz="577850">
            <a:lnSpc>
              <a:spcPct val="90000"/>
            </a:lnSpc>
            <a:spcBef>
              <a:spcPct val="0"/>
            </a:spcBef>
            <a:spcAft>
              <a:spcPct val="15000"/>
            </a:spcAft>
            <a:buChar char="••"/>
          </a:pPr>
          <a:r>
            <a:rPr lang="en-US" sz="1300" kern="1200" dirty="0" smtClean="0"/>
            <a:t>Follow the instructions</a:t>
          </a:r>
          <a:endParaRPr lang="en-US" sz="1300" kern="1200" dirty="0"/>
        </a:p>
      </dsp:txBody>
      <dsp:txXfrm>
        <a:off x="5729195" y="2971802"/>
        <a:ext cx="1814604" cy="10001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3FFACE-B195-41C5-A6CF-1ABE075826E2}">
      <dsp:nvSpPr>
        <dsp:cNvPr id="0" name=""/>
        <dsp:cNvSpPr/>
      </dsp:nvSpPr>
      <dsp:spPr>
        <a:xfrm>
          <a:off x="4306" y="1406628"/>
          <a:ext cx="3425411" cy="1712705"/>
        </a:xfrm>
        <a:prstGeom prst="roundRect">
          <a:avLst>
            <a:gd name="adj" fmla="val 10000"/>
          </a:avLst>
        </a:prstGeom>
        <a:solidFill>
          <a:schemeClr val="accent6">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All complete applications are reviewed by the </a:t>
          </a:r>
          <a:r>
            <a:rPr lang="en-US" sz="1900" b="1" kern="1200" dirty="0" err="1" smtClean="0"/>
            <a:t>TechStart</a:t>
          </a:r>
          <a:r>
            <a:rPr lang="en-US" sz="1900" b="1" kern="1200" dirty="0" smtClean="0"/>
            <a:t> Review Committee</a:t>
          </a:r>
          <a:r>
            <a:rPr lang="en-US" sz="1900" kern="1200" dirty="0" smtClean="0"/>
            <a:t> comprised of MTI Staff, Tech Board Member, and BOD Member</a:t>
          </a:r>
          <a:endParaRPr lang="en-US" sz="1900" kern="1200" dirty="0"/>
        </a:p>
      </dsp:txBody>
      <dsp:txXfrm>
        <a:off x="54469" y="1456791"/>
        <a:ext cx="3325085" cy="1612379"/>
      </dsp:txXfrm>
    </dsp:sp>
    <dsp:sp modelId="{DE6DAEE7-6849-43DB-8CE9-084F79661462}">
      <dsp:nvSpPr>
        <dsp:cNvPr id="0" name=""/>
        <dsp:cNvSpPr/>
      </dsp:nvSpPr>
      <dsp:spPr>
        <a:xfrm rot="19457599">
          <a:off x="3271118" y="1736520"/>
          <a:ext cx="1687362" cy="68115"/>
        </a:xfrm>
        <a:custGeom>
          <a:avLst/>
          <a:gdLst/>
          <a:ahLst/>
          <a:cxnLst/>
          <a:rect l="0" t="0" r="0" b="0"/>
          <a:pathLst>
            <a:path>
              <a:moveTo>
                <a:pt x="0" y="34057"/>
              </a:moveTo>
              <a:lnTo>
                <a:pt x="1687362" y="34057"/>
              </a:lnTo>
            </a:path>
          </a:pathLst>
        </a:custGeom>
        <a:noFill/>
        <a:ln w="25400" cap="flat" cmpd="sng" algn="ctr">
          <a:solidFill>
            <a:schemeClr val="accent6">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072615" y="1728394"/>
        <a:ext cx="84368" cy="84368"/>
      </dsp:txXfrm>
    </dsp:sp>
    <dsp:sp modelId="{22D28B0F-9661-4382-85BC-FC8D88B197DB}">
      <dsp:nvSpPr>
        <dsp:cNvPr id="0" name=""/>
        <dsp:cNvSpPr/>
      </dsp:nvSpPr>
      <dsp:spPr>
        <a:xfrm>
          <a:off x="4799882" y="421822"/>
          <a:ext cx="3425411" cy="1712705"/>
        </a:xfrm>
        <a:prstGeom prst="roundRect">
          <a:avLst>
            <a:gd name="adj" fmla="val 10000"/>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kern="1200" dirty="0" smtClean="0"/>
            <a:t>Awardees</a:t>
          </a:r>
          <a:r>
            <a:rPr lang="en-US" sz="1900" kern="1200" dirty="0" smtClean="0"/>
            <a:t> will be emailed agreement docs, have 60 days to execute the contract and be paid 80% in advance</a:t>
          </a:r>
        </a:p>
      </dsp:txBody>
      <dsp:txXfrm>
        <a:off x="4850045" y="471985"/>
        <a:ext cx="3325085" cy="1612379"/>
      </dsp:txXfrm>
    </dsp:sp>
    <dsp:sp modelId="{A7B98C63-5AC8-4E10-B3B3-A3CDD40F1AF0}">
      <dsp:nvSpPr>
        <dsp:cNvPr id="0" name=""/>
        <dsp:cNvSpPr/>
      </dsp:nvSpPr>
      <dsp:spPr>
        <a:xfrm rot="2142401">
          <a:off x="3271118" y="2721326"/>
          <a:ext cx="1687362" cy="68115"/>
        </a:xfrm>
        <a:custGeom>
          <a:avLst/>
          <a:gdLst/>
          <a:ahLst/>
          <a:cxnLst/>
          <a:rect l="0" t="0" r="0" b="0"/>
          <a:pathLst>
            <a:path>
              <a:moveTo>
                <a:pt x="0" y="34057"/>
              </a:moveTo>
              <a:lnTo>
                <a:pt x="1687362" y="34057"/>
              </a:lnTo>
            </a:path>
          </a:pathLst>
        </a:custGeom>
        <a:noFill/>
        <a:ln w="25400" cap="flat" cmpd="sng" algn="ctr">
          <a:solidFill>
            <a:schemeClr val="accent6">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072615" y="2713200"/>
        <a:ext cx="84368" cy="84368"/>
      </dsp:txXfrm>
    </dsp:sp>
    <dsp:sp modelId="{CD8C9CCB-2765-4204-9349-548D9594CA12}">
      <dsp:nvSpPr>
        <dsp:cNvPr id="0" name=""/>
        <dsp:cNvSpPr/>
      </dsp:nvSpPr>
      <dsp:spPr>
        <a:xfrm>
          <a:off x="4799882" y="2391434"/>
          <a:ext cx="3425411" cy="1712705"/>
        </a:xfrm>
        <a:prstGeom prst="roundRect">
          <a:avLst>
            <a:gd name="adj" fmla="val 10000"/>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kern="1200" dirty="0" smtClean="0"/>
            <a:t>Non-awardees</a:t>
          </a:r>
          <a:r>
            <a:rPr lang="en-US" sz="1900" kern="1200" dirty="0" smtClean="0"/>
            <a:t> will be notified and encouraged to contact MTI for verbal feedback before resubmitting</a:t>
          </a:r>
          <a:endParaRPr lang="en-US" sz="1900" kern="1200" dirty="0"/>
        </a:p>
      </dsp:txBody>
      <dsp:txXfrm>
        <a:off x="4850045" y="2441597"/>
        <a:ext cx="3325085" cy="16123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CF4463-F84A-4EAC-BB33-A2EB5FE188DF}">
      <dsp:nvSpPr>
        <dsp:cNvPr id="0" name=""/>
        <dsp:cNvSpPr/>
      </dsp:nvSpPr>
      <dsp:spPr>
        <a:xfrm>
          <a:off x="8099" y="1296345"/>
          <a:ext cx="2161421" cy="1933272"/>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All complete applications are reviewed by the </a:t>
          </a:r>
          <a:r>
            <a:rPr lang="en-US" sz="1600" b="1" kern="1200" dirty="0" smtClean="0"/>
            <a:t>TBRC</a:t>
          </a:r>
          <a:r>
            <a:rPr lang="en-US" sz="1600" kern="1200" dirty="0" smtClean="0"/>
            <a:t> comprised of Tech Board Members from the selected sector</a:t>
          </a:r>
          <a:endParaRPr lang="en-US" sz="1600" kern="1200" dirty="0"/>
        </a:p>
      </dsp:txBody>
      <dsp:txXfrm>
        <a:off x="64723" y="1352969"/>
        <a:ext cx="2048173" cy="1820024"/>
      </dsp:txXfrm>
    </dsp:sp>
    <dsp:sp modelId="{F701BF7A-06FC-4BED-BDEC-3AAF908F9B95}">
      <dsp:nvSpPr>
        <dsp:cNvPr id="0" name=""/>
        <dsp:cNvSpPr/>
      </dsp:nvSpPr>
      <dsp:spPr>
        <a:xfrm>
          <a:off x="2169520" y="2241491"/>
          <a:ext cx="864568" cy="42980"/>
        </a:xfrm>
        <a:custGeom>
          <a:avLst/>
          <a:gdLst/>
          <a:ahLst/>
          <a:cxnLst/>
          <a:rect l="0" t="0" r="0" b="0"/>
          <a:pathLst>
            <a:path>
              <a:moveTo>
                <a:pt x="0" y="21490"/>
              </a:moveTo>
              <a:lnTo>
                <a:pt x="864568" y="21490"/>
              </a:lnTo>
            </a:path>
          </a:pathLst>
        </a:custGeom>
        <a:noFill/>
        <a:ln w="25400" cap="flat" cmpd="sng" algn="ctr">
          <a:solidFill>
            <a:schemeClr val="accent6">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80190" y="2241367"/>
        <a:ext cx="43228" cy="43228"/>
      </dsp:txXfrm>
    </dsp:sp>
    <dsp:sp modelId="{7EB72A79-4CE5-495C-BC7C-AB6901280636}">
      <dsp:nvSpPr>
        <dsp:cNvPr id="0" name=""/>
        <dsp:cNvSpPr/>
      </dsp:nvSpPr>
      <dsp:spPr>
        <a:xfrm>
          <a:off x="3034089" y="1295399"/>
          <a:ext cx="2161421" cy="1935163"/>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A recommendation is made to the </a:t>
          </a:r>
          <a:r>
            <a:rPr lang="en-US" sz="1600" b="1" kern="1200" dirty="0" smtClean="0"/>
            <a:t>MTI Board </a:t>
          </a:r>
          <a:r>
            <a:rPr lang="en-US" sz="1600" kern="1200" dirty="0" smtClean="0"/>
            <a:t>of Directors from each TBRC</a:t>
          </a:r>
          <a:endParaRPr lang="en-US" sz="1600" kern="1200" dirty="0"/>
        </a:p>
      </dsp:txBody>
      <dsp:txXfrm>
        <a:off x="3090768" y="1352078"/>
        <a:ext cx="2048063" cy="1821805"/>
      </dsp:txXfrm>
    </dsp:sp>
    <dsp:sp modelId="{C35CAA95-0BB3-4E3A-AA72-12861E901F4A}">
      <dsp:nvSpPr>
        <dsp:cNvPr id="0" name=""/>
        <dsp:cNvSpPr/>
      </dsp:nvSpPr>
      <dsp:spPr>
        <a:xfrm rot="18391367">
          <a:off x="4915144" y="1684979"/>
          <a:ext cx="1385012" cy="42980"/>
        </a:xfrm>
        <a:custGeom>
          <a:avLst/>
          <a:gdLst/>
          <a:ahLst/>
          <a:cxnLst/>
          <a:rect l="0" t="0" r="0" b="0"/>
          <a:pathLst>
            <a:path>
              <a:moveTo>
                <a:pt x="0" y="21490"/>
              </a:moveTo>
              <a:lnTo>
                <a:pt x="1385012" y="21490"/>
              </a:lnTo>
            </a:path>
          </a:pathLst>
        </a:custGeom>
        <a:noFill/>
        <a:ln w="25400" cap="flat" cmpd="sng" algn="ctr">
          <a:solidFill>
            <a:schemeClr val="accent6">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73025" y="1671844"/>
        <a:ext cx="69250" cy="69250"/>
      </dsp:txXfrm>
    </dsp:sp>
    <dsp:sp modelId="{8453E30B-D3DD-4977-ADFA-DD1406E096C7}">
      <dsp:nvSpPr>
        <dsp:cNvPr id="0" name=""/>
        <dsp:cNvSpPr/>
      </dsp:nvSpPr>
      <dsp:spPr>
        <a:xfrm>
          <a:off x="6019790" y="304798"/>
          <a:ext cx="2161421" cy="1690317"/>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Awardees</a:t>
          </a:r>
          <a:r>
            <a:rPr lang="en-US" sz="1600" kern="1200" dirty="0" smtClean="0"/>
            <a:t> may be required to meet with MTI, have 90 days to execute the contract and be paid 80% in advance</a:t>
          </a:r>
          <a:endParaRPr lang="en-US" sz="1600" kern="1200" dirty="0"/>
        </a:p>
      </dsp:txBody>
      <dsp:txXfrm>
        <a:off x="6069298" y="354306"/>
        <a:ext cx="2062405" cy="1591301"/>
      </dsp:txXfrm>
    </dsp:sp>
    <dsp:sp modelId="{15FD6CB4-6832-4855-B36E-5D6346E6DFF3}">
      <dsp:nvSpPr>
        <dsp:cNvPr id="0" name=""/>
        <dsp:cNvSpPr/>
      </dsp:nvSpPr>
      <dsp:spPr>
        <a:xfrm rot="3156771">
          <a:off x="4928893" y="2780798"/>
          <a:ext cx="1357514" cy="42980"/>
        </a:xfrm>
        <a:custGeom>
          <a:avLst/>
          <a:gdLst/>
          <a:ahLst/>
          <a:cxnLst/>
          <a:rect l="0" t="0" r="0" b="0"/>
          <a:pathLst>
            <a:path>
              <a:moveTo>
                <a:pt x="0" y="21490"/>
              </a:moveTo>
              <a:lnTo>
                <a:pt x="1357514" y="21490"/>
              </a:lnTo>
            </a:path>
          </a:pathLst>
        </a:custGeom>
        <a:noFill/>
        <a:ln w="25400" cap="flat" cmpd="sng" algn="ctr">
          <a:solidFill>
            <a:schemeClr val="accent6">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73712" y="2768350"/>
        <a:ext cx="67875" cy="67875"/>
      </dsp:txXfrm>
    </dsp:sp>
    <dsp:sp modelId="{257A55EC-7D24-4409-9073-BE9673CDCECE}">
      <dsp:nvSpPr>
        <dsp:cNvPr id="0" name=""/>
        <dsp:cNvSpPr/>
      </dsp:nvSpPr>
      <dsp:spPr>
        <a:xfrm>
          <a:off x="6019790" y="2514603"/>
          <a:ext cx="2161421" cy="1653984"/>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Non-awardees</a:t>
          </a:r>
          <a:r>
            <a:rPr lang="en-US" sz="1600" kern="1200" dirty="0" smtClean="0"/>
            <a:t> will be notified and provided with written summary feedback</a:t>
          </a:r>
          <a:endParaRPr lang="en-US" sz="1600" kern="1200" dirty="0"/>
        </a:p>
      </dsp:txBody>
      <dsp:txXfrm>
        <a:off x="6068234" y="2563047"/>
        <a:ext cx="2064533" cy="1557096"/>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DAF24A45-8994-4F3E-94D2-B6EB72B50529}" type="datetimeFigureOut">
              <a:rPr lang="en-US" smtClean="0"/>
              <a:t>11/16/2015</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A59DC1D2-9E85-424B-ADBE-44C45D05A51A}" type="slidenum">
              <a:rPr lang="en-US" smtClean="0"/>
              <a:t>‹#›</a:t>
            </a:fld>
            <a:endParaRPr lang="en-US"/>
          </a:p>
        </p:txBody>
      </p:sp>
    </p:spTree>
    <p:extLst>
      <p:ext uri="{BB962C8B-B14F-4D97-AF65-F5344CB8AC3E}">
        <p14:creationId xmlns:p14="http://schemas.microsoft.com/office/powerpoint/2010/main" val="715161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A9B1460B-A1CD-4223-ADEF-CA7807530396}" type="datetimeFigureOut">
              <a:rPr lang="en-US" smtClean="0"/>
              <a:t>11/16/2015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872A1CF4-80E6-426B-BAEE-A7B0E0FC3674}" type="slidenum">
              <a:rPr lang="en-US" smtClean="0"/>
              <a:t>‹#›</a:t>
            </a:fld>
            <a:endParaRPr lang="en-US"/>
          </a:p>
        </p:txBody>
      </p:sp>
    </p:spTree>
    <p:extLst>
      <p:ext uri="{BB962C8B-B14F-4D97-AF65-F5344CB8AC3E}">
        <p14:creationId xmlns:p14="http://schemas.microsoft.com/office/powerpoint/2010/main" val="3944255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8B1395-6528-4D20-82C9-A9E78F0B43C4}"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364631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24</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23403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25</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24036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26</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67679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27</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84301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28</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407689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29</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33355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31</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59617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32</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91011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11</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67595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12</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79250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13</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15968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14</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75831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15</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6142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16</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95608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17</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2100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23</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5590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9673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8784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9851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6489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Franklin Gothic Demi Cond" pitchFamily="34" charset="0"/>
              </a:defRPr>
            </a:lvl1pPr>
            <a:lvl2pPr>
              <a:defRPr>
                <a:latin typeface="Franklin Gothic Demi Cond" pitchFamily="34" charset="0"/>
              </a:defRPr>
            </a:lvl2pPr>
            <a:lvl3pPr>
              <a:defRPr>
                <a:latin typeface="Franklin Gothic Demi Cond" pitchFamily="34" charset="0"/>
              </a:defRPr>
            </a:lvl3pPr>
            <a:lvl4pPr>
              <a:defRPr>
                <a:latin typeface="Franklin Gothic Demi Cond" pitchFamily="34" charset="0"/>
              </a:defRPr>
            </a:lvl4pPr>
            <a:lvl5pPr>
              <a:defRPr>
                <a:latin typeface="Franklin Gothic Demi Cond"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5414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9586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4878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135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2451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0823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937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Franklin Gothic Demi Cond" pitchFamily="34" charset="0"/>
              </a:defRPr>
            </a:lvl1pPr>
            <a:lvl2pPr>
              <a:defRPr>
                <a:latin typeface="Franklin Gothic Demi Cond" pitchFamily="34" charset="0"/>
              </a:defRPr>
            </a:lvl2pPr>
            <a:lvl3pPr>
              <a:defRPr>
                <a:latin typeface="Franklin Gothic Demi Cond" pitchFamily="34" charset="0"/>
              </a:defRPr>
            </a:lvl3pPr>
            <a:lvl4pPr>
              <a:defRPr>
                <a:latin typeface="Franklin Gothic Demi Cond" pitchFamily="34" charset="0"/>
              </a:defRPr>
            </a:lvl4pPr>
            <a:lvl5pPr>
              <a:defRPr>
                <a:latin typeface="Franklin Gothic Demi Cond"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77301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23360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19710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14909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43884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Franklin Gothic Demi Cond" pitchFamily="34" charset="0"/>
              </a:defRPr>
            </a:lvl1pPr>
            <a:lvl2pPr>
              <a:defRPr>
                <a:latin typeface="Franklin Gothic Demi Cond" pitchFamily="34" charset="0"/>
              </a:defRPr>
            </a:lvl2pPr>
            <a:lvl3pPr>
              <a:defRPr>
                <a:latin typeface="Franklin Gothic Demi Cond" pitchFamily="34" charset="0"/>
              </a:defRPr>
            </a:lvl3pPr>
            <a:lvl4pPr>
              <a:defRPr>
                <a:latin typeface="Franklin Gothic Demi Cond" pitchFamily="34" charset="0"/>
              </a:defRPr>
            </a:lvl4pPr>
            <a:lvl5pPr>
              <a:defRPr>
                <a:latin typeface="Franklin Gothic Demi Cond"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43498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60882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24538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14190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53457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4924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33954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36882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58718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79963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21957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8019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Franklin Gothic Demi Cond" pitchFamily="34" charset="0"/>
              </a:defRPr>
            </a:lvl1pPr>
            <a:lvl2pPr>
              <a:defRPr>
                <a:latin typeface="Franklin Gothic Demi Cond" pitchFamily="34" charset="0"/>
              </a:defRPr>
            </a:lvl2pPr>
            <a:lvl3pPr>
              <a:defRPr>
                <a:latin typeface="Franklin Gothic Demi Cond" pitchFamily="34" charset="0"/>
              </a:defRPr>
            </a:lvl3pPr>
            <a:lvl4pPr>
              <a:defRPr>
                <a:latin typeface="Franklin Gothic Demi Cond" pitchFamily="34" charset="0"/>
              </a:defRPr>
            </a:lvl4pPr>
            <a:lvl5pPr>
              <a:defRPr>
                <a:latin typeface="Franklin Gothic Demi Cond"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02256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29323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76377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5203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614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896855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05253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84510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966656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518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1892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782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5156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6271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0950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908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tif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tif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tiff"/><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417638"/>
          </a:xfrm>
          <a:prstGeom prst="rect">
            <a:avLst/>
          </a:prstGeom>
          <a:solidFill>
            <a:schemeClr val="accent1">
              <a:lumMod val="50000"/>
            </a:schemeClr>
          </a:solidFill>
          <a:effectLst>
            <a:outerShdw blurRad="50800" dist="63500" dir="5400000" algn="t" rotWithShape="0">
              <a:prstClr val="black">
                <a:alpha val="40000"/>
              </a:prstClr>
            </a:outerShdw>
          </a:effectLst>
          <a:scene3d>
            <a:camera prst="orthographicFront"/>
            <a:lightRig rig="threePt" dir="t"/>
          </a:scene3d>
          <a:sp3d>
            <a:bevelT/>
          </a:sp3d>
        </p:spPr>
        <p:txBody>
          <a:bodyPr vert="horz" lIns="91440" tIns="45720" rIns="91440" bIns="45720" rtlCol="0" anchor="ctr">
            <a:normAutofit/>
          </a:bodyPr>
          <a:lstStyle/>
          <a:p>
            <a:r>
              <a:rPr lang="en-US" dirty="0" smtClean="0"/>
              <a:t>Click to edit Master title style</a:t>
            </a:r>
            <a:endParaRPr lang="en-US" dirty="0"/>
          </a:p>
        </p:txBody>
      </p:sp>
      <p:sp useBgFill="1">
        <p:nvSpPr>
          <p:cNvPr id="3" name="Text Placeholder 2"/>
          <p:cNvSpPr>
            <a:spLocks noGrp="1"/>
          </p:cNvSpPr>
          <p:nvPr>
            <p:ph type="body" idx="1"/>
          </p:nvPr>
        </p:nvSpPr>
        <p:spPr>
          <a:xfrm>
            <a:off x="433754"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
        <p:nvSpPr>
          <p:cNvPr id="15" name="Title Placeholder 1"/>
          <p:cNvSpPr txBox="1">
            <a:spLocks/>
          </p:cNvSpPr>
          <p:nvPr userDrawn="1"/>
        </p:nvSpPr>
        <p:spPr>
          <a:xfrm>
            <a:off x="0" y="6381557"/>
            <a:ext cx="9144000" cy="247843"/>
          </a:xfrm>
          <a:prstGeom prst="rect">
            <a:avLst/>
          </a:prstGeom>
          <a:solidFill>
            <a:schemeClr val="accent1">
              <a:lumMod val="50000"/>
            </a:schemeClr>
          </a:solidFill>
          <a:effectLst/>
          <a:scene3d>
            <a:camera prst="orthographicFront"/>
            <a:lightRig rig="threePt" dir="t"/>
          </a:scene3d>
          <a:sp3d>
            <a:bevelT/>
          </a:sp3d>
        </p:spPr>
        <p:txBody>
          <a:bodyPr vert="horz" lIns="91440" tIns="45720" rIns="91440" bIns="45720" rtlCol="0" anchor="ctr">
            <a:normAutofit fontScale="25000" lnSpcReduction="20000"/>
          </a:bodyPr>
          <a:lstStyle>
            <a:lvl1pPr algn="ctr" defTabSz="914400" rtl="0" eaLnBrk="1" latinLnBrk="0" hangingPunct="1">
              <a:spcBef>
                <a:spcPct val="0"/>
              </a:spcBef>
              <a:buNone/>
              <a:defRPr sz="4000" b="1" kern="1200">
                <a:solidFill>
                  <a:schemeClr val="bg1">
                    <a:lumMod val="85000"/>
                  </a:schemeClr>
                </a:solidFill>
                <a:latin typeface="Franklin Gothic Demi" pitchFamily="34" charset="0"/>
                <a:ea typeface="+mj-ea"/>
                <a:cs typeface="+mj-cs"/>
              </a:defRPr>
            </a:lvl1pPr>
          </a:lstStyle>
          <a:p>
            <a:endParaRPr lang="en-US" dirty="0">
              <a:solidFill>
                <a:prstClr val="white">
                  <a:lumMod val="85000"/>
                </a:prstClr>
              </a:solidFill>
            </a:endParaRPr>
          </a:p>
        </p:txBody>
      </p:sp>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23318" t="24623" r="27250" b="42312"/>
          <a:stretch/>
        </p:blipFill>
        <p:spPr>
          <a:xfrm>
            <a:off x="7162800" y="6065002"/>
            <a:ext cx="1557997" cy="640598"/>
          </a:xfrm>
          <a:prstGeom prst="rect">
            <a:avLst/>
          </a:prstGeom>
        </p:spPr>
      </p:pic>
    </p:spTree>
    <p:extLst>
      <p:ext uri="{BB962C8B-B14F-4D97-AF65-F5344CB8AC3E}">
        <p14:creationId xmlns:p14="http://schemas.microsoft.com/office/powerpoint/2010/main" val="33710200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000" b="1" kern="1200">
          <a:solidFill>
            <a:schemeClr val="bg1">
              <a:lumMod val="85000"/>
            </a:schemeClr>
          </a:solidFill>
          <a:latin typeface="Franklin Gothic Dem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417638"/>
          </a:xfrm>
          <a:prstGeom prst="rect">
            <a:avLst/>
          </a:prstGeom>
          <a:solidFill>
            <a:schemeClr val="accent1">
              <a:lumMod val="50000"/>
            </a:schemeClr>
          </a:solidFill>
          <a:effectLst>
            <a:outerShdw blurRad="50800" dist="63500" dir="5400000" algn="t" rotWithShape="0">
              <a:prstClr val="black">
                <a:alpha val="40000"/>
              </a:prstClr>
            </a:outerShdw>
          </a:effectLst>
          <a:scene3d>
            <a:camera prst="orthographicFront"/>
            <a:lightRig rig="threePt" dir="t"/>
          </a:scene3d>
          <a:sp3d>
            <a:bevelT/>
          </a:sp3d>
        </p:spPr>
        <p:txBody>
          <a:bodyPr vert="horz" lIns="91440" tIns="45720" rIns="91440" bIns="45720" rtlCol="0" anchor="ctr">
            <a:normAutofit/>
          </a:bodyPr>
          <a:lstStyle/>
          <a:p>
            <a:r>
              <a:rPr lang="en-US" dirty="0" smtClean="0"/>
              <a:t>Click to edit Master title style</a:t>
            </a:r>
            <a:endParaRPr lang="en-US" dirty="0"/>
          </a:p>
        </p:txBody>
      </p:sp>
      <p:sp useBgFill="1">
        <p:nvSpPr>
          <p:cNvPr id="3" name="Text Placeholder 2"/>
          <p:cNvSpPr>
            <a:spLocks noGrp="1"/>
          </p:cNvSpPr>
          <p:nvPr>
            <p:ph type="body" idx="1"/>
          </p:nvPr>
        </p:nvSpPr>
        <p:spPr>
          <a:xfrm>
            <a:off x="433754"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
        <p:nvSpPr>
          <p:cNvPr id="15" name="Title Placeholder 1"/>
          <p:cNvSpPr txBox="1">
            <a:spLocks/>
          </p:cNvSpPr>
          <p:nvPr userDrawn="1"/>
        </p:nvSpPr>
        <p:spPr>
          <a:xfrm>
            <a:off x="0" y="6381557"/>
            <a:ext cx="9144000" cy="247843"/>
          </a:xfrm>
          <a:prstGeom prst="rect">
            <a:avLst/>
          </a:prstGeom>
          <a:solidFill>
            <a:schemeClr val="accent1">
              <a:lumMod val="50000"/>
            </a:schemeClr>
          </a:solidFill>
          <a:effectLst/>
          <a:scene3d>
            <a:camera prst="orthographicFront"/>
            <a:lightRig rig="threePt" dir="t"/>
          </a:scene3d>
          <a:sp3d>
            <a:bevelT/>
          </a:sp3d>
        </p:spPr>
        <p:txBody>
          <a:bodyPr vert="horz" lIns="91440" tIns="45720" rIns="91440" bIns="45720" rtlCol="0" anchor="ctr">
            <a:normAutofit fontScale="25000" lnSpcReduction="20000"/>
          </a:bodyPr>
          <a:lstStyle>
            <a:lvl1pPr algn="ctr" defTabSz="914400" rtl="0" eaLnBrk="1" latinLnBrk="0" hangingPunct="1">
              <a:spcBef>
                <a:spcPct val="0"/>
              </a:spcBef>
              <a:buNone/>
              <a:defRPr sz="4000" b="1" kern="1200">
                <a:solidFill>
                  <a:schemeClr val="bg1">
                    <a:lumMod val="85000"/>
                  </a:schemeClr>
                </a:solidFill>
                <a:latin typeface="Franklin Gothic Demi" pitchFamily="34" charset="0"/>
                <a:ea typeface="+mj-ea"/>
                <a:cs typeface="+mj-cs"/>
              </a:defRPr>
            </a:lvl1pPr>
          </a:lstStyle>
          <a:p>
            <a:endParaRPr lang="en-US" dirty="0">
              <a:solidFill>
                <a:prstClr val="white">
                  <a:lumMod val="85000"/>
                </a:prstClr>
              </a:solidFill>
            </a:endParaRPr>
          </a:p>
        </p:txBody>
      </p:sp>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23318" t="24623" r="27250" b="42312"/>
          <a:stretch/>
        </p:blipFill>
        <p:spPr>
          <a:xfrm>
            <a:off x="7162800" y="6065002"/>
            <a:ext cx="1557997" cy="640598"/>
          </a:xfrm>
          <a:prstGeom prst="rect">
            <a:avLst/>
          </a:prstGeom>
        </p:spPr>
      </p:pic>
    </p:spTree>
    <p:extLst>
      <p:ext uri="{BB962C8B-B14F-4D97-AF65-F5344CB8AC3E}">
        <p14:creationId xmlns:p14="http://schemas.microsoft.com/office/powerpoint/2010/main" val="22391331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000" b="1" kern="1200">
          <a:solidFill>
            <a:schemeClr val="bg1">
              <a:lumMod val="85000"/>
            </a:schemeClr>
          </a:solidFill>
          <a:latin typeface="Franklin Gothic Dem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417638"/>
          </a:xfrm>
          <a:prstGeom prst="rect">
            <a:avLst/>
          </a:prstGeom>
          <a:solidFill>
            <a:schemeClr val="accent1">
              <a:lumMod val="50000"/>
            </a:schemeClr>
          </a:solidFill>
          <a:effectLst>
            <a:outerShdw blurRad="50800" dist="63500" dir="5400000" algn="t" rotWithShape="0">
              <a:prstClr val="black">
                <a:alpha val="40000"/>
              </a:prstClr>
            </a:outerShdw>
          </a:effectLst>
          <a:scene3d>
            <a:camera prst="orthographicFront"/>
            <a:lightRig rig="threePt" dir="t"/>
          </a:scene3d>
          <a:sp3d>
            <a:bevelT/>
          </a:sp3d>
        </p:spPr>
        <p:txBody>
          <a:bodyPr vert="horz" lIns="91440" tIns="45720" rIns="91440" bIns="45720" rtlCol="0" anchor="ctr">
            <a:normAutofit/>
          </a:bodyPr>
          <a:lstStyle/>
          <a:p>
            <a:r>
              <a:rPr lang="en-US" dirty="0" smtClean="0"/>
              <a:t>Click to edit Master title style</a:t>
            </a:r>
            <a:endParaRPr lang="en-US" dirty="0"/>
          </a:p>
        </p:txBody>
      </p:sp>
      <p:sp useBgFill="1">
        <p:nvSpPr>
          <p:cNvPr id="3" name="Text Placeholder 2"/>
          <p:cNvSpPr>
            <a:spLocks noGrp="1"/>
          </p:cNvSpPr>
          <p:nvPr>
            <p:ph type="body" idx="1"/>
          </p:nvPr>
        </p:nvSpPr>
        <p:spPr>
          <a:xfrm>
            <a:off x="433754"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
        <p:nvSpPr>
          <p:cNvPr id="15" name="Title Placeholder 1"/>
          <p:cNvSpPr txBox="1">
            <a:spLocks/>
          </p:cNvSpPr>
          <p:nvPr userDrawn="1"/>
        </p:nvSpPr>
        <p:spPr>
          <a:xfrm>
            <a:off x="0" y="6381557"/>
            <a:ext cx="9144000" cy="247843"/>
          </a:xfrm>
          <a:prstGeom prst="rect">
            <a:avLst/>
          </a:prstGeom>
          <a:solidFill>
            <a:schemeClr val="accent1">
              <a:lumMod val="50000"/>
            </a:schemeClr>
          </a:solidFill>
          <a:effectLst/>
          <a:scene3d>
            <a:camera prst="orthographicFront"/>
            <a:lightRig rig="threePt" dir="t"/>
          </a:scene3d>
          <a:sp3d>
            <a:bevelT/>
          </a:sp3d>
        </p:spPr>
        <p:txBody>
          <a:bodyPr vert="horz" lIns="91440" tIns="45720" rIns="91440" bIns="45720" rtlCol="0" anchor="ctr">
            <a:normAutofit fontScale="25000" lnSpcReduction="20000"/>
          </a:bodyPr>
          <a:lstStyle>
            <a:lvl1pPr algn="ctr" defTabSz="914400" rtl="0" eaLnBrk="1" latinLnBrk="0" hangingPunct="1">
              <a:spcBef>
                <a:spcPct val="0"/>
              </a:spcBef>
              <a:buNone/>
              <a:defRPr sz="4000" b="1" kern="1200">
                <a:solidFill>
                  <a:schemeClr val="bg1">
                    <a:lumMod val="85000"/>
                  </a:schemeClr>
                </a:solidFill>
                <a:latin typeface="Franklin Gothic Demi" pitchFamily="34" charset="0"/>
                <a:ea typeface="+mj-ea"/>
                <a:cs typeface="+mj-cs"/>
              </a:defRPr>
            </a:lvl1pPr>
          </a:lstStyle>
          <a:p>
            <a:endParaRPr lang="en-US" dirty="0">
              <a:solidFill>
                <a:prstClr val="white">
                  <a:lumMod val="85000"/>
                </a:prstClr>
              </a:solidFill>
            </a:endParaRPr>
          </a:p>
        </p:txBody>
      </p:sp>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23318" t="24623" r="27250" b="42312"/>
          <a:stretch/>
        </p:blipFill>
        <p:spPr>
          <a:xfrm>
            <a:off x="7162800" y="6065002"/>
            <a:ext cx="1557997" cy="640598"/>
          </a:xfrm>
          <a:prstGeom prst="rect">
            <a:avLst/>
          </a:prstGeom>
        </p:spPr>
      </p:pic>
    </p:spTree>
    <p:extLst>
      <p:ext uri="{BB962C8B-B14F-4D97-AF65-F5344CB8AC3E}">
        <p14:creationId xmlns:p14="http://schemas.microsoft.com/office/powerpoint/2010/main" val="12263494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000" b="1" kern="1200">
          <a:solidFill>
            <a:schemeClr val="bg1">
              <a:lumMod val="85000"/>
            </a:schemeClr>
          </a:solidFill>
          <a:latin typeface="Franklin Gothic Dem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417638"/>
          </a:xfrm>
          <a:prstGeom prst="rect">
            <a:avLst/>
          </a:prstGeom>
          <a:solidFill>
            <a:schemeClr val="accent1">
              <a:lumMod val="50000"/>
            </a:schemeClr>
          </a:solidFill>
          <a:effectLst>
            <a:outerShdw blurRad="50800" dist="63500" dir="5400000" algn="t" rotWithShape="0">
              <a:prstClr val="black">
                <a:alpha val="40000"/>
              </a:prstClr>
            </a:outerShdw>
          </a:effectLst>
          <a:scene3d>
            <a:camera prst="orthographicFront"/>
            <a:lightRig rig="threePt" dir="t"/>
          </a:scene3d>
          <a:sp3d>
            <a:bevelT/>
          </a:sp3d>
        </p:spPr>
        <p:txBody>
          <a:bodyPr vert="horz" lIns="91440" tIns="45720" rIns="91440" bIns="45720" rtlCol="0" anchor="ctr">
            <a:normAutofit/>
          </a:bodyPr>
          <a:lstStyle/>
          <a:p>
            <a:r>
              <a:rPr lang="en-US" dirty="0" smtClean="0"/>
              <a:t>Click to edit Master title style</a:t>
            </a:r>
            <a:endParaRPr lang="en-US" dirty="0"/>
          </a:p>
        </p:txBody>
      </p:sp>
      <p:sp useBgFill="1">
        <p:nvSpPr>
          <p:cNvPr id="3" name="Text Placeholder 2"/>
          <p:cNvSpPr>
            <a:spLocks noGrp="1"/>
          </p:cNvSpPr>
          <p:nvPr>
            <p:ph type="body" idx="1"/>
          </p:nvPr>
        </p:nvSpPr>
        <p:spPr>
          <a:xfrm>
            <a:off x="433754"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8AA95-C389-4DE1-A64B-89396017BD92}" type="datetimeFigureOut">
              <a:rPr lang="en-US" smtClean="0">
                <a:solidFill>
                  <a:prstClr val="black">
                    <a:tint val="75000"/>
                  </a:prstClr>
                </a:solidFill>
              </a:rPr>
              <a:pPr/>
              <a:t>11/16/2015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B5B81-6303-47B1-91F5-5BE41D988E82}" type="slidenum">
              <a:rPr lang="en-US" smtClean="0">
                <a:solidFill>
                  <a:prstClr val="black">
                    <a:tint val="75000"/>
                  </a:prstClr>
                </a:solidFill>
              </a:rPr>
              <a:pPr/>
              <a:t>‹#›</a:t>
            </a:fld>
            <a:endParaRPr lang="en-US">
              <a:solidFill>
                <a:prstClr val="black">
                  <a:tint val="75000"/>
                </a:prstClr>
              </a:solidFill>
            </a:endParaRPr>
          </a:p>
        </p:txBody>
      </p:sp>
      <p:sp>
        <p:nvSpPr>
          <p:cNvPr id="15" name="Title Placeholder 1"/>
          <p:cNvSpPr txBox="1">
            <a:spLocks/>
          </p:cNvSpPr>
          <p:nvPr userDrawn="1"/>
        </p:nvSpPr>
        <p:spPr>
          <a:xfrm>
            <a:off x="0" y="6381557"/>
            <a:ext cx="9144000" cy="247843"/>
          </a:xfrm>
          <a:prstGeom prst="rect">
            <a:avLst/>
          </a:prstGeom>
          <a:solidFill>
            <a:schemeClr val="accent1">
              <a:lumMod val="50000"/>
            </a:schemeClr>
          </a:solidFill>
          <a:effectLst/>
          <a:scene3d>
            <a:camera prst="orthographicFront"/>
            <a:lightRig rig="threePt" dir="t"/>
          </a:scene3d>
          <a:sp3d>
            <a:bevelT/>
          </a:sp3d>
        </p:spPr>
        <p:txBody>
          <a:bodyPr vert="horz" lIns="91440" tIns="45720" rIns="91440" bIns="45720" rtlCol="0" anchor="ctr">
            <a:normAutofit fontScale="25000" lnSpcReduction="20000"/>
          </a:bodyPr>
          <a:lstStyle>
            <a:lvl1pPr algn="ctr" defTabSz="914400" rtl="0" eaLnBrk="1" latinLnBrk="0" hangingPunct="1">
              <a:spcBef>
                <a:spcPct val="0"/>
              </a:spcBef>
              <a:buNone/>
              <a:defRPr sz="4000" b="1" kern="1200">
                <a:solidFill>
                  <a:schemeClr val="bg1">
                    <a:lumMod val="85000"/>
                  </a:schemeClr>
                </a:solidFill>
                <a:latin typeface="Franklin Gothic Demi" pitchFamily="34" charset="0"/>
                <a:ea typeface="+mj-ea"/>
                <a:cs typeface="+mj-cs"/>
              </a:defRPr>
            </a:lvl1pPr>
          </a:lstStyle>
          <a:p>
            <a:endParaRPr lang="en-US" dirty="0">
              <a:solidFill>
                <a:prstClr val="white">
                  <a:lumMod val="85000"/>
                </a:prstClr>
              </a:solidFill>
            </a:endParaRPr>
          </a:p>
        </p:txBody>
      </p:sp>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23318" t="24623" r="27250" b="42312"/>
          <a:stretch/>
        </p:blipFill>
        <p:spPr>
          <a:xfrm>
            <a:off x="7162800" y="6065002"/>
            <a:ext cx="1557997" cy="640598"/>
          </a:xfrm>
          <a:prstGeom prst="rect">
            <a:avLst/>
          </a:prstGeom>
        </p:spPr>
      </p:pic>
    </p:spTree>
    <p:extLst>
      <p:ext uri="{BB962C8B-B14F-4D97-AF65-F5344CB8AC3E}">
        <p14:creationId xmlns:p14="http://schemas.microsoft.com/office/powerpoint/2010/main" val="25779934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000" b="1" kern="1200">
          <a:solidFill>
            <a:schemeClr val="bg1">
              <a:lumMod val="85000"/>
            </a:schemeClr>
          </a:solidFill>
          <a:latin typeface="Franklin Gothic Dem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hyperlink" Target="http://www.mainetechnology.org/fund/myaccount" TargetMode="External"/><Relationship Id="rId2" Type="http://schemas.openxmlformats.org/officeDocument/2006/relationships/notesSlide" Target="../notesSlides/notesSlide2.xml"/><Relationship Id="rId1" Type="http://schemas.openxmlformats.org/officeDocument/2006/relationships/slideLayout" Target="../slideLayouts/slideLayout3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hyperlink" Target="mailto:sbeckim@mainetechnology.org" TargetMode="Externa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mainetechnology.org/fund/myaccount"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8" Type="http://schemas.openxmlformats.org/officeDocument/2006/relationships/hyperlink" Target="http://www.mainemfg.com/" TargetMode="External"/><Relationship Id="rId3" Type="http://schemas.openxmlformats.org/officeDocument/2006/relationships/hyperlink" Target="http://www.mced.biz/" TargetMode="External"/><Relationship Id="rId7" Type="http://schemas.openxmlformats.org/officeDocument/2006/relationships/hyperlink" Target="mailto:kris.burton@maine.edu"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hyperlink" Target="mailto:john.belding@maine.edu" TargetMode="External"/><Relationship Id="rId5" Type="http://schemas.openxmlformats.org/officeDocument/2006/relationships/hyperlink" Target="http://www.scoremaine.org/" TargetMode="External"/><Relationship Id="rId4" Type="http://schemas.openxmlformats.org/officeDocument/2006/relationships/hyperlink" Target="http://www.mainesbdc.org/" TargetMode="External"/><Relationship Id="rId9" Type="http://schemas.openxmlformats.org/officeDocument/2006/relationships/hyperlink" Target="mailto:cpmgmt@fairpoint.net"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mailto:sbeckim@mainetechnology.org"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2130425"/>
            <a:ext cx="7772400" cy="2060575"/>
          </a:xfrm>
        </p:spPr>
        <p:txBody>
          <a:bodyPr>
            <a:normAutofit/>
          </a:bodyPr>
          <a:lstStyle/>
          <a:p>
            <a:r>
              <a:rPr lang="en-US" sz="3200" b="0" dirty="0" smtClean="0"/>
              <a:t>TechStart Grant and Seed Grant Webinar</a:t>
            </a:r>
            <a:br>
              <a:rPr lang="en-US" sz="3200" b="0" dirty="0" smtClean="0"/>
            </a:br>
            <a:r>
              <a:rPr lang="en-US" sz="3200" b="0" dirty="0" smtClean="0"/>
              <a:t>Presenter: Shane Beckim</a:t>
            </a:r>
            <a:br>
              <a:rPr lang="en-US" sz="3200" b="0" dirty="0" smtClean="0"/>
            </a:br>
            <a:r>
              <a:rPr lang="en-US" sz="3200" b="0" dirty="0" smtClean="0">
                <a:solidFill>
                  <a:schemeClr val="bg1"/>
                </a:solidFill>
              </a:rPr>
              <a:t>sbeckim@mainetechnology.org</a:t>
            </a:r>
            <a:r>
              <a:rPr lang="en-US" sz="3200" b="0" dirty="0" smtClean="0"/>
              <a:t/>
            </a:r>
            <a:br>
              <a:rPr lang="en-US" sz="3200" b="0" dirty="0" smtClean="0"/>
            </a:br>
            <a:r>
              <a:rPr lang="en-US" sz="3200" b="0" dirty="0" smtClean="0"/>
              <a:t>207-588-1018</a:t>
            </a:r>
            <a:endParaRPr lang="en-US" sz="3200" b="0" dirty="0"/>
          </a:p>
        </p:txBody>
      </p:sp>
      <p:sp>
        <p:nvSpPr>
          <p:cNvPr id="8" name="Subtitle 7"/>
          <p:cNvSpPr>
            <a:spLocks noGrp="1"/>
          </p:cNvSpPr>
          <p:nvPr>
            <p:ph type="subTitle" idx="1"/>
          </p:nvPr>
        </p:nvSpPr>
        <p:spPr>
          <a:xfrm>
            <a:off x="2133600" y="4648200"/>
            <a:ext cx="6400800" cy="1752600"/>
          </a:xfrm>
        </p:spPr>
        <p:txBody>
          <a:bodyPr>
            <a:normAutofit/>
          </a:bodyPr>
          <a:lstStyle/>
          <a:p>
            <a:pPr algn="r" fontAlgn="auto">
              <a:lnSpc>
                <a:spcPct val="110000"/>
              </a:lnSpc>
              <a:spcBef>
                <a:spcPts val="0"/>
              </a:spcBef>
              <a:spcAft>
                <a:spcPts val="0"/>
              </a:spcAft>
              <a:defRPr/>
            </a:pPr>
            <a:r>
              <a:rPr lang="en-US" sz="1600" dirty="0">
                <a:solidFill>
                  <a:schemeClr val="tx1">
                    <a:lumMod val="50000"/>
                    <a:lumOff val="50000"/>
                  </a:schemeClr>
                </a:solidFill>
                <a:latin typeface="Arial" pitchFamily="34" charset="0"/>
                <a:cs typeface="Arial" pitchFamily="34" charset="0"/>
              </a:rPr>
              <a:t>8 Venture Avenue</a:t>
            </a:r>
          </a:p>
          <a:p>
            <a:pPr algn="r" fontAlgn="auto">
              <a:lnSpc>
                <a:spcPct val="110000"/>
              </a:lnSpc>
              <a:spcBef>
                <a:spcPts val="0"/>
              </a:spcBef>
              <a:spcAft>
                <a:spcPts val="0"/>
              </a:spcAft>
              <a:defRPr/>
            </a:pPr>
            <a:r>
              <a:rPr lang="en-US" sz="1600" dirty="0">
                <a:solidFill>
                  <a:schemeClr val="tx1">
                    <a:lumMod val="50000"/>
                    <a:lumOff val="50000"/>
                  </a:schemeClr>
                </a:solidFill>
                <a:latin typeface="Arial" pitchFamily="34" charset="0"/>
                <a:cs typeface="Arial" pitchFamily="34" charset="0"/>
              </a:rPr>
              <a:t>Brunswick Landing</a:t>
            </a:r>
          </a:p>
          <a:p>
            <a:pPr algn="r" fontAlgn="auto">
              <a:lnSpc>
                <a:spcPct val="110000"/>
              </a:lnSpc>
              <a:spcBef>
                <a:spcPts val="0"/>
              </a:spcBef>
              <a:spcAft>
                <a:spcPts val="0"/>
              </a:spcAft>
              <a:defRPr/>
            </a:pPr>
            <a:r>
              <a:rPr lang="en-US" sz="1600" dirty="0">
                <a:solidFill>
                  <a:schemeClr val="tx1">
                    <a:lumMod val="50000"/>
                    <a:lumOff val="50000"/>
                  </a:schemeClr>
                </a:solidFill>
                <a:latin typeface="Arial" pitchFamily="34" charset="0"/>
                <a:cs typeface="Arial" pitchFamily="34" charset="0"/>
              </a:rPr>
              <a:t>Brunswick, Maine 04011</a:t>
            </a:r>
          </a:p>
          <a:p>
            <a:pPr algn="r" fontAlgn="auto">
              <a:lnSpc>
                <a:spcPct val="110000"/>
              </a:lnSpc>
              <a:spcBef>
                <a:spcPts val="0"/>
              </a:spcBef>
              <a:spcAft>
                <a:spcPts val="0"/>
              </a:spcAft>
              <a:defRPr/>
            </a:pPr>
            <a:r>
              <a:rPr lang="en-US" sz="1600" dirty="0">
                <a:solidFill>
                  <a:schemeClr val="tx1">
                    <a:lumMod val="50000"/>
                    <a:lumOff val="50000"/>
                  </a:schemeClr>
                </a:solidFill>
                <a:latin typeface="Arial" pitchFamily="34" charset="0"/>
                <a:cs typeface="Arial" pitchFamily="34" charset="0"/>
              </a:rPr>
              <a:t>207.582.4790</a:t>
            </a:r>
          </a:p>
          <a:p>
            <a:pPr algn="r" fontAlgn="auto">
              <a:lnSpc>
                <a:spcPct val="110000"/>
              </a:lnSpc>
              <a:spcBef>
                <a:spcPts val="0"/>
              </a:spcBef>
              <a:spcAft>
                <a:spcPts val="0"/>
              </a:spcAft>
              <a:defRPr/>
            </a:pPr>
            <a:r>
              <a:rPr lang="en-US" sz="1600" dirty="0">
                <a:solidFill>
                  <a:schemeClr val="tx1">
                    <a:lumMod val="50000"/>
                    <a:lumOff val="50000"/>
                  </a:schemeClr>
                </a:solidFill>
                <a:latin typeface="Arial" pitchFamily="34" charset="0"/>
                <a:cs typeface="Arial" pitchFamily="34" charset="0"/>
              </a:rPr>
              <a:t>info@mainetechnology.org</a:t>
            </a:r>
          </a:p>
          <a:p>
            <a:endParaRPr lang="en-US" dirty="0"/>
          </a:p>
        </p:txBody>
      </p:sp>
    </p:spTree>
    <p:extLst>
      <p:ext uri="{BB962C8B-B14F-4D97-AF65-F5344CB8AC3E}">
        <p14:creationId xmlns:p14="http://schemas.microsoft.com/office/powerpoint/2010/main" val="2430595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B3F4D0D-5095-4D02-97A6-05232FA7E4DF}" type="slidenum">
              <a:rPr lang="en-US" smtClean="0"/>
              <a:pPr/>
              <a:t>10</a:t>
            </a:fld>
            <a:endParaRPr lang="en-US"/>
          </a:p>
        </p:txBody>
      </p:sp>
      <p:sp>
        <p:nvSpPr>
          <p:cNvPr id="4" name="Title 3"/>
          <p:cNvSpPr>
            <a:spLocks noGrp="1"/>
          </p:cNvSpPr>
          <p:nvPr>
            <p:ph type="title"/>
          </p:nvPr>
        </p:nvSpPr>
        <p:spPr/>
        <p:txBody>
          <a:bodyPr>
            <a:normAutofit/>
          </a:bodyPr>
          <a:lstStyle/>
          <a:p>
            <a:r>
              <a:rPr lang="en-US" sz="3600" dirty="0">
                <a:solidFill>
                  <a:schemeClr val="bg1"/>
                </a:solidFill>
              </a:rPr>
              <a:t>Steps for submitting a TechStart Grant application</a:t>
            </a:r>
          </a:p>
        </p:txBody>
      </p:sp>
      <p:graphicFrame>
        <p:nvGraphicFramePr>
          <p:cNvPr id="5" name="Diagram 4"/>
          <p:cNvGraphicFramePr/>
          <p:nvPr>
            <p:extLst>
              <p:ext uri="{D42A27DB-BD31-4B8C-83A1-F6EECF244321}">
                <p14:modId xmlns:p14="http://schemas.microsoft.com/office/powerpoint/2010/main" val="3746824376"/>
              </p:ext>
            </p:extLst>
          </p:nvPr>
        </p:nvGraphicFramePr>
        <p:xfrm>
          <a:off x="609600" y="1752600"/>
          <a:ext cx="7543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6224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normAutofit/>
          </a:bodyPr>
          <a:lstStyle/>
          <a:p>
            <a:pPr algn="ctr"/>
            <a:r>
              <a:rPr lang="en-US" sz="2800" dirty="0" smtClean="0">
                <a:solidFill>
                  <a:schemeClr val="bg1"/>
                </a:solidFill>
              </a:rPr>
              <a:t>Components of the TechStart Grant Application</a:t>
            </a:r>
            <a:endParaRPr lang="en-US" sz="2800" dirty="0">
              <a:solidFill>
                <a:schemeClr val="bg1"/>
              </a:solidFill>
            </a:endParaRPr>
          </a:p>
        </p:txBody>
      </p:sp>
      <p:sp>
        <p:nvSpPr>
          <p:cNvPr id="6" name="Text Placeholder 5"/>
          <p:cNvSpPr>
            <a:spLocks noGrp="1"/>
          </p:cNvSpPr>
          <p:nvPr>
            <p:ph sz="half" idx="1"/>
          </p:nvPr>
        </p:nvSpPr>
        <p:spPr>
          <a:xfrm>
            <a:off x="304800" y="2057400"/>
            <a:ext cx="4267200" cy="3886200"/>
          </a:xfrm>
          <a:ln>
            <a:solidFill>
              <a:schemeClr val="tx1"/>
            </a:solidFill>
          </a:ln>
        </p:spPr>
        <p:txBody>
          <a:bodyPr>
            <a:normAutofit/>
          </a:bodyPr>
          <a:lstStyle/>
          <a:p>
            <a:pPr marL="0" indent="0">
              <a:buNone/>
            </a:pPr>
            <a:r>
              <a:rPr lang="en-US" sz="2000" dirty="0" smtClean="0"/>
              <a:t>This is the cover page to the application.  The applicant must create an account at </a:t>
            </a:r>
            <a:r>
              <a:rPr lang="en-US" sz="2000" dirty="0" smtClean="0">
                <a:hlinkClick r:id="rId3"/>
              </a:rPr>
              <a:t>www.mainetechnology.org</a:t>
            </a:r>
            <a:r>
              <a:rPr lang="en-US" sz="2000" dirty="0" smtClean="0"/>
              <a:t> and fill out a registration form.  Each application must have a unique </a:t>
            </a:r>
            <a:r>
              <a:rPr lang="en-US" sz="2000" dirty="0"/>
              <a:t>a</a:t>
            </a:r>
            <a:r>
              <a:rPr lang="en-US" sz="2000" dirty="0" smtClean="0"/>
              <a:t>pplication number which is generated from the registration.</a:t>
            </a:r>
            <a:endParaRPr lang="en-US" sz="2000" dirty="0"/>
          </a:p>
        </p:txBody>
      </p:sp>
      <p:sp>
        <p:nvSpPr>
          <p:cNvPr id="13" name="Slide Number Placeholder 2"/>
          <p:cNvSpPr>
            <a:spLocks noGrp="1"/>
          </p:cNvSpPr>
          <p:nvPr>
            <p:ph type="sldNum" sz="quarter" idx="12"/>
          </p:nvPr>
        </p:nvSpPr>
        <p:spPr>
          <a:prstGeom prst="rect">
            <a:avLst/>
          </a:prstGeom>
        </p:spPr>
        <p:txBody>
          <a:bodyPr lIns="93296" tIns="46648" rIns="93296" bIns="46648"/>
          <a:lstStyle/>
          <a:p>
            <a:fld id="{C098849E-CD6A-43B2-9EE2-A072BA9F9B64}" type="slidenum">
              <a:rPr lang="en-US" sz="800"/>
              <a:pPr/>
              <a:t>11</a:t>
            </a:fld>
            <a:r>
              <a:rPr lang="en-US" sz="800"/>
              <a:t> </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1524000"/>
            <a:ext cx="3601415" cy="4419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9" name="Text Placeholder 5"/>
          <p:cNvSpPr txBox="1">
            <a:spLocks/>
          </p:cNvSpPr>
          <p:nvPr/>
        </p:nvSpPr>
        <p:spPr>
          <a:xfrm>
            <a:off x="304800" y="1562100"/>
            <a:ext cx="4267200" cy="381000"/>
          </a:xfrm>
          <a:prstGeom prst="rect">
            <a:avLst/>
          </a:prstGeom>
          <a:solidFill>
            <a:schemeClr val="accent1">
              <a:lumMod val="60000"/>
              <a:lumOff val="40000"/>
            </a:schemeClr>
          </a:solidFill>
          <a:ln>
            <a:solidFill>
              <a:schemeClr val="tx1"/>
            </a:solidFill>
          </a:ln>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smtClean="0"/>
              <a:t>Form A Registration Form</a:t>
            </a:r>
            <a:endParaRPr lang="en-US" b="1" dirty="0"/>
          </a:p>
        </p:txBody>
      </p:sp>
    </p:spTree>
    <p:extLst>
      <p:ext uri="{BB962C8B-B14F-4D97-AF65-F5344CB8AC3E}">
        <p14:creationId xmlns:p14="http://schemas.microsoft.com/office/powerpoint/2010/main" val="2548712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normAutofit/>
          </a:bodyPr>
          <a:lstStyle/>
          <a:p>
            <a:pPr algn="ctr"/>
            <a:r>
              <a:rPr lang="en-US" sz="2800" dirty="0" smtClean="0">
                <a:solidFill>
                  <a:schemeClr val="bg1"/>
                </a:solidFill>
              </a:rPr>
              <a:t>Components of the TechStart Grant Application</a:t>
            </a:r>
            <a:endParaRPr lang="en-US" sz="2800" dirty="0">
              <a:solidFill>
                <a:schemeClr val="bg1"/>
              </a:solidFill>
            </a:endParaRPr>
          </a:p>
        </p:txBody>
      </p:sp>
      <p:sp>
        <p:nvSpPr>
          <p:cNvPr id="13" name="Slide Number Placeholder 2"/>
          <p:cNvSpPr>
            <a:spLocks noGrp="1"/>
          </p:cNvSpPr>
          <p:nvPr>
            <p:ph type="sldNum" sz="quarter" idx="12"/>
          </p:nvPr>
        </p:nvSpPr>
        <p:spPr>
          <a:prstGeom prst="rect">
            <a:avLst/>
          </a:prstGeom>
        </p:spPr>
        <p:txBody>
          <a:bodyPr lIns="93296" tIns="46648" rIns="93296" bIns="46648"/>
          <a:lstStyle/>
          <a:p>
            <a:fld id="{C098849E-CD6A-43B2-9EE2-A072BA9F9B64}" type="slidenum">
              <a:rPr lang="en-US" sz="800"/>
              <a:pPr/>
              <a:t>12</a:t>
            </a:fld>
            <a:r>
              <a:rPr lang="en-US" sz="800"/>
              <a:t> </a:t>
            </a:r>
          </a:p>
        </p:txBody>
      </p:sp>
      <p:sp>
        <p:nvSpPr>
          <p:cNvPr id="6" name="Text Placeholder 5"/>
          <p:cNvSpPr>
            <a:spLocks noGrp="1"/>
          </p:cNvSpPr>
          <p:nvPr>
            <p:ph type="body" sz="half" idx="4294967295"/>
          </p:nvPr>
        </p:nvSpPr>
        <p:spPr>
          <a:xfrm>
            <a:off x="304800" y="2057400"/>
            <a:ext cx="3810000" cy="3962400"/>
          </a:xfrm>
          <a:ln>
            <a:solidFill>
              <a:schemeClr val="tx1"/>
            </a:solidFill>
          </a:ln>
        </p:spPr>
        <p:txBody>
          <a:bodyPr>
            <a:normAutofit/>
          </a:bodyPr>
          <a:lstStyle/>
          <a:p>
            <a:pPr marL="0" indent="0">
              <a:buNone/>
            </a:pPr>
            <a:r>
              <a:rPr lang="en-US" sz="2000" dirty="0" smtClean="0"/>
              <a:t>On </a:t>
            </a:r>
            <a:r>
              <a:rPr lang="en-US" sz="2000" dirty="0"/>
              <a:t>this single page, this is an opportunity to get the </a:t>
            </a:r>
            <a:r>
              <a:rPr lang="en-US" sz="2000" dirty="0" smtClean="0"/>
              <a:t>reader’s </a:t>
            </a:r>
            <a:r>
              <a:rPr lang="en-US" sz="2000" dirty="0"/>
              <a:t>attention and interest into what your application is about to propose.  Be clear and concise and be sure to summarize the type of work and what the product is in 100 words or less.</a:t>
            </a:r>
          </a:p>
          <a:p>
            <a:endParaRPr lang="en-US" dirty="0"/>
          </a:p>
        </p:txBody>
      </p:sp>
      <p:sp>
        <p:nvSpPr>
          <p:cNvPr id="2" name="Content Placeholder 1"/>
          <p:cNvSpPr>
            <a:spLocks noGrp="1"/>
          </p:cNvSpPr>
          <p:nvPr>
            <p:ph idx="4294967295"/>
          </p:nvPr>
        </p:nvSpPr>
        <p:spPr>
          <a:xfrm>
            <a:off x="4267200" y="2057400"/>
            <a:ext cx="4578350" cy="3962400"/>
          </a:xfrm>
          <a:ln>
            <a:solidFill>
              <a:schemeClr val="tx1"/>
            </a:solidFill>
          </a:ln>
        </p:spPr>
        <p:txBody>
          <a:bodyPr>
            <a:normAutofit/>
          </a:bodyPr>
          <a:lstStyle/>
          <a:p>
            <a:pPr marL="0" indent="0">
              <a:buNone/>
            </a:pPr>
            <a:r>
              <a:rPr lang="en-US" sz="1600" dirty="0"/>
              <a:t>Furnace sees an opportunity to launch a cold water equipment and apparel brand with the goal of becoming the world’s leader in wetsuit innovation. Our first product is the Response Dry Glove. The gloves are game changing for cold water athletes including surfers, stand-up paddle boarders, kite boarders, sailors and whitewater kayakers. They outperform and outlast traditional neoprene gloves in addition to being less harmful to the </a:t>
            </a:r>
            <a:r>
              <a:rPr lang="en-US" sz="1600" dirty="0" smtClean="0"/>
              <a:t>environment.  Project </a:t>
            </a:r>
            <a:r>
              <a:rPr lang="en-US" sz="1600" dirty="0"/>
              <a:t>success includes a business plan that communicates the full scope of our opportunity, customer validation, a Seed Grant proposal, incorporation and a partnership agreement. </a:t>
            </a:r>
          </a:p>
          <a:p>
            <a:pPr marL="0" indent="0">
              <a:buNone/>
            </a:pPr>
            <a:endParaRPr lang="en-US" sz="1400" dirty="0"/>
          </a:p>
          <a:p>
            <a:pPr marL="0" indent="0" algn="ctr">
              <a:buNone/>
            </a:pPr>
            <a:endParaRPr lang="en-US" sz="2800" u="sng" dirty="0"/>
          </a:p>
        </p:txBody>
      </p:sp>
      <p:sp>
        <p:nvSpPr>
          <p:cNvPr id="8" name="Text Placeholder 5"/>
          <p:cNvSpPr txBox="1">
            <a:spLocks/>
          </p:cNvSpPr>
          <p:nvPr/>
        </p:nvSpPr>
        <p:spPr>
          <a:xfrm>
            <a:off x="304800" y="1562100"/>
            <a:ext cx="3810000" cy="381000"/>
          </a:xfrm>
          <a:prstGeom prst="rect">
            <a:avLst/>
          </a:prstGeom>
          <a:solidFill>
            <a:schemeClr val="accent1">
              <a:lumMod val="60000"/>
              <a:lumOff val="40000"/>
            </a:schemeClr>
          </a:solidFill>
          <a:ln>
            <a:solidFill>
              <a:schemeClr val="tx1"/>
            </a:solidFill>
          </a:ln>
        </p:spPr>
        <p:txBody>
          <a:bodyPr>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smtClean="0"/>
              <a:t>Non-confidential Summary</a:t>
            </a:r>
            <a:endParaRPr lang="en-US" b="1" dirty="0"/>
          </a:p>
        </p:txBody>
      </p:sp>
      <p:sp>
        <p:nvSpPr>
          <p:cNvPr id="9" name="Text Placeholder 5"/>
          <p:cNvSpPr txBox="1">
            <a:spLocks/>
          </p:cNvSpPr>
          <p:nvPr/>
        </p:nvSpPr>
        <p:spPr>
          <a:xfrm>
            <a:off x="4267200" y="1562100"/>
            <a:ext cx="4573588" cy="381000"/>
          </a:xfrm>
          <a:prstGeom prst="rect">
            <a:avLst/>
          </a:prstGeom>
          <a:noFill/>
          <a:ln>
            <a:solidFill>
              <a:schemeClr val="tx1"/>
            </a:solidFill>
          </a:ln>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Example</a:t>
            </a:r>
            <a:endParaRPr lang="en-US" dirty="0"/>
          </a:p>
        </p:txBody>
      </p:sp>
    </p:spTree>
    <p:extLst>
      <p:ext uri="{BB962C8B-B14F-4D97-AF65-F5344CB8AC3E}">
        <p14:creationId xmlns:p14="http://schemas.microsoft.com/office/powerpoint/2010/main" val="2827569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normAutofit/>
          </a:bodyPr>
          <a:lstStyle/>
          <a:p>
            <a:pPr algn="ctr"/>
            <a:r>
              <a:rPr lang="en-US" sz="2800" dirty="0" smtClean="0">
                <a:solidFill>
                  <a:schemeClr val="bg1"/>
                </a:solidFill>
              </a:rPr>
              <a:t>Components of the TechStart Grant Application</a:t>
            </a:r>
            <a:endParaRPr lang="en-US" sz="2800" dirty="0">
              <a:solidFill>
                <a:schemeClr val="bg1"/>
              </a:solidFill>
            </a:endParaRPr>
          </a:p>
        </p:txBody>
      </p:sp>
      <p:sp>
        <p:nvSpPr>
          <p:cNvPr id="6" name="Text Placeholder 5"/>
          <p:cNvSpPr>
            <a:spLocks noGrp="1"/>
          </p:cNvSpPr>
          <p:nvPr>
            <p:ph type="body" idx="1"/>
          </p:nvPr>
        </p:nvSpPr>
        <p:spPr>
          <a:xfrm>
            <a:off x="457200" y="1600200"/>
            <a:ext cx="4040188" cy="381000"/>
          </a:xfrm>
          <a:solidFill>
            <a:schemeClr val="accent1">
              <a:lumMod val="60000"/>
              <a:lumOff val="40000"/>
            </a:schemeClr>
          </a:solidFill>
          <a:ln>
            <a:solidFill>
              <a:schemeClr val="tx1"/>
            </a:solidFill>
          </a:ln>
        </p:spPr>
        <p:txBody>
          <a:bodyPr>
            <a:normAutofit fontScale="92500" lnSpcReduction="20000"/>
          </a:bodyPr>
          <a:lstStyle/>
          <a:p>
            <a:r>
              <a:rPr lang="en-US" dirty="0" smtClean="0"/>
              <a:t>History</a:t>
            </a:r>
            <a:endParaRPr lang="en-US" dirty="0"/>
          </a:p>
        </p:txBody>
      </p:sp>
      <p:sp>
        <p:nvSpPr>
          <p:cNvPr id="7" name="Content Placeholder 6"/>
          <p:cNvSpPr>
            <a:spLocks noGrp="1"/>
          </p:cNvSpPr>
          <p:nvPr>
            <p:ph sz="half" idx="2"/>
          </p:nvPr>
        </p:nvSpPr>
        <p:spPr>
          <a:xfrm>
            <a:off x="457200" y="2057400"/>
            <a:ext cx="4040188" cy="4068763"/>
          </a:xfrm>
          <a:ln>
            <a:solidFill>
              <a:schemeClr val="tx1"/>
            </a:solidFill>
          </a:ln>
        </p:spPr>
        <p:txBody>
          <a:bodyPr>
            <a:normAutofit/>
          </a:bodyPr>
          <a:lstStyle/>
          <a:p>
            <a:pPr marL="0" indent="0">
              <a:buNone/>
            </a:pPr>
            <a:r>
              <a:rPr lang="en-US" sz="2000" dirty="0"/>
              <a:t>In 2 pages or less, discuss the history you (and/or your company) have with MTI.  Discuss how those projects fared and what impact they have had on your company.  Discuss whether they led to successful commercialization and what was learned through those efforts.</a:t>
            </a:r>
          </a:p>
        </p:txBody>
      </p:sp>
      <p:sp>
        <p:nvSpPr>
          <p:cNvPr id="4" name="Text Placeholder 3"/>
          <p:cNvSpPr>
            <a:spLocks noGrp="1"/>
          </p:cNvSpPr>
          <p:nvPr>
            <p:ph type="body" sz="quarter" idx="3"/>
          </p:nvPr>
        </p:nvSpPr>
        <p:spPr>
          <a:xfrm>
            <a:off x="4648200" y="1600200"/>
            <a:ext cx="4041775" cy="381000"/>
          </a:xfrm>
          <a:solidFill>
            <a:schemeClr val="accent1">
              <a:lumMod val="60000"/>
              <a:lumOff val="40000"/>
            </a:schemeClr>
          </a:solidFill>
          <a:ln>
            <a:solidFill>
              <a:schemeClr val="tx1"/>
            </a:solidFill>
          </a:ln>
        </p:spPr>
        <p:txBody>
          <a:bodyPr>
            <a:normAutofit fontScale="92500" lnSpcReduction="20000"/>
          </a:bodyPr>
          <a:lstStyle/>
          <a:p>
            <a:r>
              <a:rPr lang="en-US" dirty="0" smtClean="0"/>
              <a:t>Resubmission: Feedback</a:t>
            </a:r>
            <a:endParaRPr lang="en-US" dirty="0"/>
          </a:p>
        </p:txBody>
      </p:sp>
      <p:sp>
        <p:nvSpPr>
          <p:cNvPr id="5" name="Content Placeholder 4"/>
          <p:cNvSpPr>
            <a:spLocks noGrp="1"/>
          </p:cNvSpPr>
          <p:nvPr>
            <p:ph sz="quarter" idx="4"/>
          </p:nvPr>
        </p:nvSpPr>
        <p:spPr>
          <a:xfrm>
            <a:off x="4645025" y="2057400"/>
            <a:ext cx="4041775" cy="4068763"/>
          </a:xfrm>
          <a:ln>
            <a:solidFill>
              <a:schemeClr val="tx1"/>
            </a:solidFill>
          </a:ln>
        </p:spPr>
        <p:txBody>
          <a:bodyPr>
            <a:normAutofit/>
          </a:bodyPr>
          <a:lstStyle/>
          <a:p>
            <a:pPr marL="0" indent="0">
              <a:buNone/>
            </a:pPr>
            <a:r>
              <a:rPr lang="en-US" sz="2000" dirty="0" smtClean="0"/>
              <a:t>In a single page, applicants who are resubmitting an application are encouraged to address the feedback from the prior application.  For TechStart Applications, there is no written feedback and unfunded applicants are encouraged to contact MTI to discuss the review of their application.</a:t>
            </a:r>
            <a:endParaRPr lang="en-US" sz="2000" dirty="0"/>
          </a:p>
        </p:txBody>
      </p:sp>
      <p:sp>
        <p:nvSpPr>
          <p:cNvPr id="13" name="Slide Number Placeholder 2"/>
          <p:cNvSpPr>
            <a:spLocks noGrp="1"/>
          </p:cNvSpPr>
          <p:nvPr>
            <p:ph type="sldNum" sz="quarter" idx="12"/>
          </p:nvPr>
        </p:nvSpPr>
        <p:spPr>
          <a:prstGeom prst="rect">
            <a:avLst/>
          </a:prstGeom>
        </p:spPr>
        <p:txBody>
          <a:bodyPr lIns="93296" tIns="46648" rIns="93296" bIns="46648"/>
          <a:lstStyle/>
          <a:p>
            <a:fld id="{C098849E-CD6A-43B2-9EE2-A072BA9F9B64}" type="slidenum">
              <a:rPr lang="en-US" sz="800"/>
              <a:pPr/>
              <a:t>13</a:t>
            </a:fld>
            <a:r>
              <a:rPr lang="en-US" sz="800"/>
              <a:t> </a:t>
            </a:r>
          </a:p>
        </p:txBody>
      </p:sp>
    </p:spTree>
    <p:extLst>
      <p:ext uri="{BB962C8B-B14F-4D97-AF65-F5344CB8AC3E}">
        <p14:creationId xmlns:p14="http://schemas.microsoft.com/office/powerpoint/2010/main" val="2707690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normAutofit/>
          </a:bodyPr>
          <a:lstStyle/>
          <a:p>
            <a:pPr algn="ctr"/>
            <a:r>
              <a:rPr lang="en-US" sz="2800" dirty="0" smtClean="0">
                <a:solidFill>
                  <a:schemeClr val="bg1"/>
                </a:solidFill>
              </a:rPr>
              <a:t>Components of the TechStart Grant Application</a:t>
            </a:r>
            <a:endParaRPr lang="en-US" sz="2800" dirty="0">
              <a:solidFill>
                <a:schemeClr val="bg1"/>
              </a:solidFill>
            </a:endParaRPr>
          </a:p>
        </p:txBody>
      </p:sp>
      <p:sp>
        <p:nvSpPr>
          <p:cNvPr id="6" name="Text Placeholder 5"/>
          <p:cNvSpPr>
            <a:spLocks noGrp="1"/>
          </p:cNvSpPr>
          <p:nvPr>
            <p:ph type="body" idx="1"/>
          </p:nvPr>
        </p:nvSpPr>
        <p:spPr>
          <a:xfrm>
            <a:off x="457200" y="1905000"/>
            <a:ext cx="4040188" cy="381000"/>
          </a:xfrm>
          <a:solidFill>
            <a:schemeClr val="accent1">
              <a:lumMod val="60000"/>
              <a:lumOff val="40000"/>
            </a:schemeClr>
          </a:solidFill>
          <a:ln>
            <a:solidFill>
              <a:schemeClr val="tx1"/>
            </a:solidFill>
          </a:ln>
        </p:spPr>
        <p:txBody>
          <a:bodyPr>
            <a:normAutofit fontScale="92500" lnSpcReduction="20000"/>
          </a:bodyPr>
          <a:lstStyle/>
          <a:p>
            <a:r>
              <a:rPr lang="en-US" dirty="0" smtClean="0"/>
              <a:t>Introduction</a:t>
            </a:r>
            <a:endParaRPr lang="en-US" dirty="0"/>
          </a:p>
        </p:txBody>
      </p:sp>
      <p:sp>
        <p:nvSpPr>
          <p:cNvPr id="7" name="Content Placeholder 6"/>
          <p:cNvSpPr>
            <a:spLocks noGrp="1"/>
          </p:cNvSpPr>
          <p:nvPr>
            <p:ph sz="half" idx="2"/>
          </p:nvPr>
        </p:nvSpPr>
        <p:spPr>
          <a:xfrm>
            <a:off x="457200" y="2362201"/>
            <a:ext cx="4040188" cy="3763962"/>
          </a:xfrm>
          <a:ln>
            <a:solidFill>
              <a:schemeClr val="tx1"/>
            </a:solidFill>
          </a:ln>
        </p:spPr>
        <p:txBody>
          <a:bodyPr>
            <a:normAutofit lnSpcReduction="10000"/>
          </a:bodyPr>
          <a:lstStyle/>
          <a:p>
            <a:pPr marL="0" indent="0">
              <a:buNone/>
            </a:pPr>
            <a:r>
              <a:rPr lang="en-US" sz="2000" dirty="0" smtClean="0"/>
              <a:t>Before </a:t>
            </a:r>
            <a:r>
              <a:rPr lang="en-US" sz="2000" dirty="0"/>
              <a:t>getting into the narrative, you may consider introducing your company to the reviewers and summarizing your intent of this project.  This should not duplicate the NCS, but it should lay the setting for the stage of the company and development.  This should show your commitment and passion and leave the reviewers feeling that what comes next is a well-defined plan.</a:t>
            </a:r>
          </a:p>
        </p:txBody>
      </p:sp>
      <p:sp>
        <p:nvSpPr>
          <p:cNvPr id="4" name="Text Placeholder 3"/>
          <p:cNvSpPr>
            <a:spLocks noGrp="1"/>
          </p:cNvSpPr>
          <p:nvPr>
            <p:ph type="body" sz="quarter" idx="3"/>
          </p:nvPr>
        </p:nvSpPr>
        <p:spPr>
          <a:xfrm>
            <a:off x="4648200" y="1905000"/>
            <a:ext cx="4041775" cy="381000"/>
          </a:xfrm>
          <a:solidFill>
            <a:schemeClr val="accent1">
              <a:lumMod val="60000"/>
              <a:lumOff val="40000"/>
            </a:schemeClr>
          </a:solidFill>
          <a:ln>
            <a:solidFill>
              <a:schemeClr val="tx1"/>
            </a:solidFill>
          </a:ln>
        </p:spPr>
        <p:txBody>
          <a:bodyPr>
            <a:normAutofit fontScale="92500" lnSpcReduction="20000"/>
          </a:bodyPr>
          <a:lstStyle/>
          <a:p>
            <a:r>
              <a:rPr lang="en-US" dirty="0" smtClean="0"/>
              <a:t>Scientific &amp; Technical Merit</a:t>
            </a:r>
            <a:endParaRPr lang="en-US" dirty="0"/>
          </a:p>
        </p:txBody>
      </p:sp>
      <p:sp>
        <p:nvSpPr>
          <p:cNvPr id="5" name="Content Placeholder 4"/>
          <p:cNvSpPr>
            <a:spLocks noGrp="1"/>
          </p:cNvSpPr>
          <p:nvPr>
            <p:ph sz="quarter" idx="4"/>
          </p:nvPr>
        </p:nvSpPr>
        <p:spPr>
          <a:xfrm>
            <a:off x="4645025" y="2362201"/>
            <a:ext cx="4041775" cy="3763962"/>
          </a:xfrm>
          <a:ln>
            <a:solidFill>
              <a:schemeClr val="tx1"/>
            </a:solidFill>
          </a:ln>
        </p:spPr>
        <p:txBody>
          <a:bodyPr>
            <a:normAutofit fontScale="85000" lnSpcReduction="10000"/>
          </a:bodyPr>
          <a:lstStyle/>
          <a:p>
            <a:pPr marL="0" indent="0">
              <a:buNone/>
            </a:pPr>
            <a:r>
              <a:rPr lang="en-US" dirty="0"/>
              <a:t>This section should clearly describe the technology being proposed, what makes it unique and why anyone would be interested in it.  It should identify the problem that is being solved.  Comparing the product, process or service to existing ones is ideal.  Describe how the technology is better or cheaper. Include an appropriately sized picture if possible.</a:t>
            </a:r>
          </a:p>
        </p:txBody>
      </p:sp>
      <p:sp>
        <p:nvSpPr>
          <p:cNvPr id="13" name="Slide Number Placeholder 2"/>
          <p:cNvSpPr>
            <a:spLocks noGrp="1"/>
          </p:cNvSpPr>
          <p:nvPr>
            <p:ph type="sldNum" sz="quarter" idx="12"/>
          </p:nvPr>
        </p:nvSpPr>
        <p:spPr>
          <a:prstGeom prst="rect">
            <a:avLst/>
          </a:prstGeom>
        </p:spPr>
        <p:txBody>
          <a:bodyPr lIns="93296" tIns="46648" rIns="93296" bIns="46648"/>
          <a:lstStyle/>
          <a:p>
            <a:fld id="{C098849E-CD6A-43B2-9EE2-A072BA9F9B64}" type="slidenum">
              <a:rPr lang="en-US" sz="800"/>
              <a:pPr/>
              <a:t>14</a:t>
            </a:fld>
            <a:r>
              <a:rPr lang="en-US" sz="800"/>
              <a:t> </a:t>
            </a:r>
          </a:p>
        </p:txBody>
      </p:sp>
      <p:sp>
        <p:nvSpPr>
          <p:cNvPr id="8" name="TextBox 7"/>
          <p:cNvSpPr txBox="1"/>
          <p:nvPr/>
        </p:nvSpPr>
        <p:spPr>
          <a:xfrm>
            <a:off x="457200" y="1479082"/>
            <a:ext cx="8229600" cy="430887"/>
          </a:xfrm>
          <a:prstGeom prst="rect">
            <a:avLst/>
          </a:prstGeom>
          <a:noFill/>
        </p:spPr>
        <p:txBody>
          <a:bodyPr wrap="square" rtlCol="0">
            <a:spAutoFit/>
          </a:bodyPr>
          <a:lstStyle/>
          <a:p>
            <a:r>
              <a:rPr lang="en-US" sz="2200" b="1" dirty="0" smtClean="0"/>
              <a:t>Narrative: 3 page limit to discuss the following criteria</a:t>
            </a:r>
            <a:endParaRPr lang="en-US" sz="2200" b="1" dirty="0"/>
          </a:p>
        </p:txBody>
      </p:sp>
    </p:spTree>
    <p:extLst>
      <p:ext uri="{BB962C8B-B14F-4D97-AF65-F5344CB8AC3E}">
        <p14:creationId xmlns:p14="http://schemas.microsoft.com/office/powerpoint/2010/main" val="41818975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normAutofit/>
          </a:bodyPr>
          <a:lstStyle/>
          <a:p>
            <a:pPr algn="ctr"/>
            <a:r>
              <a:rPr lang="en-US" sz="2800" dirty="0" smtClean="0">
                <a:solidFill>
                  <a:schemeClr val="bg1"/>
                </a:solidFill>
              </a:rPr>
              <a:t>Components of the TechStart Grant Application</a:t>
            </a:r>
            <a:endParaRPr lang="en-US" sz="2800" dirty="0">
              <a:solidFill>
                <a:schemeClr val="bg1"/>
              </a:solidFill>
            </a:endParaRPr>
          </a:p>
        </p:txBody>
      </p:sp>
      <p:sp>
        <p:nvSpPr>
          <p:cNvPr id="6" name="Text Placeholder 5"/>
          <p:cNvSpPr>
            <a:spLocks noGrp="1"/>
          </p:cNvSpPr>
          <p:nvPr>
            <p:ph type="body" idx="1"/>
          </p:nvPr>
        </p:nvSpPr>
        <p:spPr>
          <a:xfrm>
            <a:off x="457200" y="1600200"/>
            <a:ext cx="4040188" cy="381000"/>
          </a:xfrm>
          <a:solidFill>
            <a:schemeClr val="accent1">
              <a:lumMod val="60000"/>
              <a:lumOff val="40000"/>
            </a:schemeClr>
          </a:solidFill>
          <a:ln>
            <a:solidFill>
              <a:schemeClr val="tx1"/>
            </a:solidFill>
          </a:ln>
        </p:spPr>
        <p:txBody>
          <a:bodyPr>
            <a:normAutofit fontScale="92500" lnSpcReduction="20000"/>
          </a:bodyPr>
          <a:lstStyle/>
          <a:p>
            <a:r>
              <a:rPr lang="en-US" dirty="0" smtClean="0"/>
              <a:t>Market Potential</a:t>
            </a:r>
            <a:endParaRPr lang="en-US" dirty="0"/>
          </a:p>
        </p:txBody>
      </p:sp>
      <p:sp>
        <p:nvSpPr>
          <p:cNvPr id="7" name="Content Placeholder 6"/>
          <p:cNvSpPr>
            <a:spLocks noGrp="1"/>
          </p:cNvSpPr>
          <p:nvPr>
            <p:ph sz="half" idx="2"/>
          </p:nvPr>
        </p:nvSpPr>
        <p:spPr>
          <a:xfrm>
            <a:off x="457200" y="2057400"/>
            <a:ext cx="4040188" cy="4068763"/>
          </a:xfrm>
          <a:ln>
            <a:solidFill>
              <a:schemeClr val="tx1"/>
            </a:solidFill>
          </a:ln>
        </p:spPr>
        <p:txBody>
          <a:bodyPr>
            <a:normAutofit/>
          </a:bodyPr>
          <a:lstStyle/>
          <a:p>
            <a:pPr marL="0" indent="0">
              <a:buNone/>
            </a:pPr>
            <a:r>
              <a:rPr lang="en-US" sz="2000" dirty="0"/>
              <a:t>Although some TechStart projects are proposing to conduct market research, there must be a basis for why the applicant is pursuing the development of the technology in the first place. </a:t>
            </a:r>
            <a:r>
              <a:rPr lang="en-US" sz="2000" dirty="0" smtClean="0"/>
              <a:t> This </a:t>
            </a:r>
            <a:r>
              <a:rPr lang="en-US" sz="2000" dirty="0"/>
              <a:t>section should discuss the market opportunity that this </a:t>
            </a:r>
            <a:r>
              <a:rPr lang="en-US" sz="2000" dirty="0" smtClean="0"/>
              <a:t>technology development </a:t>
            </a:r>
            <a:r>
              <a:rPr lang="en-US" sz="2000" dirty="0"/>
              <a:t>will </a:t>
            </a:r>
            <a:r>
              <a:rPr lang="en-US" sz="2000" dirty="0" smtClean="0"/>
              <a:t>pursue.  Numbers and any relevant data should be provided to support market estimates.  </a:t>
            </a:r>
            <a:endParaRPr lang="en-US" sz="2000" dirty="0"/>
          </a:p>
        </p:txBody>
      </p:sp>
      <p:sp>
        <p:nvSpPr>
          <p:cNvPr id="4" name="Text Placeholder 3"/>
          <p:cNvSpPr>
            <a:spLocks noGrp="1"/>
          </p:cNvSpPr>
          <p:nvPr>
            <p:ph type="body" sz="quarter" idx="3"/>
          </p:nvPr>
        </p:nvSpPr>
        <p:spPr>
          <a:xfrm>
            <a:off x="4648200" y="1600200"/>
            <a:ext cx="4041775" cy="381000"/>
          </a:xfrm>
          <a:solidFill>
            <a:schemeClr val="accent1">
              <a:lumMod val="60000"/>
              <a:lumOff val="40000"/>
            </a:schemeClr>
          </a:solidFill>
          <a:ln>
            <a:solidFill>
              <a:schemeClr val="tx1"/>
            </a:solidFill>
          </a:ln>
        </p:spPr>
        <p:txBody>
          <a:bodyPr>
            <a:normAutofit fontScale="92500" lnSpcReduction="20000"/>
          </a:bodyPr>
          <a:lstStyle/>
          <a:p>
            <a:r>
              <a:rPr lang="en-US" dirty="0" smtClean="0"/>
              <a:t>Scope of Work</a:t>
            </a:r>
            <a:endParaRPr lang="en-US" dirty="0"/>
          </a:p>
        </p:txBody>
      </p:sp>
      <p:sp>
        <p:nvSpPr>
          <p:cNvPr id="5" name="Content Placeholder 4"/>
          <p:cNvSpPr>
            <a:spLocks noGrp="1"/>
          </p:cNvSpPr>
          <p:nvPr>
            <p:ph sz="quarter" idx="4"/>
          </p:nvPr>
        </p:nvSpPr>
        <p:spPr>
          <a:xfrm>
            <a:off x="4645025" y="2057400"/>
            <a:ext cx="4041775" cy="4068763"/>
          </a:xfrm>
          <a:ln>
            <a:solidFill>
              <a:schemeClr val="tx1"/>
            </a:solidFill>
          </a:ln>
        </p:spPr>
        <p:txBody>
          <a:bodyPr>
            <a:normAutofit/>
          </a:bodyPr>
          <a:lstStyle/>
          <a:p>
            <a:pPr marL="0" indent="0">
              <a:buNone/>
            </a:pPr>
            <a:r>
              <a:rPr lang="en-US" sz="2000" dirty="0" smtClean="0"/>
              <a:t>This section should </a:t>
            </a:r>
            <a:r>
              <a:rPr lang="en-US" sz="2000" dirty="0"/>
              <a:t>clearly describe what will occur over the course of the project, who will perform each specific task and how </a:t>
            </a:r>
            <a:r>
              <a:rPr lang="en-US" sz="2000" dirty="0" smtClean="0"/>
              <a:t>they </a:t>
            </a:r>
            <a:r>
              <a:rPr lang="en-US" sz="2000" dirty="0"/>
              <a:t>will be completed. </a:t>
            </a:r>
            <a:r>
              <a:rPr lang="en-US" sz="2000" dirty="0" smtClean="0"/>
              <a:t> Many </a:t>
            </a:r>
            <a:r>
              <a:rPr lang="en-US" sz="2000" dirty="0"/>
              <a:t>of the tasks involve market research and business plan </a:t>
            </a:r>
            <a:r>
              <a:rPr lang="en-US" sz="2000" dirty="0" smtClean="0"/>
              <a:t>preparation, but the proposal must clearly state the targeted objectives and contain specifics on the steps to achieve those results.</a:t>
            </a:r>
            <a:endParaRPr lang="en-US" sz="2000" dirty="0"/>
          </a:p>
        </p:txBody>
      </p:sp>
      <p:sp>
        <p:nvSpPr>
          <p:cNvPr id="13" name="Slide Number Placeholder 2"/>
          <p:cNvSpPr>
            <a:spLocks noGrp="1"/>
          </p:cNvSpPr>
          <p:nvPr>
            <p:ph type="sldNum" sz="quarter" idx="12"/>
          </p:nvPr>
        </p:nvSpPr>
        <p:spPr>
          <a:prstGeom prst="rect">
            <a:avLst/>
          </a:prstGeom>
        </p:spPr>
        <p:txBody>
          <a:bodyPr lIns="93296" tIns="46648" rIns="93296" bIns="46648"/>
          <a:lstStyle/>
          <a:p>
            <a:fld id="{C098849E-CD6A-43B2-9EE2-A072BA9F9B64}" type="slidenum">
              <a:rPr lang="en-US" sz="800"/>
              <a:pPr/>
              <a:t>15</a:t>
            </a:fld>
            <a:r>
              <a:rPr lang="en-US" sz="800"/>
              <a:t> </a:t>
            </a:r>
          </a:p>
        </p:txBody>
      </p:sp>
    </p:spTree>
    <p:extLst>
      <p:ext uri="{BB962C8B-B14F-4D97-AF65-F5344CB8AC3E}">
        <p14:creationId xmlns:p14="http://schemas.microsoft.com/office/powerpoint/2010/main" val="3546418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normAutofit/>
          </a:bodyPr>
          <a:lstStyle/>
          <a:p>
            <a:pPr algn="ctr"/>
            <a:r>
              <a:rPr lang="en-US" sz="2800" dirty="0" smtClean="0">
                <a:solidFill>
                  <a:schemeClr val="bg1"/>
                </a:solidFill>
              </a:rPr>
              <a:t>Components of the TechStart Grant Application</a:t>
            </a:r>
            <a:endParaRPr lang="en-US" sz="2800" dirty="0">
              <a:solidFill>
                <a:schemeClr val="bg1"/>
              </a:solidFill>
            </a:endParaRPr>
          </a:p>
        </p:txBody>
      </p:sp>
      <p:sp>
        <p:nvSpPr>
          <p:cNvPr id="6" name="Text Placeholder 5"/>
          <p:cNvSpPr>
            <a:spLocks noGrp="1"/>
          </p:cNvSpPr>
          <p:nvPr>
            <p:ph type="body" idx="1"/>
          </p:nvPr>
        </p:nvSpPr>
        <p:spPr>
          <a:xfrm>
            <a:off x="457200" y="1600200"/>
            <a:ext cx="4040188" cy="381000"/>
          </a:xfrm>
          <a:solidFill>
            <a:schemeClr val="accent1">
              <a:lumMod val="60000"/>
              <a:lumOff val="40000"/>
            </a:schemeClr>
          </a:solidFill>
          <a:ln>
            <a:solidFill>
              <a:schemeClr val="tx1"/>
            </a:solidFill>
          </a:ln>
        </p:spPr>
        <p:txBody>
          <a:bodyPr>
            <a:normAutofit fontScale="85000" lnSpcReduction="10000"/>
          </a:bodyPr>
          <a:lstStyle/>
          <a:p>
            <a:r>
              <a:rPr lang="en-US" dirty="0" smtClean="0"/>
              <a:t>Commercialization Strategy</a:t>
            </a:r>
            <a:endParaRPr lang="en-US" dirty="0"/>
          </a:p>
        </p:txBody>
      </p:sp>
      <p:sp>
        <p:nvSpPr>
          <p:cNvPr id="7" name="Content Placeholder 6"/>
          <p:cNvSpPr>
            <a:spLocks noGrp="1"/>
          </p:cNvSpPr>
          <p:nvPr>
            <p:ph sz="half" idx="2"/>
          </p:nvPr>
        </p:nvSpPr>
        <p:spPr>
          <a:xfrm>
            <a:off x="457200" y="2057400"/>
            <a:ext cx="4040188" cy="4068763"/>
          </a:xfrm>
          <a:ln>
            <a:solidFill>
              <a:schemeClr val="tx1"/>
            </a:solidFill>
          </a:ln>
        </p:spPr>
        <p:txBody>
          <a:bodyPr>
            <a:normAutofit/>
          </a:bodyPr>
          <a:lstStyle/>
          <a:p>
            <a:pPr marL="0" indent="0">
              <a:buNone/>
            </a:pPr>
            <a:r>
              <a:rPr lang="en-US" sz="2000" dirty="0"/>
              <a:t>This section should identify the strategy and assumptions about the business model that have been </a:t>
            </a:r>
            <a:r>
              <a:rPr lang="en-US" sz="2000" dirty="0" smtClean="0"/>
              <a:t>targeted </a:t>
            </a:r>
            <a:r>
              <a:rPr lang="en-US" sz="2000" dirty="0"/>
              <a:t>as </a:t>
            </a:r>
            <a:r>
              <a:rPr lang="en-US" sz="2000" dirty="0" smtClean="0"/>
              <a:t>strategic </a:t>
            </a:r>
            <a:r>
              <a:rPr lang="en-US" sz="2000" dirty="0"/>
              <a:t>goals of the company.  If it’s a product, </a:t>
            </a:r>
            <a:r>
              <a:rPr lang="en-US" sz="2000" dirty="0" smtClean="0"/>
              <a:t>this section </a:t>
            </a:r>
            <a:r>
              <a:rPr lang="en-US" sz="2000" dirty="0"/>
              <a:t>should identify whether the company wishes to become the manufacturer, distributor or licensor of the </a:t>
            </a:r>
            <a:r>
              <a:rPr lang="en-US" sz="2000" dirty="0" smtClean="0"/>
              <a:t>product and how.  For process improvements, identify how and where the technology will be implemented.</a:t>
            </a:r>
            <a:endParaRPr lang="en-US" sz="2000" dirty="0"/>
          </a:p>
        </p:txBody>
      </p:sp>
      <p:sp>
        <p:nvSpPr>
          <p:cNvPr id="4" name="Text Placeholder 3"/>
          <p:cNvSpPr>
            <a:spLocks noGrp="1"/>
          </p:cNvSpPr>
          <p:nvPr>
            <p:ph type="body" sz="quarter" idx="3"/>
          </p:nvPr>
        </p:nvSpPr>
        <p:spPr>
          <a:xfrm>
            <a:off x="4648200" y="1600200"/>
            <a:ext cx="4041775" cy="381000"/>
          </a:xfrm>
          <a:solidFill>
            <a:schemeClr val="accent1">
              <a:lumMod val="60000"/>
              <a:lumOff val="40000"/>
            </a:schemeClr>
          </a:solidFill>
          <a:ln>
            <a:solidFill>
              <a:schemeClr val="tx1"/>
            </a:solidFill>
          </a:ln>
        </p:spPr>
        <p:txBody>
          <a:bodyPr>
            <a:normAutofit fontScale="92500" lnSpcReduction="20000"/>
          </a:bodyPr>
          <a:lstStyle/>
          <a:p>
            <a:r>
              <a:rPr lang="en-US" dirty="0" smtClean="0"/>
              <a:t>Economic Impact</a:t>
            </a:r>
            <a:endParaRPr lang="en-US" dirty="0"/>
          </a:p>
        </p:txBody>
      </p:sp>
      <p:sp>
        <p:nvSpPr>
          <p:cNvPr id="5" name="Content Placeholder 4"/>
          <p:cNvSpPr>
            <a:spLocks noGrp="1"/>
          </p:cNvSpPr>
          <p:nvPr>
            <p:ph sz="quarter" idx="4"/>
          </p:nvPr>
        </p:nvSpPr>
        <p:spPr>
          <a:xfrm>
            <a:off x="4645025" y="2057401"/>
            <a:ext cx="4041775" cy="1676400"/>
          </a:xfrm>
          <a:ln>
            <a:solidFill>
              <a:schemeClr val="tx1"/>
            </a:solidFill>
          </a:ln>
        </p:spPr>
        <p:txBody>
          <a:bodyPr>
            <a:normAutofit/>
          </a:bodyPr>
          <a:lstStyle/>
          <a:p>
            <a:pPr marL="0" indent="0">
              <a:buNone/>
            </a:pPr>
            <a:r>
              <a:rPr lang="en-US" sz="2000" dirty="0" smtClean="0"/>
              <a:t>Describe how the proposed project may lead to positive impact for the State of Maine including jobs, revenues, and intellectual property.</a:t>
            </a:r>
            <a:endParaRPr lang="en-US" sz="2000" dirty="0"/>
          </a:p>
        </p:txBody>
      </p:sp>
      <p:sp>
        <p:nvSpPr>
          <p:cNvPr id="13" name="Slide Number Placeholder 2"/>
          <p:cNvSpPr>
            <a:spLocks noGrp="1"/>
          </p:cNvSpPr>
          <p:nvPr>
            <p:ph type="sldNum" sz="quarter" idx="12"/>
          </p:nvPr>
        </p:nvSpPr>
        <p:spPr>
          <a:prstGeom prst="rect">
            <a:avLst/>
          </a:prstGeom>
        </p:spPr>
        <p:txBody>
          <a:bodyPr lIns="93296" tIns="46648" rIns="93296" bIns="46648"/>
          <a:lstStyle/>
          <a:p>
            <a:fld id="{C098849E-CD6A-43B2-9EE2-A072BA9F9B64}" type="slidenum">
              <a:rPr lang="en-US" sz="800"/>
              <a:pPr/>
              <a:t>16</a:t>
            </a:fld>
            <a:r>
              <a:rPr lang="en-US" sz="800"/>
              <a:t> </a:t>
            </a:r>
          </a:p>
        </p:txBody>
      </p:sp>
      <p:sp>
        <p:nvSpPr>
          <p:cNvPr id="8" name="Text Placeholder 3"/>
          <p:cNvSpPr txBox="1">
            <a:spLocks/>
          </p:cNvSpPr>
          <p:nvPr/>
        </p:nvSpPr>
        <p:spPr>
          <a:xfrm>
            <a:off x="4648200" y="3886200"/>
            <a:ext cx="4041775" cy="381000"/>
          </a:xfrm>
          <a:prstGeom prst="rect">
            <a:avLst/>
          </a:prstGeom>
          <a:solidFill>
            <a:schemeClr val="accent1">
              <a:lumMod val="60000"/>
              <a:lumOff val="40000"/>
            </a:schemeClr>
          </a:solidFill>
          <a:ln>
            <a:solidFill>
              <a:schemeClr val="tx1"/>
            </a:solidFill>
          </a:ln>
        </p:spPr>
        <p:txBody>
          <a:bodyPr vert="horz" lIns="91440" tIns="45720" rIns="91440" bIns="45720" rtlCol="0" anchor="b">
            <a:normAutofit fontScale="92500" lnSpcReduction="20000"/>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dirty="0" smtClean="0"/>
              <a:t>Management Team</a:t>
            </a:r>
            <a:endParaRPr lang="en-US" dirty="0"/>
          </a:p>
        </p:txBody>
      </p:sp>
      <p:sp>
        <p:nvSpPr>
          <p:cNvPr id="9" name="Content Placeholder 4"/>
          <p:cNvSpPr txBox="1">
            <a:spLocks/>
          </p:cNvSpPr>
          <p:nvPr/>
        </p:nvSpPr>
        <p:spPr>
          <a:xfrm>
            <a:off x="4648199" y="4419600"/>
            <a:ext cx="4041775" cy="1676400"/>
          </a:xfrm>
          <a:prstGeom prst="rect">
            <a:avLst/>
          </a:prstGeom>
          <a:ln>
            <a:solidFill>
              <a:schemeClr val="tx1"/>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None/>
            </a:pPr>
            <a:r>
              <a:rPr lang="en-US" sz="2000" dirty="0"/>
              <a:t>Identify names and titles/roles each person plays in the project and as part of the company’s effort to bring the technology to market.  Do not include biographical information in this section.</a:t>
            </a:r>
          </a:p>
        </p:txBody>
      </p:sp>
    </p:spTree>
    <p:extLst>
      <p:ext uri="{BB962C8B-B14F-4D97-AF65-F5344CB8AC3E}">
        <p14:creationId xmlns:p14="http://schemas.microsoft.com/office/powerpoint/2010/main" val="3059437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normAutofit/>
          </a:bodyPr>
          <a:lstStyle/>
          <a:p>
            <a:pPr algn="ctr"/>
            <a:r>
              <a:rPr lang="en-US" sz="2800" dirty="0" smtClean="0">
                <a:solidFill>
                  <a:schemeClr val="bg1"/>
                </a:solidFill>
              </a:rPr>
              <a:t>Components of the TechStart Grant Application</a:t>
            </a:r>
            <a:endParaRPr lang="en-US" sz="2800" dirty="0">
              <a:solidFill>
                <a:schemeClr val="bg1"/>
              </a:solidFill>
            </a:endParaRPr>
          </a:p>
        </p:txBody>
      </p:sp>
      <p:sp>
        <p:nvSpPr>
          <p:cNvPr id="13" name="Slide Number Placeholder 2"/>
          <p:cNvSpPr>
            <a:spLocks noGrp="1"/>
          </p:cNvSpPr>
          <p:nvPr>
            <p:ph type="sldNum" sz="quarter" idx="12"/>
          </p:nvPr>
        </p:nvSpPr>
        <p:spPr>
          <a:prstGeom prst="rect">
            <a:avLst/>
          </a:prstGeom>
        </p:spPr>
        <p:txBody>
          <a:bodyPr lIns="93296" tIns="46648" rIns="93296" bIns="46648"/>
          <a:lstStyle/>
          <a:p>
            <a:fld id="{C098849E-CD6A-43B2-9EE2-A072BA9F9B64}" type="slidenum">
              <a:rPr lang="en-US" sz="800"/>
              <a:pPr/>
              <a:t>17</a:t>
            </a:fld>
            <a:r>
              <a:rPr lang="en-US" sz="800"/>
              <a:t> </a:t>
            </a:r>
          </a:p>
        </p:txBody>
      </p:sp>
      <p:sp>
        <p:nvSpPr>
          <p:cNvPr id="12" name="TextBox 11"/>
          <p:cNvSpPr txBox="1"/>
          <p:nvPr/>
        </p:nvSpPr>
        <p:spPr>
          <a:xfrm>
            <a:off x="230909" y="1524000"/>
            <a:ext cx="8686800" cy="4801314"/>
          </a:xfrm>
          <a:prstGeom prst="rect">
            <a:avLst/>
          </a:prstGeom>
          <a:noFill/>
        </p:spPr>
        <p:txBody>
          <a:bodyPr wrap="square" rtlCol="0">
            <a:spAutoFit/>
          </a:bodyPr>
          <a:lstStyle/>
          <a:p>
            <a:r>
              <a:rPr lang="en-US" b="1" dirty="0" smtClean="0"/>
              <a:t>Other Application Documents and Forms</a:t>
            </a:r>
          </a:p>
          <a:p>
            <a:endParaRPr lang="en-US" dirty="0"/>
          </a:p>
          <a:p>
            <a:r>
              <a:rPr lang="en-US" u="sng" dirty="0"/>
              <a:t>Supporting Documents </a:t>
            </a:r>
            <a:r>
              <a:rPr lang="en-US" dirty="0"/>
              <a:t>– 2 pages</a:t>
            </a:r>
            <a:br>
              <a:rPr lang="en-US" dirty="0"/>
            </a:br>
            <a:r>
              <a:rPr lang="en-US" dirty="0" smtClean="0"/>
              <a:t>Often include </a:t>
            </a:r>
            <a:r>
              <a:rPr lang="en-US" dirty="0"/>
              <a:t>published market information, letters from experts in the field, partners, collaborators, suppliers or potential customers, or pictures and diagrams of the technology</a:t>
            </a:r>
            <a:r>
              <a:rPr lang="en-US" dirty="0" smtClean="0"/>
              <a:t>.</a:t>
            </a:r>
          </a:p>
          <a:p>
            <a:endParaRPr lang="en-US" sz="1200" dirty="0"/>
          </a:p>
          <a:p>
            <a:r>
              <a:rPr lang="en-US" u="sng" dirty="0" smtClean="0"/>
              <a:t>Budget Form B </a:t>
            </a:r>
            <a:r>
              <a:rPr lang="en-US" dirty="0" smtClean="0"/>
              <a:t>– Excel Document: Be sure the match is equal to or greater than the amount being requested from </a:t>
            </a:r>
            <a:r>
              <a:rPr lang="en-US" dirty="0"/>
              <a:t>MTI. The application may also contain a </a:t>
            </a:r>
            <a:r>
              <a:rPr lang="en-US" dirty="0" smtClean="0"/>
              <a:t>one </a:t>
            </a:r>
            <a:r>
              <a:rPr lang="en-US" dirty="0"/>
              <a:t>page Budget Supporting Document explaining items listed in the budget.</a:t>
            </a:r>
          </a:p>
          <a:p>
            <a:endParaRPr lang="en-US" sz="1200" dirty="0"/>
          </a:p>
          <a:p>
            <a:r>
              <a:rPr lang="en-US" u="sng" dirty="0" smtClean="0"/>
              <a:t>Commitment Letters </a:t>
            </a:r>
            <a:r>
              <a:rPr lang="en-US" dirty="0" smtClean="0"/>
              <a:t>– 2 pages each</a:t>
            </a:r>
            <a:br>
              <a:rPr lang="en-US" dirty="0" smtClean="0"/>
            </a:br>
            <a:r>
              <a:rPr lang="en-US" dirty="0" smtClean="0"/>
              <a:t>Identify where all matching funds and commitments to the project will come from.  These may include letters from the applicant and any parties who are contributing to the success of the project.  All match funds should be accounted for.</a:t>
            </a:r>
          </a:p>
          <a:p>
            <a:endParaRPr lang="en-US" sz="1200" dirty="0"/>
          </a:p>
          <a:p>
            <a:r>
              <a:rPr lang="en-US" u="sng" dirty="0" smtClean="0"/>
              <a:t>Professional Summaries </a:t>
            </a:r>
            <a:r>
              <a:rPr lang="en-US" dirty="0" smtClean="0"/>
              <a:t>– paragraph style identifying experience</a:t>
            </a:r>
          </a:p>
        </p:txBody>
      </p:sp>
    </p:spTree>
    <p:extLst>
      <p:ext uri="{BB962C8B-B14F-4D97-AF65-F5344CB8AC3E}">
        <p14:creationId xmlns:p14="http://schemas.microsoft.com/office/powerpoint/2010/main" val="196635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Review and Grant Process for TechStart Grant Applications</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1572278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5B3F4D0D-5095-4D02-97A6-05232FA7E4DF}" type="slidenum">
              <a:rPr lang="en-US" smtClean="0"/>
              <a:t>18</a:t>
            </a:fld>
            <a:endParaRPr lang="en-US"/>
          </a:p>
        </p:txBody>
      </p:sp>
    </p:spTree>
    <p:extLst>
      <p:ext uri="{BB962C8B-B14F-4D97-AF65-F5344CB8AC3E}">
        <p14:creationId xmlns:p14="http://schemas.microsoft.com/office/powerpoint/2010/main" val="187242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 y="-50801"/>
            <a:ext cx="9278938" cy="1566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3855" y="70910"/>
            <a:ext cx="9144000" cy="1200329"/>
          </a:xfrm>
          <a:prstGeom prst="rect">
            <a:avLst/>
          </a:prstGeom>
          <a:noFill/>
        </p:spPr>
        <p:txBody>
          <a:bodyPr wrap="square" rtlCol="0">
            <a:spAutoFit/>
          </a:bodyPr>
          <a:lstStyle/>
          <a:p>
            <a:pPr algn="ctr"/>
            <a:r>
              <a:rPr lang="en-US" sz="3600" dirty="0">
                <a:solidFill>
                  <a:schemeClr val="bg1"/>
                </a:solidFill>
                <a:latin typeface="Franklin Gothic Demi" pitchFamily="34" charset="0"/>
              </a:rPr>
              <a:t>The </a:t>
            </a:r>
            <a:r>
              <a:rPr lang="en-US" sz="3600" dirty="0" smtClean="0">
                <a:solidFill>
                  <a:schemeClr val="bg1"/>
                </a:solidFill>
                <a:latin typeface="Franklin Gothic Demi" pitchFamily="34" charset="0"/>
              </a:rPr>
              <a:t>Seed Grant</a:t>
            </a:r>
            <a:r>
              <a:rPr lang="en-US" sz="3600" dirty="0">
                <a:solidFill>
                  <a:schemeClr val="bg1"/>
                </a:solidFill>
                <a:latin typeface="Franklin Gothic Demi" pitchFamily="34" charset="0"/>
              </a:rPr>
              <a:t>, a component of MTI’s Business Innovation Program</a:t>
            </a:r>
            <a:endParaRPr lang="en-US" sz="3600" dirty="0">
              <a:solidFill>
                <a:schemeClr val="bg1"/>
              </a:solidFill>
              <a:latin typeface="Franklin Gothic Demi" pitchFamily="34" charset="0"/>
              <a:cs typeface="Calibri" pitchFamily="34" charset="0"/>
            </a:endParaRPr>
          </a:p>
        </p:txBody>
      </p:sp>
      <p:sp>
        <p:nvSpPr>
          <p:cNvPr id="6" name="Rounded Rectangle 5"/>
          <p:cNvSpPr/>
          <p:nvPr/>
        </p:nvSpPr>
        <p:spPr>
          <a:xfrm>
            <a:off x="304800" y="1571625"/>
            <a:ext cx="8305800" cy="1171575"/>
          </a:xfrm>
          <a:prstGeom prst="roundRect">
            <a:avLst/>
          </a:prstGeom>
          <a:noFill/>
          <a:ln>
            <a:noFill/>
          </a:ln>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en-US">
              <a:latin typeface="Franklin Gothic Demi" pitchFamily="34" charset="0"/>
            </a:endParaRPr>
          </a:p>
        </p:txBody>
      </p:sp>
      <p:sp>
        <p:nvSpPr>
          <p:cNvPr id="7" name="TextBox 4"/>
          <p:cNvSpPr txBox="1">
            <a:spLocks noChangeArrowheads="1"/>
          </p:cNvSpPr>
          <p:nvPr/>
        </p:nvSpPr>
        <p:spPr bwMode="auto">
          <a:xfrm>
            <a:off x="135117" y="1981200"/>
            <a:ext cx="8856483" cy="1039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nSpc>
                <a:spcPct val="114000"/>
              </a:lnSpc>
            </a:pPr>
            <a:r>
              <a:rPr lang="en-US" b="1" dirty="0">
                <a:solidFill>
                  <a:schemeClr val="tx2">
                    <a:lumMod val="75000"/>
                  </a:schemeClr>
                </a:solidFill>
                <a:latin typeface="Franklin Gothic Demi" pitchFamily="34" charset="0"/>
                <a:cs typeface="Arial" pitchFamily="34" charset="0"/>
              </a:rPr>
              <a:t>Purpose </a:t>
            </a:r>
            <a:r>
              <a:rPr lang="en-US" b="1" dirty="0" smtClean="0">
                <a:solidFill>
                  <a:schemeClr val="tx2">
                    <a:lumMod val="75000"/>
                  </a:schemeClr>
                </a:solidFill>
                <a:latin typeface="Franklin Gothic Demi" pitchFamily="34" charset="0"/>
                <a:cs typeface="Arial" pitchFamily="34" charset="0"/>
              </a:rPr>
              <a:t>of a Seed </a:t>
            </a:r>
            <a:r>
              <a:rPr lang="en-US" b="1" dirty="0">
                <a:solidFill>
                  <a:schemeClr val="tx2">
                    <a:lumMod val="75000"/>
                  </a:schemeClr>
                </a:solidFill>
                <a:latin typeface="Franklin Gothic Demi" pitchFamily="34" charset="0"/>
                <a:cs typeface="Arial" pitchFamily="34" charset="0"/>
              </a:rPr>
              <a:t>Grant:</a:t>
            </a:r>
          </a:p>
          <a:p>
            <a:pPr marL="461963" indent="-461963">
              <a:lnSpc>
                <a:spcPct val="114000"/>
              </a:lnSpc>
            </a:pPr>
            <a:r>
              <a:rPr lang="en-US" i="1" dirty="0" smtClean="0">
                <a:solidFill>
                  <a:schemeClr val="tx2">
                    <a:lumMod val="75000"/>
                  </a:schemeClr>
                </a:solidFill>
                <a:latin typeface="Franklin Gothic Demi" pitchFamily="34" charset="0"/>
                <a:cs typeface="Arial" pitchFamily="34" charset="0"/>
              </a:rPr>
              <a:t>	To </a:t>
            </a:r>
            <a:r>
              <a:rPr lang="en-US" i="1" dirty="0">
                <a:solidFill>
                  <a:schemeClr val="tx2">
                    <a:lumMod val="75000"/>
                  </a:schemeClr>
                </a:solidFill>
                <a:latin typeface="Franklin Gothic Demi" pitchFamily="34" charset="0"/>
                <a:cs typeface="Arial" pitchFamily="34" charset="0"/>
              </a:rPr>
              <a:t>provide </a:t>
            </a:r>
            <a:r>
              <a:rPr lang="en-US" i="1" dirty="0" smtClean="0">
                <a:solidFill>
                  <a:schemeClr val="tx2">
                    <a:lumMod val="75000"/>
                  </a:schemeClr>
                </a:solidFill>
                <a:latin typeface="Franklin Gothic Demi" pitchFamily="34" charset="0"/>
                <a:cs typeface="Arial" pitchFamily="34" charset="0"/>
              </a:rPr>
              <a:t>funding </a:t>
            </a:r>
            <a:r>
              <a:rPr lang="en-US" i="1" dirty="0">
                <a:solidFill>
                  <a:schemeClr val="tx2">
                    <a:lumMod val="75000"/>
                  </a:schemeClr>
                </a:solidFill>
                <a:latin typeface="Franklin Gothic Demi" pitchFamily="34" charset="0"/>
                <a:cs typeface="Arial" pitchFamily="34" charset="0"/>
              </a:rPr>
              <a:t>for specific </a:t>
            </a:r>
            <a:r>
              <a:rPr lang="en-US" i="1" dirty="0" smtClean="0">
                <a:solidFill>
                  <a:schemeClr val="tx2">
                    <a:lumMod val="75000"/>
                  </a:schemeClr>
                </a:solidFill>
                <a:latin typeface="Franklin Gothic Demi" pitchFamily="34" charset="0"/>
                <a:cs typeface="Arial" pitchFamily="34" charset="0"/>
              </a:rPr>
              <a:t>research and development </a:t>
            </a:r>
            <a:r>
              <a:rPr lang="en-US" i="1" dirty="0">
                <a:solidFill>
                  <a:schemeClr val="tx2">
                    <a:lumMod val="75000"/>
                  </a:schemeClr>
                </a:solidFill>
                <a:latin typeface="Franklin Gothic Demi" pitchFamily="34" charset="0"/>
                <a:cs typeface="Arial" pitchFamily="34" charset="0"/>
              </a:rPr>
              <a:t>projects that will </a:t>
            </a:r>
            <a:r>
              <a:rPr lang="en-US" i="1" dirty="0" smtClean="0">
                <a:solidFill>
                  <a:schemeClr val="tx2">
                    <a:lumMod val="75000"/>
                  </a:schemeClr>
                </a:solidFill>
                <a:latin typeface="Franklin Gothic Demi" pitchFamily="34" charset="0"/>
                <a:cs typeface="Arial" pitchFamily="34" charset="0"/>
              </a:rPr>
              <a:t>lead to commercialization or lay the groundwork </a:t>
            </a:r>
            <a:r>
              <a:rPr lang="en-US" i="1" dirty="0">
                <a:solidFill>
                  <a:schemeClr val="tx2">
                    <a:lumMod val="75000"/>
                  </a:schemeClr>
                </a:solidFill>
                <a:latin typeface="Franklin Gothic Demi" pitchFamily="34" charset="0"/>
                <a:cs typeface="Arial" pitchFamily="34" charset="0"/>
              </a:rPr>
              <a:t>critical to securing additional funding</a:t>
            </a:r>
          </a:p>
        </p:txBody>
      </p:sp>
      <p:sp>
        <p:nvSpPr>
          <p:cNvPr id="8" name="Rounded Rectangle 7"/>
          <p:cNvSpPr/>
          <p:nvPr/>
        </p:nvSpPr>
        <p:spPr>
          <a:xfrm>
            <a:off x="342900" y="4972338"/>
            <a:ext cx="8305800" cy="504825"/>
          </a:xfrm>
          <a:prstGeom prst="roundRect">
            <a:avLst/>
          </a:prstGeom>
          <a:noFill/>
          <a:ln>
            <a:noFill/>
          </a:ln>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en-US">
              <a:latin typeface="Franklin Gothic Demi" pitchFamily="34" charset="0"/>
            </a:endParaRPr>
          </a:p>
        </p:txBody>
      </p:sp>
      <p:sp>
        <p:nvSpPr>
          <p:cNvPr id="9" name="TextBox 6"/>
          <p:cNvSpPr txBox="1">
            <a:spLocks noChangeArrowheads="1"/>
          </p:cNvSpPr>
          <p:nvPr/>
        </p:nvSpPr>
        <p:spPr bwMode="auto">
          <a:xfrm>
            <a:off x="304800" y="1538826"/>
            <a:ext cx="82296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700" b="1" dirty="0" smtClean="0">
                <a:solidFill>
                  <a:schemeClr val="tx2">
                    <a:lumMod val="75000"/>
                  </a:schemeClr>
                </a:solidFill>
                <a:latin typeface="Franklin Gothic Demi" pitchFamily="34" charset="0"/>
                <a:cs typeface="Arial" pitchFamily="34" charset="0"/>
              </a:rPr>
              <a:t>SEED GRANTS </a:t>
            </a:r>
            <a:r>
              <a:rPr lang="en-US" sz="1700" b="1" dirty="0">
                <a:solidFill>
                  <a:schemeClr val="tx2">
                    <a:lumMod val="75000"/>
                  </a:schemeClr>
                </a:solidFill>
                <a:latin typeface="Franklin Gothic Demi" pitchFamily="34" charset="0"/>
                <a:cs typeface="Arial" pitchFamily="34" charset="0"/>
              </a:rPr>
              <a:t>PROVIDE UP TO </a:t>
            </a:r>
            <a:r>
              <a:rPr lang="en-US" sz="1700" b="1" dirty="0" smtClean="0">
                <a:solidFill>
                  <a:schemeClr val="tx2">
                    <a:lumMod val="75000"/>
                  </a:schemeClr>
                </a:solidFill>
                <a:latin typeface="Franklin Gothic Demi" pitchFamily="34" charset="0"/>
                <a:cs typeface="Arial" pitchFamily="34" charset="0"/>
              </a:rPr>
              <a:t>$25,000 </a:t>
            </a:r>
            <a:r>
              <a:rPr lang="en-US" sz="1700" b="1" dirty="0">
                <a:solidFill>
                  <a:schemeClr val="tx2">
                    <a:lumMod val="75000"/>
                  </a:schemeClr>
                </a:solidFill>
                <a:latin typeface="Franklin Gothic Demi" pitchFamily="34" charset="0"/>
                <a:cs typeface="Arial" pitchFamily="34" charset="0"/>
              </a:rPr>
              <a:t>FOR </a:t>
            </a:r>
            <a:r>
              <a:rPr lang="en-US" sz="1700" b="1" dirty="0" smtClean="0">
                <a:solidFill>
                  <a:schemeClr val="tx2">
                    <a:lumMod val="75000"/>
                  </a:schemeClr>
                </a:solidFill>
                <a:latin typeface="Franklin Gothic Demi" pitchFamily="34" charset="0"/>
                <a:cs typeface="Arial" pitchFamily="34" charset="0"/>
              </a:rPr>
              <a:t>EARLY STAGE R&amp;D ACTIVITIES</a:t>
            </a:r>
            <a:endParaRPr lang="en-US" sz="1700" i="1" dirty="0">
              <a:solidFill>
                <a:schemeClr val="tx2">
                  <a:lumMod val="75000"/>
                </a:schemeClr>
              </a:solidFill>
              <a:latin typeface="Franklin Gothic Demi" pitchFamily="34" charset="0"/>
              <a:cs typeface="Arial" pitchFamily="34" charset="0"/>
            </a:endParaRPr>
          </a:p>
          <a:p>
            <a:endParaRPr lang="en-US" sz="1600" i="1" dirty="0">
              <a:solidFill>
                <a:schemeClr val="tx2">
                  <a:lumMod val="75000"/>
                </a:schemeClr>
              </a:solidFill>
              <a:latin typeface="Franklin Gothic Demi" pitchFamily="34" charset="0"/>
              <a:cs typeface="Arial" pitchFamily="34" charset="0"/>
            </a:endParaRPr>
          </a:p>
        </p:txBody>
      </p:sp>
      <p:sp>
        <p:nvSpPr>
          <p:cNvPr id="10" name="TextBox 9"/>
          <p:cNvSpPr txBox="1"/>
          <p:nvPr/>
        </p:nvSpPr>
        <p:spPr>
          <a:xfrm>
            <a:off x="1347354" y="3124200"/>
            <a:ext cx="6477000" cy="2223686"/>
          </a:xfrm>
          <a:prstGeom prst="rect">
            <a:avLst/>
          </a:prstGeom>
          <a:noFill/>
        </p:spPr>
        <p:txBody>
          <a:bodyPr>
            <a:spAutoFit/>
          </a:bodyPr>
          <a:lstStyle/>
          <a:p>
            <a:pPr algn="ctr" fontAlgn="auto">
              <a:spcBef>
                <a:spcPts val="600"/>
              </a:spcBef>
              <a:spcAft>
                <a:spcPts val="600"/>
              </a:spcAft>
              <a:defRPr/>
            </a:pPr>
            <a:r>
              <a:rPr lang="en-US" sz="2000" b="1" dirty="0">
                <a:latin typeface="Franklin Gothic Demi" pitchFamily="34" charset="0"/>
                <a:cs typeface="Arial" pitchFamily="34" charset="0"/>
              </a:rPr>
              <a:t>GRANTS FUNDED </a:t>
            </a:r>
            <a:r>
              <a:rPr lang="en-US" sz="2000" b="1" dirty="0" smtClean="0">
                <a:latin typeface="Franklin Gothic Demi" pitchFamily="34" charset="0"/>
                <a:cs typeface="Arial" pitchFamily="34" charset="0"/>
              </a:rPr>
              <a:t>3 TIMES </a:t>
            </a:r>
            <a:r>
              <a:rPr lang="en-US" sz="2000" b="1" dirty="0">
                <a:latin typeface="Franklin Gothic Demi" pitchFamily="34" charset="0"/>
                <a:cs typeface="Arial" pitchFamily="34" charset="0"/>
              </a:rPr>
              <a:t>EACH YEAR</a:t>
            </a:r>
          </a:p>
          <a:p>
            <a:pPr algn="ctr" fontAlgn="auto">
              <a:spcBef>
                <a:spcPts val="0"/>
              </a:spcBef>
              <a:spcAft>
                <a:spcPts val="0"/>
              </a:spcAft>
              <a:defRPr/>
            </a:pPr>
            <a:endParaRPr lang="en-US" sz="1200" b="1" dirty="0">
              <a:latin typeface="Franklin Gothic Demi" pitchFamily="34" charset="0"/>
              <a:cs typeface="Arial" pitchFamily="34" charset="0"/>
            </a:endParaRPr>
          </a:p>
          <a:p>
            <a:pPr algn="ctr" fontAlgn="auto">
              <a:spcBef>
                <a:spcPts val="600"/>
              </a:spcBef>
              <a:spcAft>
                <a:spcPts val="300"/>
              </a:spcAft>
              <a:defRPr/>
            </a:pPr>
            <a:r>
              <a:rPr lang="en-US" sz="2000" b="1" dirty="0">
                <a:latin typeface="Franklin Gothic Demi" pitchFamily="34" charset="0"/>
                <a:cs typeface="Arial" pitchFamily="34" charset="0"/>
              </a:rPr>
              <a:t>UPCOMING KEY DATES:</a:t>
            </a:r>
          </a:p>
          <a:p>
            <a:pPr marL="685800" fontAlgn="auto">
              <a:spcBef>
                <a:spcPts val="600"/>
              </a:spcBef>
              <a:spcAft>
                <a:spcPts val="300"/>
              </a:spcAft>
              <a:tabLst>
                <a:tab pos="3257550" algn="l"/>
              </a:tabLst>
              <a:defRPr/>
            </a:pPr>
            <a:r>
              <a:rPr lang="en-US" dirty="0">
                <a:latin typeface="Franklin Gothic Demi" pitchFamily="34" charset="0"/>
                <a:cs typeface="Arial" pitchFamily="34" charset="0"/>
              </a:rPr>
              <a:t>Application Submission:  	</a:t>
            </a:r>
            <a:r>
              <a:rPr lang="en-US" dirty="0" smtClean="0">
                <a:latin typeface="Franklin Gothic Demi" pitchFamily="34" charset="0"/>
                <a:cs typeface="Arial" pitchFamily="34" charset="0"/>
              </a:rPr>
              <a:t>December 15, </a:t>
            </a:r>
            <a:r>
              <a:rPr lang="en-US" dirty="0" smtClean="0">
                <a:latin typeface="Franklin Gothic Demi" pitchFamily="34" charset="0"/>
                <a:cs typeface="Arial" pitchFamily="34" charset="0"/>
              </a:rPr>
              <a:t>2015</a:t>
            </a:r>
            <a:endParaRPr lang="en-US" u="sng" dirty="0">
              <a:latin typeface="Franklin Gothic Demi" pitchFamily="34" charset="0"/>
              <a:cs typeface="Arial" pitchFamily="34" charset="0"/>
            </a:endParaRPr>
          </a:p>
          <a:p>
            <a:pPr marL="685800" fontAlgn="auto">
              <a:spcBef>
                <a:spcPts val="600"/>
              </a:spcBef>
              <a:spcAft>
                <a:spcPts val="300"/>
              </a:spcAft>
              <a:tabLst>
                <a:tab pos="3257550" algn="l"/>
              </a:tabLst>
              <a:defRPr/>
            </a:pPr>
            <a:r>
              <a:rPr lang="en-US" dirty="0">
                <a:latin typeface="Franklin Gothic Demi" pitchFamily="34" charset="0"/>
                <a:cs typeface="Arial" pitchFamily="34" charset="0"/>
              </a:rPr>
              <a:t>Grant Notification: 	</a:t>
            </a:r>
            <a:r>
              <a:rPr lang="en-US" dirty="0" smtClean="0">
                <a:latin typeface="Franklin Gothic Demi" pitchFamily="34" charset="0"/>
                <a:cs typeface="Arial" pitchFamily="34" charset="0"/>
              </a:rPr>
              <a:t>February 15, 2016</a:t>
            </a:r>
            <a:endParaRPr lang="en-US" dirty="0" smtClean="0">
              <a:latin typeface="Franklin Gothic Demi" pitchFamily="34" charset="0"/>
              <a:cs typeface="Arial" pitchFamily="34" charset="0"/>
            </a:endParaRPr>
          </a:p>
          <a:p>
            <a:pPr marL="685800" fontAlgn="auto">
              <a:spcBef>
                <a:spcPts val="600"/>
              </a:spcBef>
              <a:spcAft>
                <a:spcPts val="300"/>
              </a:spcAft>
              <a:tabLst>
                <a:tab pos="3257550" algn="l"/>
              </a:tabLst>
              <a:defRPr/>
            </a:pPr>
            <a:r>
              <a:rPr lang="en-US" dirty="0" smtClean="0">
                <a:latin typeface="Franklin Gothic Demi" pitchFamily="34" charset="0"/>
                <a:cs typeface="Arial" pitchFamily="34" charset="0"/>
              </a:rPr>
              <a:t>Future </a:t>
            </a:r>
            <a:r>
              <a:rPr lang="en-US" dirty="0">
                <a:latin typeface="Franklin Gothic Demi" pitchFamily="34" charset="0"/>
                <a:cs typeface="Arial" pitchFamily="34" charset="0"/>
              </a:rPr>
              <a:t>Submissions: 	</a:t>
            </a:r>
            <a:r>
              <a:rPr lang="en-US" dirty="0" smtClean="0">
                <a:latin typeface="Franklin Gothic Demi" pitchFamily="34" charset="0"/>
                <a:cs typeface="Arial" pitchFamily="34" charset="0"/>
              </a:rPr>
              <a:t>April and August</a:t>
            </a:r>
            <a:endParaRPr lang="en-US" dirty="0">
              <a:latin typeface="Franklin Gothic Demi" pitchFamily="34" charset="0"/>
              <a:cs typeface="Arial" pitchFamily="34" charset="0"/>
            </a:endParaRPr>
          </a:p>
        </p:txBody>
      </p:sp>
      <p:sp>
        <p:nvSpPr>
          <p:cNvPr id="11" name="TextBox 8"/>
          <p:cNvSpPr txBox="1">
            <a:spLocks noChangeArrowheads="1"/>
          </p:cNvSpPr>
          <p:nvPr/>
        </p:nvSpPr>
        <p:spPr bwMode="auto">
          <a:xfrm>
            <a:off x="2570017" y="5460207"/>
            <a:ext cx="41148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200" dirty="0">
                <a:solidFill>
                  <a:schemeClr val="tx2">
                    <a:lumMod val="75000"/>
                  </a:schemeClr>
                </a:solidFill>
                <a:latin typeface="Franklin Gothic Demi" pitchFamily="34" charset="0"/>
                <a:cs typeface="Arial" pitchFamily="34" charset="0"/>
              </a:rPr>
              <a:t>For more information, contact:</a:t>
            </a:r>
          </a:p>
          <a:p>
            <a:pPr algn="ctr"/>
            <a:r>
              <a:rPr lang="en-US" sz="1200" dirty="0">
                <a:solidFill>
                  <a:schemeClr val="tx2">
                    <a:lumMod val="75000"/>
                  </a:schemeClr>
                </a:solidFill>
                <a:latin typeface="Franklin Gothic Demi" pitchFamily="34" charset="0"/>
                <a:cs typeface="Arial" pitchFamily="34" charset="0"/>
              </a:rPr>
              <a:t>Shane Beckim</a:t>
            </a:r>
          </a:p>
          <a:p>
            <a:pPr algn="ctr"/>
            <a:r>
              <a:rPr lang="en-US" sz="1200" dirty="0">
                <a:latin typeface="Franklin Gothic Demi" pitchFamily="34" charset="0"/>
                <a:cs typeface="Arial" pitchFamily="34" charset="0"/>
                <a:hlinkClick r:id="rId3"/>
              </a:rPr>
              <a:t>sbeckim@mainetechnology.org</a:t>
            </a:r>
            <a:endParaRPr lang="en-US" sz="1200" dirty="0">
              <a:latin typeface="Franklin Gothic Demi" pitchFamily="34" charset="0"/>
              <a:cs typeface="Arial" pitchFamily="34" charset="0"/>
            </a:endParaRPr>
          </a:p>
          <a:p>
            <a:pPr algn="ctr"/>
            <a:r>
              <a:rPr lang="en-US" sz="1200" dirty="0">
                <a:solidFill>
                  <a:schemeClr val="tx2">
                    <a:lumMod val="75000"/>
                  </a:schemeClr>
                </a:solidFill>
                <a:latin typeface="Franklin Gothic Demi" pitchFamily="34" charset="0"/>
                <a:cs typeface="Arial" pitchFamily="34" charset="0"/>
              </a:rPr>
              <a:t>207-588-1018</a:t>
            </a:r>
          </a:p>
        </p:txBody>
      </p:sp>
    </p:spTree>
    <p:extLst>
      <p:ext uri="{BB962C8B-B14F-4D97-AF65-F5344CB8AC3E}">
        <p14:creationId xmlns:p14="http://schemas.microsoft.com/office/powerpoint/2010/main" val="2345718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1280159"/>
            <a:ext cx="6477000" cy="3170099"/>
          </a:xfrm>
          <a:prstGeom prst="rect">
            <a:avLst/>
          </a:prstGeom>
          <a:noFill/>
        </p:spPr>
        <p:txBody>
          <a:bodyPr wrap="square" rtlCol="0">
            <a:spAutoFit/>
          </a:bodyPr>
          <a:lstStyle/>
          <a:p>
            <a:pPr algn="ctr"/>
            <a:r>
              <a:rPr lang="en-US" sz="4400" u="sng" dirty="0" smtClean="0">
                <a:solidFill>
                  <a:schemeClr val="accent6"/>
                </a:solidFill>
                <a:latin typeface="Franklin Gothic Demi" pitchFamily="34" charset="0"/>
              </a:rPr>
              <a:t>What MTI Does:</a:t>
            </a:r>
            <a:endParaRPr lang="en-US" sz="4400" u="sng" dirty="0">
              <a:solidFill>
                <a:schemeClr val="accent6"/>
              </a:solidFill>
              <a:latin typeface="Franklin Gothic Demi" pitchFamily="34" charset="0"/>
            </a:endParaRPr>
          </a:p>
          <a:p>
            <a:endParaRPr lang="en-US" sz="4400" u="sng" dirty="0">
              <a:solidFill>
                <a:srgbClr val="F79646">
                  <a:lumMod val="75000"/>
                </a:srgbClr>
              </a:solidFill>
              <a:latin typeface="Franklin Gothic Demi" pitchFamily="34" charset="0"/>
            </a:endParaRPr>
          </a:p>
          <a:p>
            <a:pPr algn="ctr"/>
            <a:r>
              <a:rPr lang="en-US" sz="2800" dirty="0">
                <a:solidFill>
                  <a:prstClr val="black"/>
                </a:solidFill>
                <a:latin typeface="Franklin Gothic Demi Cond" pitchFamily="34" charset="0"/>
              </a:rPr>
              <a:t>We </a:t>
            </a:r>
            <a:r>
              <a:rPr lang="en-US" sz="2800" dirty="0">
                <a:solidFill>
                  <a:srgbClr val="FF0000"/>
                </a:solidFill>
                <a:latin typeface="Franklin Gothic Heavy" pitchFamily="34" charset="0"/>
              </a:rPr>
              <a:t>fund</a:t>
            </a:r>
            <a:r>
              <a:rPr lang="en-US" sz="2800" dirty="0">
                <a:solidFill>
                  <a:prstClr val="black"/>
                </a:solidFill>
                <a:latin typeface="Franklin Gothic Demi Cond" pitchFamily="34" charset="0"/>
              </a:rPr>
              <a:t> Maine entrepreneurs and companies who engage technology to develop innovative products and </a:t>
            </a:r>
            <a:r>
              <a:rPr lang="en-US" sz="2800" dirty="0">
                <a:solidFill>
                  <a:srgbClr val="4F81BD">
                    <a:lumMod val="50000"/>
                  </a:srgbClr>
                </a:solidFill>
                <a:latin typeface="Franklin Gothic Heavy" pitchFamily="34" charset="0"/>
              </a:rPr>
              <a:t>connect</a:t>
            </a:r>
            <a:r>
              <a:rPr lang="en-US" sz="2800" dirty="0">
                <a:solidFill>
                  <a:prstClr val="black"/>
                </a:solidFill>
                <a:latin typeface="Franklin Gothic Demi Cond" pitchFamily="34" charset="0"/>
              </a:rPr>
              <a:t> them to resources to help them </a:t>
            </a:r>
            <a:r>
              <a:rPr lang="en-US" sz="2800" dirty="0">
                <a:solidFill>
                  <a:srgbClr val="9BBB59">
                    <a:lumMod val="75000"/>
                  </a:srgbClr>
                </a:solidFill>
                <a:latin typeface="Franklin Gothic Heavy" pitchFamily="34" charset="0"/>
              </a:rPr>
              <a:t>grow</a:t>
            </a:r>
            <a:r>
              <a:rPr lang="en-US" sz="2800" dirty="0">
                <a:solidFill>
                  <a:prstClr val="black"/>
                </a:solidFill>
                <a:latin typeface="Franklin Gothic Demi Cond" pitchFamily="34" charset="0"/>
              </a:rPr>
              <a:t> profitable enterprises.</a:t>
            </a:r>
          </a:p>
        </p:txBody>
      </p:sp>
    </p:spTree>
    <p:extLst>
      <p:ext uri="{BB962C8B-B14F-4D97-AF65-F5344CB8AC3E}">
        <p14:creationId xmlns:p14="http://schemas.microsoft.com/office/powerpoint/2010/main" val="878323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0" y="0"/>
            <a:ext cx="9144000" cy="685800"/>
          </a:xfrm>
          <a:prstGeom prst="rect">
            <a:avLst/>
          </a:prstGeom>
        </p:spPr>
        <p:txBody>
          <a:bodyPr/>
          <a:lstStyle>
            <a:lvl1pPr algn="ctr" defTabSz="914400" rtl="0" eaLnBrk="1" latinLnBrk="0" hangingPunct="1">
              <a:spcBef>
                <a:spcPct val="0"/>
              </a:spcBef>
              <a:buNone/>
              <a:defRPr sz="4000" b="1" kern="1200">
                <a:solidFill>
                  <a:schemeClr val="bg1">
                    <a:lumMod val="85000"/>
                  </a:schemeClr>
                </a:solidFill>
                <a:latin typeface="Franklin Gothic Demi" pitchFamily="34" charset="0"/>
                <a:ea typeface="+mj-ea"/>
                <a:cs typeface="+mj-cs"/>
              </a:defRPr>
            </a:lvl1pPr>
          </a:lstStyle>
          <a:p>
            <a:r>
              <a:rPr lang="en-US" sz="3200" dirty="0" smtClean="0">
                <a:solidFill>
                  <a:schemeClr val="tx2">
                    <a:lumMod val="75000"/>
                  </a:schemeClr>
                </a:solidFill>
              </a:rPr>
              <a:t>Limitations and restrictions of the </a:t>
            </a:r>
            <a:br>
              <a:rPr lang="en-US" sz="3200" dirty="0" smtClean="0">
                <a:solidFill>
                  <a:schemeClr val="tx2">
                    <a:lumMod val="75000"/>
                  </a:schemeClr>
                </a:solidFill>
              </a:rPr>
            </a:br>
            <a:r>
              <a:rPr lang="en-US" sz="3200" dirty="0" smtClean="0">
                <a:solidFill>
                  <a:schemeClr val="tx2">
                    <a:lumMod val="75000"/>
                  </a:schemeClr>
                </a:solidFill>
              </a:rPr>
              <a:t>Seed Grant</a:t>
            </a:r>
            <a:endParaRPr lang="en-US" sz="3200" dirty="0">
              <a:solidFill>
                <a:schemeClr val="tx2">
                  <a:lumMod val="75000"/>
                </a:schemeClr>
              </a:solidFill>
            </a:endParaRPr>
          </a:p>
        </p:txBody>
      </p:sp>
      <p:sp>
        <p:nvSpPr>
          <p:cNvPr id="3" name="Rectangle 2"/>
          <p:cNvSpPr/>
          <p:nvPr/>
        </p:nvSpPr>
        <p:spPr>
          <a:xfrm>
            <a:off x="498966" y="1151365"/>
            <a:ext cx="8146068" cy="4267200"/>
          </a:xfrm>
          <a:prstGeom prst="rect">
            <a:avLst/>
          </a:prstGeom>
          <a:noFill/>
          <a:ln>
            <a:solidFill>
              <a:schemeClr val="tx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Demi" pitchFamily="34" charset="0"/>
            </a:endParaRPr>
          </a:p>
        </p:txBody>
      </p:sp>
      <p:sp>
        <p:nvSpPr>
          <p:cNvPr id="4" name="TextBox 3"/>
          <p:cNvSpPr txBox="1"/>
          <p:nvPr/>
        </p:nvSpPr>
        <p:spPr>
          <a:xfrm>
            <a:off x="727319" y="1219200"/>
            <a:ext cx="7502135" cy="2733825"/>
          </a:xfrm>
          <a:prstGeom prst="rect">
            <a:avLst/>
          </a:prstGeom>
          <a:noFill/>
        </p:spPr>
        <p:txBody>
          <a:bodyPr wrap="square" rtlCol="0">
            <a:spAutoFit/>
          </a:bodyPr>
          <a:lstStyle/>
          <a:p>
            <a:pPr marL="342900" indent="-342900">
              <a:lnSpc>
                <a:spcPct val="114000"/>
              </a:lnSpc>
              <a:spcBef>
                <a:spcPts val="600"/>
              </a:spcBef>
              <a:spcAft>
                <a:spcPts val="300"/>
              </a:spcAft>
              <a:buFont typeface="Wingdings" pitchFamily="2" charset="2"/>
              <a:buChar char="Ø"/>
            </a:pPr>
            <a:r>
              <a:rPr lang="en-US" sz="2400" dirty="0" smtClean="0">
                <a:latin typeface="Franklin Gothic Demi" pitchFamily="34" charset="0"/>
                <a:cs typeface="Arial" pitchFamily="34" charset="0"/>
              </a:rPr>
              <a:t>Seed Grant funds shall NOT</a:t>
            </a:r>
            <a:r>
              <a:rPr lang="en-US" sz="2400" b="1" dirty="0" smtClean="0">
                <a:latin typeface="Franklin Gothic Demi" pitchFamily="34" charset="0"/>
                <a:cs typeface="Arial" pitchFamily="34" charset="0"/>
              </a:rPr>
              <a:t> </a:t>
            </a:r>
            <a:r>
              <a:rPr lang="en-US" sz="2400" dirty="0" smtClean="0">
                <a:latin typeface="Franklin Gothic Demi" pitchFamily="34" charset="0"/>
                <a:cs typeface="Arial" pitchFamily="34" charset="0"/>
              </a:rPr>
              <a:t>exceed   </a:t>
            </a:r>
            <a:br>
              <a:rPr lang="en-US" sz="2400" dirty="0" smtClean="0">
                <a:latin typeface="Franklin Gothic Demi" pitchFamily="34" charset="0"/>
                <a:cs typeface="Arial" pitchFamily="34" charset="0"/>
              </a:rPr>
            </a:br>
            <a:r>
              <a:rPr lang="en-US" sz="2400" dirty="0" smtClean="0">
                <a:latin typeface="Franklin Gothic Demi" pitchFamily="34" charset="0"/>
                <a:cs typeface="Arial" pitchFamily="34" charset="0"/>
              </a:rPr>
              <a:t>$50,000 per organization or principal investigator </a:t>
            </a:r>
            <a:r>
              <a:rPr lang="en-US" sz="2400" u="sng" dirty="0" smtClean="0">
                <a:latin typeface="Franklin Gothic Demi" pitchFamily="34" charset="0"/>
                <a:cs typeface="Arial" pitchFamily="34" charset="0"/>
              </a:rPr>
              <a:t>for any one technology</a:t>
            </a:r>
          </a:p>
          <a:p>
            <a:pPr marL="342900" indent="-342900">
              <a:lnSpc>
                <a:spcPct val="114000"/>
              </a:lnSpc>
              <a:spcBef>
                <a:spcPts val="600"/>
              </a:spcBef>
              <a:spcAft>
                <a:spcPts val="300"/>
              </a:spcAft>
              <a:buFont typeface="Wingdings" pitchFamily="2" charset="2"/>
              <a:buChar char="Ø"/>
            </a:pPr>
            <a:r>
              <a:rPr lang="en-US" sz="2400" dirty="0" smtClean="0">
                <a:latin typeface="Franklin Gothic Demi" pitchFamily="34" charset="0"/>
                <a:cs typeface="Arial" pitchFamily="34" charset="0"/>
              </a:rPr>
              <a:t>Seed Grant funds shall NOT exceed $50,000 per organization or principal investigator </a:t>
            </a:r>
            <a:r>
              <a:rPr lang="en-US" sz="2400" u="sng" dirty="0" smtClean="0">
                <a:latin typeface="Franklin Gothic Demi" pitchFamily="34" charset="0"/>
                <a:cs typeface="Arial" pitchFamily="34" charset="0"/>
              </a:rPr>
              <a:t>within a 24 month </a:t>
            </a:r>
            <a:r>
              <a:rPr lang="en-US" sz="2400" u="sng" dirty="0" smtClean="0">
                <a:latin typeface="Franklin Gothic Demi" pitchFamily="34" charset="0"/>
                <a:cs typeface="Arial" pitchFamily="34" charset="0"/>
              </a:rPr>
              <a:t>period</a:t>
            </a:r>
            <a:endParaRPr lang="en-US" sz="2400" u="sng" dirty="0" smtClean="0">
              <a:latin typeface="Franklin Gothic Demi" pitchFamily="34" charset="0"/>
              <a:cs typeface="Arial" pitchFamily="34" charset="0"/>
            </a:endParaRPr>
          </a:p>
        </p:txBody>
      </p:sp>
      <p:sp>
        <p:nvSpPr>
          <p:cNvPr id="7" name="Rectangle 6"/>
          <p:cNvSpPr/>
          <p:nvPr/>
        </p:nvSpPr>
        <p:spPr>
          <a:xfrm>
            <a:off x="38100" y="5488814"/>
            <a:ext cx="9067800" cy="369332"/>
          </a:xfrm>
          <a:prstGeom prst="rect">
            <a:avLst/>
          </a:prstGeom>
        </p:spPr>
        <p:txBody>
          <a:bodyPr wrap="square">
            <a:spAutoFit/>
          </a:bodyPr>
          <a:lstStyle/>
          <a:p>
            <a:pPr algn="ctr"/>
            <a:r>
              <a:rPr lang="en-US" i="1" dirty="0" smtClean="0">
                <a:solidFill>
                  <a:schemeClr val="tx2">
                    <a:lumMod val="75000"/>
                  </a:schemeClr>
                </a:solidFill>
                <a:latin typeface="Franklin Gothic Demi" pitchFamily="34" charset="0"/>
                <a:cs typeface="Arial" pitchFamily="34" charset="0"/>
              </a:rPr>
              <a:t>SEED GRANTS REQUIRE </a:t>
            </a:r>
            <a:r>
              <a:rPr lang="en-US" i="1" dirty="0">
                <a:solidFill>
                  <a:schemeClr val="tx2">
                    <a:lumMod val="75000"/>
                  </a:schemeClr>
                </a:solidFill>
                <a:latin typeface="Franklin Gothic Demi" pitchFamily="34" charset="0"/>
                <a:cs typeface="Arial" pitchFamily="34" charset="0"/>
              </a:rPr>
              <a:t>AT LEAST 1:1 MATCH FROM THE APPLICANT</a:t>
            </a:r>
          </a:p>
        </p:txBody>
      </p:sp>
    </p:spTree>
    <p:extLst>
      <p:ext uri="{BB962C8B-B14F-4D97-AF65-F5344CB8AC3E}">
        <p14:creationId xmlns:p14="http://schemas.microsoft.com/office/powerpoint/2010/main" val="2583136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p:cNvSpPr txBox="1">
            <a:spLocks/>
          </p:cNvSpPr>
          <p:nvPr/>
        </p:nvSpPr>
        <p:spPr>
          <a:xfrm>
            <a:off x="0" y="13855"/>
            <a:ext cx="9144000" cy="1143000"/>
          </a:xfrm>
          <a:prstGeom prst="rect">
            <a:avLst/>
          </a:prstGeom>
        </p:spPr>
        <p:txBody>
          <a:bodyPr/>
          <a:lstStyle>
            <a:lvl1pPr algn="ctr" defTabSz="914400" rtl="0" eaLnBrk="1" latinLnBrk="0" hangingPunct="1">
              <a:spcBef>
                <a:spcPct val="0"/>
              </a:spcBef>
              <a:buNone/>
              <a:defRPr sz="4000" b="1" kern="1200">
                <a:solidFill>
                  <a:schemeClr val="bg1">
                    <a:lumMod val="85000"/>
                  </a:schemeClr>
                </a:solidFill>
                <a:latin typeface="Franklin Gothic Demi" pitchFamily="34" charset="0"/>
                <a:ea typeface="+mj-ea"/>
                <a:cs typeface="+mj-cs"/>
              </a:defRPr>
            </a:lvl1pPr>
          </a:lstStyle>
          <a:p>
            <a:r>
              <a:rPr lang="en-US" b="0" dirty="0" smtClean="0">
                <a:solidFill>
                  <a:schemeClr val="tx2">
                    <a:lumMod val="75000"/>
                  </a:schemeClr>
                </a:solidFill>
              </a:rPr>
              <a:t>Seed Grant funds are only eligible for specific activities</a:t>
            </a:r>
          </a:p>
        </p:txBody>
      </p:sp>
      <p:sp>
        <p:nvSpPr>
          <p:cNvPr id="14" name="Rectangle 13"/>
          <p:cNvSpPr/>
          <p:nvPr/>
        </p:nvSpPr>
        <p:spPr>
          <a:xfrm>
            <a:off x="4745822" y="1382713"/>
            <a:ext cx="4267200" cy="4637087"/>
          </a:xfrm>
          <a:prstGeom prst="rect">
            <a:avLst/>
          </a:prstGeom>
          <a:noFill/>
          <a:ln w="349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Franklin Gothic Demi" pitchFamily="34" charset="0"/>
            </a:endParaRPr>
          </a:p>
        </p:txBody>
      </p:sp>
      <p:sp>
        <p:nvSpPr>
          <p:cNvPr id="15" name="Rectangle 14"/>
          <p:cNvSpPr/>
          <p:nvPr/>
        </p:nvSpPr>
        <p:spPr>
          <a:xfrm>
            <a:off x="4745822" y="1376363"/>
            <a:ext cx="4267200" cy="762000"/>
          </a:xfrm>
          <a:prstGeom prst="rect">
            <a:avLst/>
          </a:prstGeom>
          <a:noFill/>
          <a:ln w="349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Franklin Gothic Demi" pitchFamily="34" charset="0"/>
            </a:endParaRPr>
          </a:p>
        </p:txBody>
      </p:sp>
      <p:sp>
        <p:nvSpPr>
          <p:cNvPr id="16" name="Rectangle 15"/>
          <p:cNvSpPr/>
          <p:nvPr/>
        </p:nvSpPr>
        <p:spPr>
          <a:xfrm>
            <a:off x="326222" y="2404768"/>
            <a:ext cx="4267200" cy="3691231"/>
          </a:xfrm>
          <a:prstGeom prst="rect">
            <a:avLst/>
          </a:prstGeom>
          <a:noFill/>
          <a:ln w="349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Franklin Gothic Demi" pitchFamily="34" charset="0"/>
            </a:endParaRPr>
          </a:p>
        </p:txBody>
      </p:sp>
      <p:sp>
        <p:nvSpPr>
          <p:cNvPr id="17" name="Rectangle 16"/>
          <p:cNvSpPr/>
          <p:nvPr/>
        </p:nvSpPr>
        <p:spPr>
          <a:xfrm>
            <a:off x="326222" y="1371600"/>
            <a:ext cx="4267200" cy="762000"/>
          </a:xfrm>
          <a:prstGeom prst="rect">
            <a:avLst/>
          </a:prstGeom>
          <a:noFill/>
          <a:ln w="349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Franklin Gothic Demi" pitchFamily="34" charset="0"/>
            </a:endParaRPr>
          </a:p>
        </p:txBody>
      </p:sp>
      <p:sp>
        <p:nvSpPr>
          <p:cNvPr id="18" name="TextBox 9"/>
          <p:cNvSpPr txBox="1">
            <a:spLocks noChangeArrowheads="1"/>
          </p:cNvSpPr>
          <p:nvPr/>
        </p:nvSpPr>
        <p:spPr bwMode="auto">
          <a:xfrm>
            <a:off x="294138" y="2138363"/>
            <a:ext cx="4114800" cy="288540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285750" indent="-28575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ts val="300"/>
              </a:spcBef>
              <a:spcAft>
                <a:spcPts val="600"/>
              </a:spcAft>
              <a:buFont typeface="Arial" pitchFamily="34" charset="0"/>
              <a:buChar char="•"/>
            </a:pPr>
            <a:r>
              <a:rPr lang="en-US" dirty="0">
                <a:latin typeface="Franklin Gothic Demi" pitchFamily="34" charset="0"/>
                <a:cs typeface="Arial" pitchFamily="34" charset="0"/>
              </a:rPr>
              <a:t>Proof of Concept</a:t>
            </a:r>
          </a:p>
          <a:p>
            <a:pPr>
              <a:spcBef>
                <a:spcPts val="300"/>
              </a:spcBef>
              <a:spcAft>
                <a:spcPts val="600"/>
              </a:spcAft>
              <a:buFont typeface="Arial" pitchFamily="34" charset="0"/>
              <a:buChar char="•"/>
            </a:pPr>
            <a:r>
              <a:rPr lang="en-US" dirty="0">
                <a:latin typeface="Franklin Gothic Demi" pitchFamily="34" charset="0"/>
                <a:cs typeface="Arial" pitchFamily="34" charset="0"/>
              </a:rPr>
              <a:t>Prototype Development</a:t>
            </a:r>
          </a:p>
          <a:p>
            <a:pPr>
              <a:spcBef>
                <a:spcPts val="300"/>
              </a:spcBef>
              <a:spcAft>
                <a:spcPts val="600"/>
              </a:spcAft>
              <a:buFont typeface="Arial" pitchFamily="34" charset="0"/>
              <a:buChar char="•"/>
            </a:pPr>
            <a:r>
              <a:rPr lang="en-US" dirty="0">
                <a:latin typeface="Franklin Gothic Demi" pitchFamily="34" charset="0"/>
                <a:cs typeface="Arial" pitchFamily="34" charset="0"/>
              </a:rPr>
              <a:t>Prototype Testing</a:t>
            </a:r>
          </a:p>
          <a:p>
            <a:pPr>
              <a:spcBef>
                <a:spcPts val="300"/>
              </a:spcBef>
              <a:spcAft>
                <a:spcPts val="600"/>
              </a:spcAft>
              <a:buFont typeface="Arial" pitchFamily="34" charset="0"/>
              <a:buChar char="•"/>
            </a:pPr>
            <a:r>
              <a:rPr lang="en-US" dirty="0">
                <a:latin typeface="Franklin Gothic Demi" pitchFamily="34" charset="0"/>
                <a:cs typeface="Arial" pitchFamily="34" charset="0"/>
              </a:rPr>
              <a:t>Field Trials and Pilot Studies</a:t>
            </a:r>
          </a:p>
          <a:p>
            <a:pPr>
              <a:spcBef>
                <a:spcPts val="300"/>
              </a:spcBef>
              <a:spcAft>
                <a:spcPts val="600"/>
              </a:spcAft>
              <a:buFont typeface="Arial" pitchFamily="34" charset="0"/>
              <a:buChar char="•"/>
            </a:pPr>
            <a:r>
              <a:rPr lang="en-US" dirty="0">
                <a:latin typeface="Franklin Gothic Demi" pitchFamily="34" charset="0"/>
                <a:cs typeface="Arial" pitchFamily="34" charset="0"/>
              </a:rPr>
              <a:t>Technology Transfer Activities</a:t>
            </a:r>
          </a:p>
          <a:p>
            <a:pPr>
              <a:spcBef>
                <a:spcPts val="300"/>
              </a:spcBef>
              <a:spcAft>
                <a:spcPts val="600"/>
              </a:spcAft>
              <a:buFont typeface="Arial" pitchFamily="34" charset="0"/>
              <a:buChar char="•"/>
            </a:pPr>
            <a:r>
              <a:rPr lang="en-US" dirty="0">
                <a:latin typeface="Franklin Gothic Demi" pitchFamily="34" charset="0"/>
                <a:cs typeface="Arial" pitchFamily="34" charset="0"/>
              </a:rPr>
              <a:t>Activities included in the TechStart Grant if they are part of </a:t>
            </a:r>
            <a:r>
              <a:rPr lang="en-US" dirty="0" smtClean="0">
                <a:latin typeface="Franklin Gothic Demi" pitchFamily="34" charset="0"/>
                <a:cs typeface="Arial" pitchFamily="34" charset="0"/>
              </a:rPr>
              <a:t>a proposed broader </a:t>
            </a:r>
            <a:r>
              <a:rPr lang="en-US" dirty="0">
                <a:latin typeface="Franklin Gothic Demi" pitchFamily="34" charset="0"/>
                <a:cs typeface="Arial" pitchFamily="34" charset="0"/>
              </a:rPr>
              <a:t>technology R&amp;D </a:t>
            </a:r>
            <a:r>
              <a:rPr lang="en-US" dirty="0" smtClean="0">
                <a:latin typeface="Franklin Gothic Demi" pitchFamily="34" charset="0"/>
                <a:cs typeface="Arial" pitchFamily="34" charset="0"/>
              </a:rPr>
              <a:t>project</a:t>
            </a:r>
            <a:endParaRPr lang="en-US" dirty="0">
              <a:latin typeface="Franklin Gothic Demi" pitchFamily="34" charset="0"/>
              <a:cs typeface="Arial" pitchFamily="34" charset="0"/>
            </a:endParaRPr>
          </a:p>
        </p:txBody>
      </p:sp>
      <p:sp>
        <p:nvSpPr>
          <p:cNvPr id="19" name="Rectangle 6"/>
          <p:cNvSpPr>
            <a:spLocks noChangeArrowheads="1"/>
          </p:cNvSpPr>
          <p:nvPr>
            <p:custDataLst>
              <p:tags r:id="rId1"/>
            </p:custDataLst>
          </p:nvPr>
        </p:nvSpPr>
        <p:spPr bwMode="gray">
          <a:xfrm>
            <a:off x="538947" y="1444625"/>
            <a:ext cx="396875"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defTabSz="787400" eaLnBrk="0" hangingPunct="0"/>
            <a:endParaRPr lang="en-US" sz="5000" dirty="0">
              <a:solidFill>
                <a:schemeClr val="bg1"/>
              </a:solidFill>
              <a:latin typeface="Franklin Gothic Demi" pitchFamily="34" charset="0"/>
            </a:endParaRPr>
          </a:p>
        </p:txBody>
      </p:sp>
      <p:sp>
        <p:nvSpPr>
          <p:cNvPr id="21" name="TextBox 14"/>
          <p:cNvSpPr txBox="1">
            <a:spLocks noChangeArrowheads="1"/>
          </p:cNvSpPr>
          <p:nvPr/>
        </p:nvSpPr>
        <p:spPr bwMode="auto">
          <a:xfrm>
            <a:off x="4745822" y="2133600"/>
            <a:ext cx="4017178" cy="387798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285750" indent="-28575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ts val="300"/>
              </a:spcBef>
              <a:spcAft>
                <a:spcPts val="600"/>
              </a:spcAft>
              <a:buFont typeface="Arial" pitchFamily="34" charset="0"/>
              <a:buChar char="•"/>
            </a:pPr>
            <a:r>
              <a:rPr lang="en-US" dirty="0">
                <a:latin typeface="Franklin Gothic Demi" pitchFamily="34" charset="0"/>
                <a:cs typeface="Arial" pitchFamily="34" charset="0"/>
              </a:rPr>
              <a:t>Expenditures for any sales and marketing activities </a:t>
            </a:r>
          </a:p>
          <a:p>
            <a:pPr>
              <a:spcBef>
                <a:spcPts val="300"/>
              </a:spcBef>
              <a:spcAft>
                <a:spcPts val="600"/>
              </a:spcAft>
              <a:buFont typeface="Arial" pitchFamily="34" charset="0"/>
              <a:buChar char="•"/>
            </a:pPr>
            <a:r>
              <a:rPr lang="en-US" dirty="0" smtClean="0">
                <a:latin typeface="Franklin Gothic Demi" pitchFamily="34" charset="0"/>
                <a:cs typeface="Arial" pitchFamily="34" charset="0"/>
              </a:rPr>
              <a:t>Overhead or indirect costs</a:t>
            </a:r>
            <a:endParaRPr lang="en-US" dirty="0">
              <a:latin typeface="Franklin Gothic Demi" pitchFamily="34" charset="0"/>
              <a:cs typeface="Arial" pitchFamily="34" charset="0"/>
            </a:endParaRPr>
          </a:p>
          <a:p>
            <a:pPr>
              <a:spcBef>
                <a:spcPts val="300"/>
              </a:spcBef>
              <a:spcAft>
                <a:spcPts val="600"/>
              </a:spcAft>
              <a:buFont typeface="Arial" pitchFamily="34" charset="0"/>
              <a:buChar char="•"/>
            </a:pPr>
            <a:r>
              <a:rPr lang="en-US" dirty="0">
                <a:latin typeface="Franklin Gothic Demi" pitchFamily="34" charset="0"/>
                <a:cs typeface="Arial" pitchFamily="34" charset="0"/>
              </a:rPr>
              <a:t>Any expenditures before the submission date for the </a:t>
            </a:r>
            <a:r>
              <a:rPr lang="en-US" dirty="0" smtClean="0">
                <a:latin typeface="Franklin Gothic Demi" pitchFamily="34" charset="0"/>
                <a:cs typeface="Arial" pitchFamily="34" charset="0"/>
              </a:rPr>
              <a:t>round</a:t>
            </a:r>
          </a:p>
          <a:p>
            <a:pPr>
              <a:spcBef>
                <a:spcPts val="300"/>
              </a:spcBef>
              <a:spcAft>
                <a:spcPts val="600"/>
              </a:spcAft>
              <a:buFont typeface="Arial" pitchFamily="34" charset="0"/>
              <a:buChar char="•"/>
            </a:pPr>
            <a:endParaRPr lang="en-US" sz="1600" dirty="0">
              <a:latin typeface="Franklin Gothic Demi" pitchFamily="34" charset="0"/>
              <a:cs typeface="Arial" pitchFamily="34" charset="0"/>
            </a:endParaRPr>
          </a:p>
          <a:p>
            <a:pPr>
              <a:spcBef>
                <a:spcPts val="300"/>
              </a:spcBef>
              <a:spcAft>
                <a:spcPts val="600"/>
              </a:spcAft>
              <a:buFont typeface="Arial" pitchFamily="34" charset="0"/>
              <a:buChar char="•"/>
            </a:pPr>
            <a:endParaRPr lang="en-US" sz="1600" dirty="0" smtClean="0">
              <a:latin typeface="Franklin Gothic Demi" pitchFamily="34" charset="0"/>
              <a:cs typeface="Arial" pitchFamily="34" charset="0"/>
            </a:endParaRPr>
          </a:p>
          <a:p>
            <a:pPr>
              <a:spcBef>
                <a:spcPts val="300"/>
              </a:spcBef>
              <a:spcAft>
                <a:spcPts val="600"/>
              </a:spcAft>
              <a:buFont typeface="Arial" pitchFamily="34" charset="0"/>
              <a:buChar char="•"/>
            </a:pPr>
            <a:endParaRPr lang="en-US" sz="1600" dirty="0">
              <a:latin typeface="Franklin Gothic Demi" pitchFamily="34" charset="0"/>
              <a:cs typeface="Arial" pitchFamily="34" charset="0"/>
            </a:endParaRPr>
          </a:p>
          <a:p>
            <a:pPr>
              <a:spcBef>
                <a:spcPts val="300"/>
              </a:spcBef>
              <a:spcAft>
                <a:spcPts val="600"/>
              </a:spcAft>
              <a:buFont typeface="Arial" pitchFamily="34" charset="0"/>
              <a:buChar char="•"/>
            </a:pPr>
            <a:endParaRPr lang="en-US" sz="1600" dirty="0" smtClean="0">
              <a:latin typeface="Franklin Gothic Demi" pitchFamily="34" charset="0"/>
              <a:cs typeface="Arial" pitchFamily="34" charset="0"/>
            </a:endParaRPr>
          </a:p>
          <a:p>
            <a:pPr marL="0" indent="0">
              <a:spcBef>
                <a:spcPts val="300"/>
              </a:spcBef>
              <a:spcAft>
                <a:spcPts val="600"/>
              </a:spcAft>
            </a:pPr>
            <a:endParaRPr lang="en-US" sz="1600" dirty="0" smtClean="0">
              <a:latin typeface="Franklin Gothic Demi" pitchFamily="34" charset="0"/>
              <a:cs typeface="Arial" pitchFamily="34" charset="0"/>
            </a:endParaRPr>
          </a:p>
          <a:p>
            <a:pPr>
              <a:spcBef>
                <a:spcPts val="300"/>
              </a:spcBef>
              <a:spcAft>
                <a:spcPts val="600"/>
              </a:spcAft>
              <a:buFont typeface="Arial" pitchFamily="34" charset="0"/>
              <a:buChar char="•"/>
            </a:pPr>
            <a:endParaRPr lang="en-US" sz="1600" dirty="0">
              <a:latin typeface="Franklin Gothic Demi" pitchFamily="34" charset="0"/>
              <a:cs typeface="Arial" pitchFamily="34" charset="0"/>
            </a:endParaRPr>
          </a:p>
        </p:txBody>
      </p:sp>
      <p:sp>
        <p:nvSpPr>
          <p:cNvPr id="22" name="TextBox 8"/>
          <p:cNvSpPr txBox="1">
            <a:spLocks noChangeArrowheads="1"/>
          </p:cNvSpPr>
          <p:nvPr/>
        </p:nvSpPr>
        <p:spPr bwMode="auto">
          <a:xfrm>
            <a:off x="307774" y="1600199"/>
            <a:ext cx="41011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000" b="1" dirty="0">
                <a:solidFill>
                  <a:schemeClr val="tx2">
                    <a:lumMod val="75000"/>
                  </a:schemeClr>
                </a:solidFill>
                <a:latin typeface="Franklin Gothic Demi" pitchFamily="34" charset="0"/>
                <a:cs typeface="Arial" pitchFamily="34" charset="0"/>
              </a:rPr>
              <a:t>Examples of eligible activities</a:t>
            </a:r>
          </a:p>
        </p:txBody>
      </p:sp>
      <p:sp>
        <p:nvSpPr>
          <p:cNvPr id="23" name="TextBox 16"/>
          <p:cNvSpPr txBox="1">
            <a:spLocks noChangeArrowheads="1"/>
          </p:cNvSpPr>
          <p:nvPr/>
        </p:nvSpPr>
        <p:spPr bwMode="auto">
          <a:xfrm>
            <a:off x="4745822" y="1602605"/>
            <a:ext cx="4017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000" b="1" dirty="0">
                <a:solidFill>
                  <a:schemeClr val="tx2">
                    <a:lumMod val="75000"/>
                  </a:schemeClr>
                </a:solidFill>
                <a:latin typeface="Franklin Gothic Demi" pitchFamily="34" charset="0"/>
                <a:cs typeface="Arial" pitchFamily="34" charset="0"/>
              </a:rPr>
              <a:t>Examples of ineligible activities</a:t>
            </a:r>
          </a:p>
        </p:txBody>
      </p:sp>
      <p:sp>
        <p:nvSpPr>
          <p:cNvPr id="12" name="Rectangle 11"/>
          <p:cNvSpPr/>
          <p:nvPr/>
        </p:nvSpPr>
        <p:spPr>
          <a:xfrm>
            <a:off x="282107" y="1612428"/>
            <a:ext cx="4061294" cy="4342364"/>
          </a:xfrm>
          <a:prstGeom prst="rect">
            <a:avLst/>
          </a:prstGeom>
          <a:noFill/>
          <a:ln w="34925">
            <a:solidFill>
              <a:schemeClr val="tx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4648200" y="1612428"/>
            <a:ext cx="4191000" cy="4342364"/>
          </a:xfrm>
          <a:prstGeom prst="rect">
            <a:avLst/>
          </a:prstGeom>
          <a:noFill/>
          <a:ln w="34925">
            <a:solidFill>
              <a:schemeClr val="tx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645835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781800" cy="1143000"/>
          </a:xfrm>
        </p:spPr>
        <p:txBody>
          <a:bodyPr>
            <a:normAutofit/>
          </a:bodyPr>
          <a:lstStyle/>
          <a:p>
            <a:r>
              <a:rPr lang="en-US" sz="2800" dirty="0" smtClean="0">
                <a:solidFill>
                  <a:schemeClr val="bg1"/>
                </a:solidFill>
              </a:rPr>
              <a:t>Steps for submitting a Seed Grant application</a:t>
            </a:r>
            <a:endParaRPr lang="en-US" sz="2800" dirty="0">
              <a:solidFill>
                <a:schemeClr val="bg1"/>
              </a:solidFill>
            </a:endParaRPr>
          </a:p>
        </p:txBody>
      </p:sp>
      <p:grpSp>
        <p:nvGrpSpPr>
          <p:cNvPr id="16" name="Group 15"/>
          <p:cNvGrpSpPr/>
          <p:nvPr/>
        </p:nvGrpSpPr>
        <p:grpSpPr>
          <a:xfrm>
            <a:off x="461293" y="1371600"/>
            <a:ext cx="8221412" cy="4629432"/>
            <a:chOff x="461293" y="1618968"/>
            <a:chExt cx="8221412" cy="4172232"/>
          </a:xfrm>
        </p:grpSpPr>
        <p:sp>
          <p:nvSpPr>
            <p:cNvPr id="17" name="Freeform 16"/>
            <p:cNvSpPr/>
            <p:nvPr/>
          </p:nvSpPr>
          <p:spPr>
            <a:xfrm>
              <a:off x="461293" y="1618968"/>
              <a:ext cx="1861062" cy="2808000"/>
            </a:xfrm>
            <a:custGeom>
              <a:avLst/>
              <a:gdLst>
                <a:gd name="connsiteX0" fmla="*/ 0 w 1861062"/>
                <a:gd name="connsiteY0" fmla="*/ 186106 h 2808000"/>
                <a:gd name="connsiteX1" fmla="*/ 186106 w 1861062"/>
                <a:gd name="connsiteY1" fmla="*/ 0 h 2808000"/>
                <a:gd name="connsiteX2" fmla="*/ 1674956 w 1861062"/>
                <a:gd name="connsiteY2" fmla="*/ 0 h 2808000"/>
                <a:gd name="connsiteX3" fmla="*/ 1861062 w 1861062"/>
                <a:gd name="connsiteY3" fmla="*/ 186106 h 2808000"/>
                <a:gd name="connsiteX4" fmla="*/ 1861062 w 1861062"/>
                <a:gd name="connsiteY4" fmla="*/ 2621894 h 2808000"/>
                <a:gd name="connsiteX5" fmla="*/ 1674956 w 1861062"/>
                <a:gd name="connsiteY5" fmla="*/ 2808000 h 2808000"/>
                <a:gd name="connsiteX6" fmla="*/ 186106 w 1861062"/>
                <a:gd name="connsiteY6" fmla="*/ 2808000 h 2808000"/>
                <a:gd name="connsiteX7" fmla="*/ 0 w 1861062"/>
                <a:gd name="connsiteY7" fmla="*/ 2621894 h 2808000"/>
                <a:gd name="connsiteX8" fmla="*/ 0 w 1861062"/>
                <a:gd name="connsiteY8" fmla="*/ 186106 h 28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1062" h="2808000">
                  <a:moveTo>
                    <a:pt x="0" y="186106"/>
                  </a:moveTo>
                  <a:cubicBezTo>
                    <a:pt x="0" y="83322"/>
                    <a:pt x="83322" y="0"/>
                    <a:pt x="186106" y="0"/>
                  </a:cubicBezTo>
                  <a:lnTo>
                    <a:pt x="1674956" y="0"/>
                  </a:lnTo>
                  <a:cubicBezTo>
                    <a:pt x="1777740" y="0"/>
                    <a:pt x="1861062" y="83322"/>
                    <a:pt x="1861062" y="186106"/>
                  </a:cubicBezTo>
                  <a:lnTo>
                    <a:pt x="1861062" y="2621894"/>
                  </a:lnTo>
                  <a:cubicBezTo>
                    <a:pt x="1861062" y="2724678"/>
                    <a:pt x="1777740" y="2808000"/>
                    <a:pt x="1674956" y="2808000"/>
                  </a:cubicBezTo>
                  <a:lnTo>
                    <a:pt x="186106" y="2808000"/>
                  </a:lnTo>
                  <a:cubicBezTo>
                    <a:pt x="83322" y="2808000"/>
                    <a:pt x="0" y="2724678"/>
                    <a:pt x="0" y="2621894"/>
                  </a:cubicBezTo>
                  <a:lnTo>
                    <a:pt x="0" y="186106"/>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2116915" numCol="1" spcCol="1270" anchor="t" anchorCtr="0">
              <a:noAutofit/>
            </a:bodyPr>
            <a:lstStyle/>
            <a:p>
              <a:pPr lvl="0" algn="l" defTabSz="622300">
                <a:lnSpc>
                  <a:spcPct val="90000"/>
                </a:lnSpc>
                <a:spcBef>
                  <a:spcPct val="0"/>
                </a:spcBef>
                <a:spcAft>
                  <a:spcPct val="35000"/>
                </a:spcAft>
              </a:pPr>
              <a:r>
                <a:rPr lang="en-US" sz="1600" b="1" kern="1200" dirty="0" smtClean="0">
                  <a:latin typeface="Arial" pitchFamily="34" charset="0"/>
                  <a:cs typeface="Arial" pitchFamily="34" charset="0"/>
                </a:rPr>
                <a:t>Download application instructions</a:t>
              </a:r>
              <a:endParaRPr lang="en-US" sz="1600" b="1" kern="1200" dirty="0">
                <a:latin typeface="Arial" pitchFamily="34" charset="0"/>
                <a:cs typeface="Arial" pitchFamily="34" charset="0"/>
              </a:endParaRPr>
            </a:p>
          </p:txBody>
        </p:sp>
        <p:sp>
          <p:nvSpPr>
            <p:cNvPr id="18" name="Freeform 17"/>
            <p:cNvSpPr/>
            <p:nvPr/>
          </p:nvSpPr>
          <p:spPr>
            <a:xfrm>
              <a:off x="842474" y="2515794"/>
              <a:ext cx="1861062" cy="3275406"/>
            </a:xfrm>
            <a:custGeom>
              <a:avLst/>
              <a:gdLst>
                <a:gd name="connsiteX0" fmla="*/ 0 w 1861062"/>
                <a:gd name="connsiteY0" fmla="*/ 186106 h 3744000"/>
                <a:gd name="connsiteX1" fmla="*/ 186106 w 1861062"/>
                <a:gd name="connsiteY1" fmla="*/ 0 h 3744000"/>
                <a:gd name="connsiteX2" fmla="*/ 1674956 w 1861062"/>
                <a:gd name="connsiteY2" fmla="*/ 0 h 3744000"/>
                <a:gd name="connsiteX3" fmla="*/ 1861062 w 1861062"/>
                <a:gd name="connsiteY3" fmla="*/ 186106 h 3744000"/>
                <a:gd name="connsiteX4" fmla="*/ 1861062 w 1861062"/>
                <a:gd name="connsiteY4" fmla="*/ 3557894 h 3744000"/>
                <a:gd name="connsiteX5" fmla="*/ 1674956 w 1861062"/>
                <a:gd name="connsiteY5" fmla="*/ 3744000 h 3744000"/>
                <a:gd name="connsiteX6" fmla="*/ 186106 w 1861062"/>
                <a:gd name="connsiteY6" fmla="*/ 3744000 h 3744000"/>
                <a:gd name="connsiteX7" fmla="*/ 0 w 1861062"/>
                <a:gd name="connsiteY7" fmla="*/ 3557894 h 3744000"/>
                <a:gd name="connsiteX8" fmla="*/ 0 w 1861062"/>
                <a:gd name="connsiteY8" fmla="*/ 186106 h 37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1062" h="3744000">
                  <a:moveTo>
                    <a:pt x="0" y="186106"/>
                  </a:moveTo>
                  <a:cubicBezTo>
                    <a:pt x="0" y="83322"/>
                    <a:pt x="83322" y="0"/>
                    <a:pt x="186106" y="0"/>
                  </a:cubicBezTo>
                  <a:lnTo>
                    <a:pt x="1674956" y="0"/>
                  </a:lnTo>
                  <a:cubicBezTo>
                    <a:pt x="1777740" y="0"/>
                    <a:pt x="1861062" y="83322"/>
                    <a:pt x="1861062" y="186106"/>
                  </a:cubicBezTo>
                  <a:lnTo>
                    <a:pt x="1861062" y="3557894"/>
                  </a:lnTo>
                  <a:cubicBezTo>
                    <a:pt x="1861062" y="3660678"/>
                    <a:pt x="1777740" y="3744000"/>
                    <a:pt x="1674956" y="3744000"/>
                  </a:cubicBezTo>
                  <a:lnTo>
                    <a:pt x="186106" y="3744000"/>
                  </a:lnTo>
                  <a:cubicBezTo>
                    <a:pt x="83322" y="3744000"/>
                    <a:pt x="0" y="3660678"/>
                    <a:pt x="0" y="3557894"/>
                  </a:cubicBezTo>
                  <a:lnTo>
                    <a:pt x="0" y="186106"/>
                  </a:lnTo>
                  <a:close/>
                </a:path>
              </a:pathLst>
            </a:custGeom>
            <a:ln>
              <a:solidFill>
                <a:schemeClr val="tx2"/>
              </a:solidFill>
            </a:ln>
          </p:spPr>
          <p:style>
            <a:lnRef idx="2">
              <a:schemeClr val="accent6"/>
            </a:lnRef>
            <a:fillRef idx="1">
              <a:schemeClr val="lt1"/>
            </a:fillRef>
            <a:effectRef idx="0">
              <a:schemeClr val="accent6"/>
            </a:effectRef>
            <a:fontRef idx="minor">
              <a:schemeClr val="dk1"/>
            </a:fontRef>
          </p:style>
          <p:txBody>
            <a:bodyPr spcFirstLastPara="0" vert="horz" wrap="square" lIns="154077" tIns="154077" rIns="154077" bIns="154077" numCol="1" spcCol="1270" anchor="t" anchorCtr="0">
              <a:noAutofit/>
            </a:bodyPr>
            <a:lstStyle/>
            <a:p>
              <a:pPr marL="114300" lvl="1" indent="-114300" algn="l" defTabSz="622300">
                <a:lnSpc>
                  <a:spcPct val="90000"/>
                </a:lnSpc>
                <a:spcBef>
                  <a:spcPts val="300"/>
                </a:spcBef>
                <a:spcAft>
                  <a:spcPct val="15000"/>
                </a:spcAft>
                <a:buChar char="••"/>
              </a:pPr>
              <a:r>
                <a:rPr lang="en-US" sz="1400" kern="1200" dirty="0" smtClean="0">
                  <a:latin typeface="Arial" pitchFamily="34" charset="0"/>
                  <a:cs typeface="Arial" pitchFamily="34" charset="0"/>
                </a:rPr>
                <a:t>Access application instructions on MTI website</a:t>
              </a:r>
              <a:endParaRPr lang="en-US" sz="1400" kern="1200" dirty="0">
                <a:latin typeface="Arial" pitchFamily="34" charset="0"/>
                <a:cs typeface="Arial" pitchFamily="34" charset="0"/>
              </a:endParaRPr>
            </a:p>
            <a:p>
              <a:pPr marL="114300" lvl="1" indent="-114300" algn="l" defTabSz="622300">
                <a:lnSpc>
                  <a:spcPct val="90000"/>
                </a:lnSpc>
                <a:spcBef>
                  <a:spcPts val="300"/>
                </a:spcBef>
                <a:spcAft>
                  <a:spcPct val="15000"/>
                </a:spcAft>
                <a:buChar char="••"/>
              </a:pPr>
              <a:r>
                <a:rPr lang="en-US" sz="1400" kern="1200" dirty="0" smtClean="0">
                  <a:latin typeface="Arial" pitchFamily="34" charset="0"/>
                  <a:cs typeface="Arial" pitchFamily="34" charset="0"/>
                </a:rPr>
                <a:t>Revie</a:t>
              </a:r>
              <a:r>
                <a:rPr lang="en-US" sz="1400" dirty="0" smtClean="0">
                  <a:latin typeface="Arial" pitchFamily="34" charset="0"/>
                  <a:cs typeface="Arial" pitchFamily="34" charset="0"/>
                </a:rPr>
                <a:t>w criteria that must be addressed within the application</a:t>
              </a:r>
              <a:endParaRPr lang="en-US" sz="1400" kern="1200" dirty="0" smtClean="0">
                <a:latin typeface="Arial" pitchFamily="34" charset="0"/>
                <a:cs typeface="Arial" pitchFamily="34" charset="0"/>
              </a:endParaRPr>
            </a:p>
            <a:p>
              <a:pPr marL="114300" lvl="1" indent="-114300" algn="l" defTabSz="622300">
                <a:lnSpc>
                  <a:spcPct val="90000"/>
                </a:lnSpc>
                <a:spcBef>
                  <a:spcPts val="300"/>
                </a:spcBef>
                <a:spcAft>
                  <a:spcPct val="15000"/>
                </a:spcAft>
                <a:buChar char="••"/>
              </a:pPr>
              <a:r>
                <a:rPr lang="en-US" sz="1400" kern="1200" dirty="0" smtClean="0">
                  <a:latin typeface="Arial" pitchFamily="34" charset="0"/>
                  <a:cs typeface="Arial" pitchFamily="34" charset="0"/>
                </a:rPr>
                <a:t>Begin process of seeing how your project aligns with the scope of the application</a:t>
              </a:r>
              <a:endParaRPr lang="en-US" sz="1400" kern="1200" dirty="0">
                <a:latin typeface="Arial" pitchFamily="34" charset="0"/>
                <a:cs typeface="Arial" pitchFamily="34" charset="0"/>
              </a:endParaRPr>
            </a:p>
          </p:txBody>
        </p:sp>
        <p:sp>
          <p:nvSpPr>
            <p:cNvPr id="19" name="Freeform 18"/>
            <p:cNvSpPr/>
            <p:nvPr/>
          </p:nvSpPr>
          <p:spPr>
            <a:xfrm>
              <a:off x="2604486" y="1759506"/>
              <a:ext cx="598116" cy="463350"/>
            </a:xfrm>
            <a:custGeom>
              <a:avLst/>
              <a:gdLst>
                <a:gd name="connsiteX0" fmla="*/ 0 w 598116"/>
                <a:gd name="connsiteY0" fmla="*/ 92670 h 463350"/>
                <a:gd name="connsiteX1" fmla="*/ 366441 w 598116"/>
                <a:gd name="connsiteY1" fmla="*/ 92670 h 463350"/>
                <a:gd name="connsiteX2" fmla="*/ 366441 w 598116"/>
                <a:gd name="connsiteY2" fmla="*/ 0 h 463350"/>
                <a:gd name="connsiteX3" fmla="*/ 598116 w 598116"/>
                <a:gd name="connsiteY3" fmla="*/ 231675 h 463350"/>
                <a:gd name="connsiteX4" fmla="*/ 366441 w 598116"/>
                <a:gd name="connsiteY4" fmla="*/ 463350 h 463350"/>
                <a:gd name="connsiteX5" fmla="*/ 366441 w 598116"/>
                <a:gd name="connsiteY5" fmla="*/ 370680 h 463350"/>
                <a:gd name="connsiteX6" fmla="*/ 0 w 598116"/>
                <a:gd name="connsiteY6" fmla="*/ 370680 h 463350"/>
                <a:gd name="connsiteX7" fmla="*/ 0 w 598116"/>
                <a:gd name="connsiteY7" fmla="*/ 92670 h 46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8116" h="463350">
                  <a:moveTo>
                    <a:pt x="0" y="92670"/>
                  </a:moveTo>
                  <a:lnTo>
                    <a:pt x="366441" y="92670"/>
                  </a:lnTo>
                  <a:lnTo>
                    <a:pt x="366441" y="0"/>
                  </a:lnTo>
                  <a:lnTo>
                    <a:pt x="598116" y="231675"/>
                  </a:lnTo>
                  <a:lnTo>
                    <a:pt x="366441" y="463350"/>
                  </a:lnTo>
                  <a:lnTo>
                    <a:pt x="366441" y="370680"/>
                  </a:lnTo>
                  <a:lnTo>
                    <a:pt x="0" y="370680"/>
                  </a:lnTo>
                  <a:lnTo>
                    <a:pt x="0" y="92670"/>
                  </a:lnTo>
                  <a:close/>
                </a:path>
              </a:pathLst>
            </a:custGeom>
            <a:solidFill>
              <a:schemeClr val="tx2">
                <a:lumMod val="40000"/>
                <a:lumOff val="6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92670" rIns="139005" bIns="92670" numCol="1" spcCol="1270" anchor="ctr" anchorCtr="0">
              <a:noAutofit/>
            </a:bodyPr>
            <a:lstStyle/>
            <a:p>
              <a:pPr lvl="0" algn="ctr" defTabSz="533400">
                <a:lnSpc>
                  <a:spcPct val="90000"/>
                </a:lnSpc>
                <a:spcBef>
                  <a:spcPct val="0"/>
                </a:spcBef>
                <a:spcAft>
                  <a:spcPct val="35000"/>
                </a:spcAft>
              </a:pPr>
              <a:endParaRPr lang="en-US" sz="1200" kern="1200">
                <a:latin typeface="Arial" pitchFamily="34" charset="0"/>
                <a:cs typeface="Arial" pitchFamily="34" charset="0"/>
              </a:endParaRPr>
            </a:p>
          </p:txBody>
        </p:sp>
        <p:sp>
          <p:nvSpPr>
            <p:cNvPr id="20" name="Freeform 19"/>
            <p:cNvSpPr/>
            <p:nvPr/>
          </p:nvSpPr>
          <p:spPr>
            <a:xfrm>
              <a:off x="3450877" y="1618968"/>
              <a:ext cx="1861062" cy="2808000"/>
            </a:xfrm>
            <a:custGeom>
              <a:avLst/>
              <a:gdLst>
                <a:gd name="connsiteX0" fmla="*/ 0 w 1861062"/>
                <a:gd name="connsiteY0" fmla="*/ 186106 h 2808000"/>
                <a:gd name="connsiteX1" fmla="*/ 186106 w 1861062"/>
                <a:gd name="connsiteY1" fmla="*/ 0 h 2808000"/>
                <a:gd name="connsiteX2" fmla="*/ 1674956 w 1861062"/>
                <a:gd name="connsiteY2" fmla="*/ 0 h 2808000"/>
                <a:gd name="connsiteX3" fmla="*/ 1861062 w 1861062"/>
                <a:gd name="connsiteY3" fmla="*/ 186106 h 2808000"/>
                <a:gd name="connsiteX4" fmla="*/ 1861062 w 1861062"/>
                <a:gd name="connsiteY4" fmla="*/ 2621894 h 2808000"/>
                <a:gd name="connsiteX5" fmla="*/ 1674956 w 1861062"/>
                <a:gd name="connsiteY5" fmla="*/ 2808000 h 2808000"/>
                <a:gd name="connsiteX6" fmla="*/ 186106 w 1861062"/>
                <a:gd name="connsiteY6" fmla="*/ 2808000 h 2808000"/>
                <a:gd name="connsiteX7" fmla="*/ 0 w 1861062"/>
                <a:gd name="connsiteY7" fmla="*/ 2621894 h 2808000"/>
                <a:gd name="connsiteX8" fmla="*/ 0 w 1861062"/>
                <a:gd name="connsiteY8" fmla="*/ 186106 h 28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1062" h="2808000">
                  <a:moveTo>
                    <a:pt x="0" y="186106"/>
                  </a:moveTo>
                  <a:cubicBezTo>
                    <a:pt x="0" y="83322"/>
                    <a:pt x="83322" y="0"/>
                    <a:pt x="186106" y="0"/>
                  </a:cubicBezTo>
                  <a:lnTo>
                    <a:pt x="1674956" y="0"/>
                  </a:lnTo>
                  <a:cubicBezTo>
                    <a:pt x="1777740" y="0"/>
                    <a:pt x="1861062" y="83322"/>
                    <a:pt x="1861062" y="186106"/>
                  </a:cubicBezTo>
                  <a:lnTo>
                    <a:pt x="1861062" y="2621894"/>
                  </a:lnTo>
                  <a:cubicBezTo>
                    <a:pt x="1861062" y="2724678"/>
                    <a:pt x="1777740" y="2808000"/>
                    <a:pt x="1674956" y="2808000"/>
                  </a:cubicBezTo>
                  <a:lnTo>
                    <a:pt x="186106" y="2808000"/>
                  </a:lnTo>
                  <a:cubicBezTo>
                    <a:pt x="83322" y="2808000"/>
                    <a:pt x="0" y="2724678"/>
                    <a:pt x="0" y="2621894"/>
                  </a:cubicBezTo>
                  <a:lnTo>
                    <a:pt x="0" y="186106"/>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2116915" numCol="1" spcCol="1270" anchor="t" anchorCtr="0">
              <a:noAutofit/>
            </a:bodyPr>
            <a:lstStyle/>
            <a:p>
              <a:pPr lvl="0" algn="l" defTabSz="622300">
                <a:lnSpc>
                  <a:spcPct val="90000"/>
                </a:lnSpc>
                <a:spcBef>
                  <a:spcPct val="0"/>
                </a:spcBef>
                <a:spcAft>
                  <a:spcPct val="35000"/>
                </a:spcAft>
              </a:pPr>
              <a:r>
                <a:rPr lang="en-US" sz="1600" b="1" kern="1200" dirty="0" smtClean="0">
                  <a:latin typeface="Arial" pitchFamily="34" charset="0"/>
                  <a:cs typeface="Arial" pitchFamily="34" charset="0"/>
                </a:rPr>
                <a:t>Concept Review Meeting</a:t>
              </a:r>
              <a:endParaRPr lang="en-US" sz="1600" b="1" kern="1200" dirty="0">
                <a:latin typeface="Arial" pitchFamily="34" charset="0"/>
                <a:cs typeface="Arial" pitchFamily="34" charset="0"/>
              </a:endParaRPr>
            </a:p>
          </p:txBody>
        </p:sp>
        <p:sp>
          <p:nvSpPr>
            <p:cNvPr id="21" name="Freeform 20"/>
            <p:cNvSpPr/>
            <p:nvPr/>
          </p:nvSpPr>
          <p:spPr>
            <a:xfrm>
              <a:off x="3832059" y="2515794"/>
              <a:ext cx="1861062" cy="3275406"/>
            </a:xfrm>
            <a:custGeom>
              <a:avLst/>
              <a:gdLst>
                <a:gd name="connsiteX0" fmla="*/ 0 w 1861062"/>
                <a:gd name="connsiteY0" fmla="*/ 186106 h 3744000"/>
                <a:gd name="connsiteX1" fmla="*/ 186106 w 1861062"/>
                <a:gd name="connsiteY1" fmla="*/ 0 h 3744000"/>
                <a:gd name="connsiteX2" fmla="*/ 1674956 w 1861062"/>
                <a:gd name="connsiteY2" fmla="*/ 0 h 3744000"/>
                <a:gd name="connsiteX3" fmla="*/ 1861062 w 1861062"/>
                <a:gd name="connsiteY3" fmla="*/ 186106 h 3744000"/>
                <a:gd name="connsiteX4" fmla="*/ 1861062 w 1861062"/>
                <a:gd name="connsiteY4" fmla="*/ 3557894 h 3744000"/>
                <a:gd name="connsiteX5" fmla="*/ 1674956 w 1861062"/>
                <a:gd name="connsiteY5" fmla="*/ 3744000 h 3744000"/>
                <a:gd name="connsiteX6" fmla="*/ 186106 w 1861062"/>
                <a:gd name="connsiteY6" fmla="*/ 3744000 h 3744000"/>
                <a:gd name="connsiteX7" fmla="*/ 0 w 1861062"/>
                <a:gd name="connsiteY7" fmla="*/ 3557894 h 3744000"/>
                <a:gd name="connsiteX8" fmla="*/ 0 w 1861062"/>
                <a:gd name="connsiteY8" fmla="*/ 186106 h 37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1062" h="3744000">
                  <a:moveTo>
                    <a:pt x="0" y="186106"/>
                  </a:moveTo>
                  <a:cubicBezTo>
                    <a:pt x="0" y="83322"/>
                    <a:pt x="83322" y="0"/>
                    <a:pt x="186106" y="0"/>
                  </a:cubicBezTo>
                  <a:lnTo>
                    <a:pt x="1674956" y="0"/>
                  </a:lnTo>
                  <a:cubicBezTo>
                    <a:pt x="1777740" y="0"/>
                    <a:pt x="1861062" y="83322"/>
                    <a:pt x="1861062" y="186106"/>
                  </a:cubicBezTo>
                  <a:lnTo>
                    <a:pt x="1861062" y="3557894"/>
                  </a:lnTo>
                  <a:cubicBezTo>
                    <a:pt x="1861062" y="3660678"/>
                    <a:pt x="1777740" y="3744000"/>
                    <a:pt x="1674956" y="3744000"/>
                  </a:cubicBezTo>
                  <a:lnTo>
                    <a:pt x="186106" y="3744000"/>
                  </a:lnTo>
                  <a:cubicBezTo>
                    <a:pt x="83322" y="3744000"/>
                    <a:pt x="0" y="3660678"/>
                    <a:pt x="0" y="3557894"/>
                  </a:cubicBezTo>
                  <a:lnTo>
                    <a:pt x="0" y="186106"/>
                  </a:lnTo>
                  <a:close/>
                </a:path>
              </a:pathLst>
            </a:custGeom>
            <a:ln>
              <a:solidFill>
                <a:schemeClr val="tx2"/>
              </a:solidFill>
            </a:ln>
          </p:spPr>
          <p:style>
            <a:lnRef idx="2">
              <a:schemeClr val="accent6"/>
            </a:lnRef>
            <a:fillRef idx="1">
              <a:schemeClr val="lt1"/>
            </a:fillRef>
            <a:effectRef idx="0">
              <a:schemeClr val="accent6"/>
            </a:effectRef>
            <a:fontRef idx="minor">
              <a:schemeClr val="dk1"/>
            </a:fontRef>
          </p:style>
          <p:txBody>
            <a:bodyPr spcFirstLastPara="0" vert="horz" wrap="square" lIns="154077" tIns="154077" rIns="154077" bIns="154077" numCol="1" spcCol="1270" anchor="t" anchorCtr="0">
              <a:noAutofit/>
            </a:bodyPr>
            <a:lstStyle/>
            <a:p>
              <a:pPr marL="114300" lvl="1" indent="-114300" algn="l" defTabSz="622300">
                <a:lnSpc>
                  <a:spcPct val="90000"/>
                </a:lnSpc>
                <a:spcBef>
                  <a:spcPts val="300"/>
                </a:spcBef>
                <a:spcAft>
                  <a:spcPct val="15000"/>
                </a:spcAft>
                <a:buChar char="••"/>
              </a:pPr>
              <a:r>
                <a:rPr lang="en-US" sz="1400" kern="1200" dirty="0" smtClean="0">
                  <a:latin typeface="Arial" pitchFamily="34" charset="0"/>
                  <a:cs typeface="Arial" pitchFamily="34" charset="0"/>
                </a:rPr>
                <a:t>Schedule early in process is better in order to give time to iterate on application if needed</a:t>
              </a:r>
            </a:p>
            <a:p>
              <a:pPr marL="114300" lvl="1" indent="-114300" algn="l" defTabSz="622300">
                <a:lnSpc>
                  <a:spcPct val="90000"/>
                </a:lnSpc>
                <a:spcBef>
                  <a:spcPts val="300"/>
                </a:spcBef>
                <a:spcAft>
                  <a:spcPct val="15000"/>
                </a:spcAft>
                <a:buChar char="••"/>
              </a:pPr>
              <a:r>
                <a:rPr lang="en-US" sz="1400" dirty="0" smtClean="0">
                  <a:latin typeface="Arial" pitchFamily="34" charset="0"/>
                  <a:cs typeface="Arial" pitchFamily="34" charset="0"/>
                </a:rPr>
                <a:t>Be sure that the project is a fit to the Seed Grant and MTI purpose</a:t>
              </a:r>
              <a:endParaRPr lang="en-US" sz="1400" kern="1200" dirty="0">
                <a:latin typeface="Arial" pitchFamily="34" charset="0"/>
                <a:cs typeface="Arial" pitchFamily="34" charset="0"/>
              </a:endParaRPr>
            </a:p>
          </p:txBody>
        </p:sp>
        <p:sp>
          <p:nvSpPr>
            <p:cNvPr id="22" name="Freeform 21"/>
            <p:cNvSpPr/>
            <p:nvPr/>
          </p:nvSpPr>
          <p:spPr>
            <a:xfrm>
              <a:off x="5594071" y="1759506"/>
              <a:ext cx="598116" cy="463350"/>
            </a:xfrm>
            <a:custGeom>
              <a:avLst/>
              <a:gdLst>
                <a:gd name="connsiteX0" fmla="*/ 0 w 598116"/>
                <a:gd name="connsiteY0" fmla="*/ 92670 h 463350"/>
                <a:gd name="connsiteX1" fmla="*/ 366441 w 598116"/>
                <a:gd name="connsiteY1" fmla="*/ 92670 h 463350"/>
                <a:gd name="connsiteX2" fmla="*/ 366441 w 598116"/>
                <a:gd name="connsiteY2" fmla="*/ 0 h 463350"/>
                <a:gd name="connsiteX3" fmla="*/ 598116 w 598116"/>
                <a:gd name="connsiteY3" fmla="*/ 231675 h 463350"/>
                <a:gd name="connsiteX4" fmla="*/ 366441 w 598116"/>
                <a:gd name="connsiteY4" fmla="*/ 463350 h 463350"/>
                <a:gd name="connsiteX5" fmla="*/ 366441 w 598116"/>
                <a:gd name="connsiteY5" fmla="*/ 370680 h 463350"/>
                <a:gd name="connsiteX6" fmla="*/ 0 w 598116"/>
                <a:gd name="connsiteY6" fmla="*/ 370680 h 463350"/>
                <a:gd name="connsiteX7" fmla="*/ 0 w 598116"/>
                <a:gd name="connsiteY7" fmla="*/ 92670 h 46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8116" h="463350">
                  <a:moveTo>
                    <a:pt x="0" y="92670"/>
                  </a:moveTo>
                  <a:lnTo>
                    <a:pt x="366441" y="92670"/>
                  </a:lnTo>
                  <a:lnTo>
                    <a:pt x="366441" y="0"/>
                  </a:lnTo>
                  <a:lnTo>
                    <a:pt x="598116" y="231675"/>
                  </a:lnTo>
                  <a:lnTo>
                    <a:pt x="366441" y="463350"/>
                  </a:lnTo>
                  <a:lnTo>
                    <a:pt x="366441" y="370680"/>
                  </a:lnTo>
                  <a:lnTo>
                    <a:pt x="0" y="370680"/>
                  </a:lnTo>
                  <a:lnTo>
                    <a:pt x="0" y="92670"/>
                  </a:lnTo>
                  <a:close/>
                </a:path>
              </a:pathLst>
            </a:custGeom>
            <a:solidFill>
              <a:schemeClr val="tx2">
                <a:lumMod val="40000"/>
                <a:lumOff val="6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92670" rIns="139005" bIns="92670" numCol="1" spcCol="1270" anchor="ctr" anchorCtr="0">
              <a:noAutofit/>
            </a:bodyPr>
            <a:lstStyle/>
            <a:p>
              <a:pPr lvl="0" algn="ctr" defTabSz="533400">
                <a:lnSpc>
                  <a:spcPct val="90000"/>
                </a:lnSpc>
                <a:spcBef>
                  <a:spcPct val="0"/>
                </a:spcBef>
                <a:spcAft>
                  <a:spcPct val="35000"/>
                </a:spcAft>
              </a:pPr>
              <a:endParaRPr lang="en-US" sz="1200" kern="1200">
                <a:latin typeface="Arial" pitchFamily="34" charset="0"/>
                <a:cs typeface="Arial" pitchFamily="34" charset="0"/>
              </a:endParaRPr>
            </a:p>
          </p:txBody>
        </p:sp>
        <p:sp>
          <p:nvSpPr>
            <p:cNvPr id="23" name="Freeform 22"/>
            <p:cNvSpPr/>
            <p:nvPr/>
          </p:nvSpPr>
          <p:spPr>
            <a:xfrm>
              <a:off x="6440462" y="1618968"/>
              <a:ext cx="1861062" cy="2808000"/>
            </a:xfrm>
            <a:custGeom>
              <a:avLst/>
              <a:gdLst>
                <a:gd name="connsiteX0" fmla="*/ 0 w 1861062"/>
                <a:gd name="connsiteY0" fmla="*/ 186106 h 2808000"/>
                <a:gd name="connsiteX1" fmla="*/ 186106 w 1861062"/>
                <a:gd name="connsiteY1" fmla="*/ 0 h 2808000"/>
                <a:gd name="connsiteX2" fmla="*/ 1674956 w 1861062"/>
                <a:gd name="connsiteY2" fmla="*/ 0 h 2808000"/>
                <a:gd name="connsiteX3" fmla="*/ 1861062 w 1861062"/>
                <a:gd name="connsiteY3" fmla="*/ 186106 h 2808000"/>
                <a:gd name="connsiteX4" fmla="*/ 1861062 w 1861062"/>
                <a:gd name="connsiteY4" fmla="*/ 2621894 h 2808000"/>
                <a:gd name="connsiteX5" fmla="*/ 1674956 w 1861062"/>
                <a:gd name="connsiteY5" fmla="*/ 2808000 h 2808000"/>
                <a:gd name="connsiteX6" fmla="*/ 186106 w 1861062"/>
                <a:gd name="connsiteY6" fmla="*/ 2808000 h 2808000"/>
                <a:gd name="connsiteX7" fmla="*/ 0 w 1861062"/>
                <a:gd name="connsiteY7" fmla="*/ 2621894 h 2808000"/>
                <a:gd name="connsiteX8" fmla="*/ 0 w 1861062"/>
                <a:gd name="connsiteY8" fmla="*/ 186106 h 28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1062" h="2808000">
                  <a:moveTo>
                    <a:pt x="0" y="186106"/>
                  </a:moveTo>
                  <a:cubicBezTo>
                    <a:pt x="0" y="83322"/>
                    <a:pt x="83322" y="0"/>
                    <a:pt x="186106" y="0"/>
                  </a:cubicBezTo>
                  <a:lnTo>
                    <a:pt x="1674956" y="0"/>
                  </a:lnTo>
                  <a:cubicBezTo>
                    <a:pt x="1777740" y="0"/>
                    <a:pt x="1861062" y="83322"/>
                    <a:pt x="1861062" y="186106"/>
                  </a:cubicBezTo>
                  <a:lnTo>
                    <a:pt x="1861062" y="2621894"/>
                  </a:lnTo>
                  <a:cubicBezTo>
                    <a:pt x="1861062" y="2724678"/>
                    <a:pt x="1777740" y="2808000"/>
                    <a:pt x="1674956" y="2808000"/>
                  </a:cubicBezTo>
                  <a:lnTo>
                    <a:pt x="186106" y="2808000"/>
                  </a:lnTo>
                  <a:cubicBezTo>
                    <a:pt x="83322" y="2808000"/>
                    <a:pt x="0" y="2724678"/>
                    <a:pt x="0" y="2621894"/>
                  </a:cubicBezTo>
                  <a:lnTo>
                    <a:pt x="0" y="186106"/>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2116915" numCol="1" spcCol="1270" anchor="t" anchorCtr="0">
              <a:noAutofit/>
            </a:bodyPr>
            <a:lstStyle/>
            <a:p>
              <a:pPr lvl="0" algn="l" defTabSz="622300">
                <a:lnSpc>
                  <a:spcPct val="90000"/>
                </a:lnSpc>
                <a:spcBef>
                  <a:spcPct val="0"/>
                </a:spcBef>
                <a:spcAft>
                  <a:spcPct val="35000"/>
                </a:spcAft>
              </a:pPr>
              <a:r>
                <a:rPr lang="en-US" sz="1600" b="1" kern="1200" dirty="0" smtClean="0">
                  <a:latin typeface="Arial" pitchFamily="34" charset="0"/>
                  <a:cs typeface="Arial" pitchFamily="34" charset="0"/>
                </a:rPr>
                <a:t>Prepare &amp; submit application</a:t>
              </a:r>
              <a:endParaRPr lang="en-US" sz="1600" b="1" kern="1200" dirty="0">
                <a:latin typeface="Arial" pitchFamily="34" charset="0"/>
                <a:cs typeface="Arial" pitchFamily="34" charset="0"/>
              </a:endParaRPr>
            </a:p>
          </p:txBody>
        </p:sp>
        <p:sp>
          <p:nvSpPr>
            <p:cNvPr id="24" name="Freeform 23"/>
            <p:cNvSpPr/>
            <p:nvPr/>
          </p:nvSpPr>
          <p:spPr>
            <a:xfrm>
              <a:off x="6821643" y="2515794"/>
              <a:ext cx="1861062" cy="3275406"/>
            </a:xfrm>
            <a:custGeom>
              <a:avLst/>
              <a:gdLst>
                <a:gd name="connsiteX0" fmla="*/ 0 w 1861062"/>
                <a:gd name="connsiteY0" fmla="*/ 186106 h 3744000"/>
                <a:gd name="connsiteX1" fmla="*/ 186106 w 1861062"/>
                <a:gd name="connsiteY1" fmla="*/ 0 h 3744000"/>
                <a:gd name="connsiteX2" fmla="*/ 1674956 w 1861062"/>
                <a:gd name="connsiteY2" fmla="*/ 0 h 3744000"/>
                <a:gd name="connsiteX3" fmla="*/ 1861062 w 1861062"/>
                <a:gd name="connsiteY3" fmla="*/ 186106 h 3744000"/>
                <a:gd name="connsiteX4" fmla="*/ 1861062 w 1861062"/>
                <a:gd name="connsiteY4" fmla="*/ 3557894 h 3744000"/>
                <a:gd name="connsiteX5" fmla="*/ 1674956 w 1861062"/>
                <a:gd name="connsiteY5" fmla="*/ 3744000 h 3744000"/>
                <a:gd name="connsiteX6" fmla="*/ 186106 w 1861062"/>
                <a:gd name="connsiteY6" fmla="*/ 3744000 h 3744000"/>
                <a:gd name="connsiteX7" fmla="*/ 0 w 1861062"/>
                <a:gd name="connsiteY7" fmla="*/ 3557894 h 3744000"/>
                <a:gd name="connsiteX8" fmla="*/ 0 w 1861062"/>
                <a:gd name="connsiteY8" fmla="*/ 186106 h 37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1062" h="3744000">
                  <a:moveTo>
                    <a:pt x="0" y="186106"/>
                  </a:moveTo>
                  <a:cubicBezTo>
                    <a:pt x="0" y="83322"/>
                    <a:pt x="83322" y="0"/>
                    <a:pt x="186106" y="0"/>
                  </a:cubicBezTo>
                  <a:lnTo>
                    <a:pt x="1674956" y="0"/>
                  </a:lnTo>
                  <a:cubicBezTo>
                    <a:pt x="1777740" y="0"/>
                    <a:pt x="1861062" y="83322"/>
                    <a:pt x="1861062" y="186106"/>
                  </a:cubicBezTo>
                  <a:lnTo>
                    <a:pt x="1861062" y="3557894"/>
                  </a:lnTo>
                  <a:cubicBezTo>
                    <a:pt x="1861062" y="3660678"/>
                    <a:pt x="1777740" y="3744000"/>
                    <a:pt x="1674956" y="3744000"/>
                  </a:cubicBezTo>
                  <a:lnTo>
                    <a:pt x="186106" y="3744000"/>
                  </a:lnTo>
                  <a:cubicBezTo>
                    <a:pt x="83322" y="3744000"/>
                    <a:pt x="0" y="3660678"/>
                    <a:pt x="0" y="3557894"/>
                  </a:cubicBezTo>
                  <a:lnTo>
                    <a:pt x="0" y="186106"/>
                  </a:lnTo>
                  <a:close/>
                </a:path>
              </a:pathLst>
            </a:custGeom>
            <a:ln>
              <a:solidFill>
                <a:schemeClr val="tx2"/>
              </a:solidFill>
            </a:ln>
          </p:spPr>
          <p:style>
            <a:lnRef idx="2">
              <a:schemeClr val="accent6"/>
            </a:lnRef>
            <a:fillRef idx="1">
              <a:schemeClr val="lt1"/>
            </a:fillRef>
            <a:effectRef idx="0">
              <a:schemeClr val="accent6"/>
            </a:effectRef>
            <a:fontRef idx="minor">
              <a:schemeClr val="dk1"/>
            </a:fontRef>
          </p:style>
          <p:txBody>
            <a:bodyPr spcFirstLastPara="0" vert="horz" wrap="square" lIns="154077" tIns="154077" rIns="154077" bIns="154077" numCol="1" spcCol="1270" anchor="t" anchorCtr="0">
              <a:noAutofit/>
            </a:bodyPr>
            <a:lstStyle/>
            <a:p>
              <a:pPr marL="114300" lvl="1" indent="-114300" algn="l" defTabSz="622300">
                <a:lnSpc>
                  <a:spcPct val="90000"/>
                </a:lnSpc>
                <a:spcBef>
                  <a:spcPts val="300"/>
                </a:spcBef>
                <a:spcAft>
                  <a:spcPct val="15000"/>
                </a:spcAft>
                <a:buChar char="••"/>
              </a:pPr>
              <a:r>
                <a:rPr lang="en-US" sz="1400" kern="1200" dirty="0" smtClean="0">
                  <a:latin typeface="Arial" pitchFamily="34" charset="0"/>
                  <a:cs typeface="Arial" pitchFamily="34" charset="0"/>
                </a:rPr>
                <a:t>Incorporate any feedback from concept review meeting</a:t>
              </a:r>
            </a:p>
            <a:p>
              <a:pPr marL="114300" lvl="1" indent="-114300" algn="l" defTabSz="622300">
                <a:lnSpc>
                  <a:spcPct val="90000"/>
                </a:lnSpc>
                <a:spcBef>
                  <a:spcPts val="300"/>
                </a:spcBef>
                <a:spcAft>
                  <a:spcPct val="15000"/>
                </a:spcAft>
                <a:buChar char="••"/>
              </a:pPr>
              <a:r>
                <a:rPr lang="en-US" sz="1400" kern="1200" dirty="0" smtClean="0">
                  <a:latin typeface="Arial" pitchFamily="34" charset="0"/>
                  <a:cs typeface="Arial" pitchFamily="34" charset="0"/>
                </a:rPr>
                <a:t>Leverage resources, like Maine Small Business Development Centers to review and provide feedback</a:t>
              </a:r>
              <a:endParaRPr lang="en-US" sz="1400" kern="1200" dirty="0">
                <a:latin typeface="Arial" pitchFamily="34" charset="0"/>
                <a:cs typeface="Arial" pitchFamily="34" charset="0"/>
              </a:endParaRPr>
            </a:p>
            <a:p>
              <a:pPr marL="114300" lvl="1" indent="-114300" algn="l" defTabSz="622300">
                <a:lnSpc>
                  <a:spcPct val="90000"/>
                </a:lnSpc>
                <a:spcBef>
                  <a:spcPts val="300"/>
                </a:spcBef>
                <a:spcAft>
                  <a:spcPct val="15000"/>
                </a:spcAft>
                <a:buChar char="••"/>
              </a:pPr>
              <a:r>
                <a:rPr lang="en-US" sz="1400" kern="1200" dirty="0" smtClean="0">
                  <a:latin typeface="Arial" pitchFamily="34" charset="0"/>
                  <a:cs typeface="Arial" pitchFamily="34" charset="0"/>
                </a:rPr>
                <a:t>Paper copy or electronic (all in one PDF) submissions accepted</a:t>
              </a:r>
              <a:endParaRPr lang="en-US" sz="1400" kern="1200" dirty="0">
                <a:latin typeface="Arial" pitchFamily="34" charset="0"/>
                <a:cs typeface="Arial" pitchFamily="34" charset="0"/>
              </a:endParaRPr>
            </a:p>
          </p:txBody>
        </p:sp>
      </p:grpSp>
      <p:sp>
        <p:nvSpPr>
          <p:cNvPr id="4" name="Slide Number Placeholder 3"/>
          <p:cNvSpPr>
            <a:spLocks noGrp="1"/>
          </p:cNvSpPr>
          <p:nvPr>
            <p:ph type="sldNum" sz="quarter" idx="12"/>
          </p:nvPr>
        </p:nvSpPr>
        <p:spPr/>
        <p:txBody>
          <a:bodyPr/>
          <a:lstStyle/>
          <a:p>
            <a:fld id="{5B3F4D0D-5095-4D02-97A6-05232FA7E4DF}" type="slidenum">
              <a:rPr lang="en-US" smtClean="0"/>
              <a:t>22</a:t>
            </a:fld>
            <a:endParaRPr lang="en-US"/>
          </a:p>
        </p:txBody>
      </p:sp>
    </p:spTree>
    <p:extLst>
      <p:ext uri="{BB962C8B-B14F-4D97-AF65-F5344CB8AC3E}">
        <p14:creationId xmlns:p14="http://schemas.microsoft.com/office/powerpoint/2010/main" val="17435705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normAutofit/>
          </a:bodyPr>
          <a:lstStyle/>
          <a:p>
            <a:pPr algn="ctr"/>
            <a:r>
              <a:rPr lang="en-US" sz="2800" dirty="0" smtClean="0">
                <a:solidFill>
                  <a:schemeClr val="bg1"/>
                </a:solidFill>
              </a:rPr>
              <a:t>Components of the Seed Grant Application</a:t>
            </a:r>
            <a:endParaRPr lang="en-US" sz="2800" dirty="0">
              <a:solidFill>
                <a:schemeClr val="bg1"/>
              </a:solidFill>
            </a:endParaRPr>
          </a:p>
        </p:txBody>
      </p:sp>
      <p:sp>
        <p:nvSpPr>
          <p:cNvPr id="6" name="Text Placeholder 5"/>
          <p:cNvSpPr>
            <a:spLocks noGrp="1"/>
          </p:cNvSpPr>
          <p:nvPr>
            <p:ph sz="half" idx="1"/>
          </p:nvPr>
        </p:nvSpPr>
        <p:spPr>
          <a:xfrm>
            <a:off x="304800" y="2057400"/>
            <a:ext cx="4267200" cy="3886200"/>
          </a:xfrm>
          <a:ln>
            <a:solidFill>
              <a:schemeClr val="tx1"/>
            </a:solidFill>
          </a:ln>
        </p:spPr>
        <p:txBody>
          <a:bodyPr>
            <a:normAutofit/>
          </a:bodyPr>
          <a:lstStyle/>
          <a:p>
            <a:pPr marL="0" indent="0">
              <a:buNone/>
            </a:pPr>
            <a:r>
              <a:rPr lang="en-US" sz="2000" dirty="0" smtClean="0"/>
              <a:t>This is the cover page to the application.  The applicant must create an account at </a:t>
            </a:r>
            <a:r>
              <a:rPr lang="en-US" sz="2000" dirty="0" smtClean="0">
                <a:hlinkClick r:id="rId3"/>
              </a:rPr>
              <a:t>www.mainetechnology.org</a:t>
            </a:r>
            <a:r>
              <a:rPr lang="en-US" sz="2000" dirty="0" smtClean="0"/>
              <a:t> and fill out a registration form.  Each application must have a unique </a:t>
            </a:r>
            <a:r>
              <a:rPr lang="en-US" sz="2000" dirty="0"/>
              <a:t>a</a:t>
            </a:r>
            <a:r>
              <a:rPr lang="en-US" sz="2000" dirty="0" smtClean="0"/>
              <a:t>pplication number which is generated from the registration.</a:t>
            </a:r>
            <a:endParaRPr lang="en-US" sz="2000" dirty="0"/>
          </a:p>
        </p:txBody>
      </p:sp>
      <p:sp>
        <p:nvSpPr>
          <p:cNvPr id="13" name="Slide Number Placeholder 2"/>
          <p:cNvSpPr>
            <a:spLocks noGrp="1"/>
          </p:cNvSpPr>
          <p:nvPr>
            <p:ph type="sldNum" sz="quarter" idx="12"/>
          </p:nvPr>
        </p:nvSpPr>
        <p:spPr>
          <a:prstGeom prst="rect">
            <a:avLst/>
          </a:prstGeom>
        </p:spPr>
        <p:txBody>
          <a:bodyPr lIns="93296" tIns="46648" rIns="93296" bIns="46648"/>
          <a:lstStyle/>
          <a:p>
            <a:fld id="{C098849E-CD6A-43B2-9EE2-A072BA9F9B64}" type="slidenum">
              <a:rPr lang="en-US" sz="800"/>
              <a:pPr/>
              <a:t>23</a:t>
            </a:fld>
            <a:r>
              <a:rPr lang="en-US" sz="800"/>
              <a:t> </a:t>
            </a:r>
          </a:p>
        </p:txBody>
      </p:sp>
      <p:sp>
        <p:nvSpPr>
          <p:cNvPr id="9" name="Text Placeholder 5"/>
          <p:cNvSpPr txBox="1">
            <a:spLocks/>
          </p:cNvSpPr>
          <p:nvPr/>
        </p:nvSpPr>
        <p:spPr>
          <a:xfrm>
            <a:off x="304800" y="1562100"/>
            <a:ext cx="4267200" cy="381000"/>
          </a:xfrm>
          <a:prstGeom prst="rect">
            <a:avLst/>
          </a:prstGeom>
          <a:solidFill>
            <a:schemeClr val="accent1">
              <a:lumMod val="60000"/>
              <a:lumOff val="40000"/>
            </a:schemeClr>
          </a:solidFill>
          <a:ln>
            <a:solidFill>
              <a:schemeClr val="tx1"/>
            </a:solidFill>
          </a:ln>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smtClean="0"/>
              <a:t>Form A Registration Form</a:t>
            </a:r>
            <a:endParaRPr lang="en-US" b="1"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1593383"/>
            <a:ext cx="3505200" cy="435101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626562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normAutofit/>
          </a:bodyPr>
          <a:lstStyle/>
          <a:p>
            <a:pPr algn="ctr"/>
            <a:r>
              <a:rPr lang="en-US" sz="2800" dirty="0" smtClean="0">
                <a:solidFill>
                  <a:schemeClr val="bg1"/>
                </a:solidFill>
              </a:rPr>
              <a:t>Components of the Seed Grant Application</a:t>
            </a:r>
            <a:endParaRPr lang="en-US" sz="2800" dirty="0">
              <a:solidFill>
                <a:schemeClr val="bg1"/>
              </a:solidFill>
            </a:endParaRPr>
          </a:p>
        </p:txBody>
      </p:sp>
      <p:sp>
        <p:nvSpPr>
          <p:cNvPr id="13" name="Slide Number Placeholder 2"/>
          <p:cNvSpPr>
            <a:spLocks noGrp="1"/>
          </p:cNvSpPr>
          <p:nvPr>
            <p:ph type="sldNum" sz="quarter" idx="12"/>
          </p:nvPr>
        </p:nvSpPr>
        <p:spPr>
          <a:prstGeom prst="rect">
            <a:avLst/>
          </a:prstGeom>
        </p:spPr>
        <p:txBody>
          <a:bodyPr lIns="93296" tIns="46648" rIns="93296" bIns="46648"/>
          <a:lstStyle/>
          <a:p>
            <a:fld id="{C098849E-CD6A-43B2-9EE2-A072BA9F9B64}" type="slidenum">
              <a:rPr lang="en-US" sz="800"/>
              <a:pPr/>
              <a:t>24</a:t>
            </a:fld>
            <a:r>
              <a:rPr lang="en-US" sz="800"/>
              <a:t> </a:t>
            </a:r>
          </a:p>
        </p:txBody>
      </p:sp>
      <p:sp>
        <p:nvSpPr>
          <p:cNvPr id="6" name="Text Placeholder 5"/>
          <p:cNvSpPr>
            <a:spLocks noGrp="1"/>
          </p:cNvSpPr>
          <p:nvPr>
            <p:ph type="body" sz="half" idx="4294967295"/>
          </p:nvPr>
        </p:nvSpPr>
        <p:spPr>
          <a:xfrm>
            <a:off x="304800" y="2057400"/>
            <a:ext cx="3810000" cy="3962400"/>
          </a:xfrm>
          <a:ln>
            <a:solidFill>
              <a:schemeClr val="tx1"/>
            </a:solidFill>
          </a:ln>
        </p:spPr>
        <p:txBody>
          <a:bodyPr>
            <a:normAutofit/>
          </a:bodyPr>
          <a:lstStyle/>
          <a:p>
            <a:pPr marL="0" indent="0">
              <a:buNone/>
            </a:pPr>
            <a:r>
              <a:rPr lang="en-US" sz="2000" dirty="0" smtClean="0"/>
              <a:t>On </a:t>
            </a:r>
            <a:r>
              <a:rPr lang="en-US" sz="2000" dirty="0"/>
              <a:t>this single page, this is an opportunity to get the </a:t>
            </a:r>
            <a:r>
              <a:rPr lang="en-US" sz="2000" dirty="0" smtClean="0"/>
              <a:t>reader’s </a:t>
            </a:r>
            <a:r>
              <a:rPr lang="en-US" sz="2000" dirty="0"/>
              <a:t>attention and interest into what your application is about to propose.  Be clear and concise and be sure to summarize the type of work and what the product is in 100 words or less.</a:t>
            </a:r>
          </a:p>
          <a:p>
            <a:endParaRPr lang="en-US" dirty="0"/>
          </a:p>
        </p:txBody>
      </p:sp>
      <p:sp>
        <p:nvSpPr>
          <p:cNvPr id="2" name="Content Placeholder 1"/>
          <p:cNvSpPr>
            <a:spLocks noGrp="1"/>
          </p:cNvSpPr>
          <p:nvPr>
            <p:ph idx="4294967295"/>
          </p:nvPr>
        </p:nvSpPr>
        <p:spPr>
          <a:xfrm>
            <a:off x="4267200" y="2057400"/>
            <a:ext cx="4578350" cy="3962400"/>
          </a:xfrm>
          <a:ln>
            <a:solidFill>
              <a:schemeClr val="tx1"/>
            </a:solidFill>
          </a:ln>
        </p:spPr>
        <p:txBody>
          <a:bodyPr>
            <a:noAutofit/>
          </a:bodyPr>
          <a:lstStyle/>
          <a:p>
            <a:pPr marL="0" indent="0">
              <a:buNone/>
            </a:pPr>
            <a:r>
              <a:rPr lang="en-US" sz="1600" dirty="0"/>
              <a:t>An MTI Seed Grant will support the completion of HistoryIT’s web software ArchivesTree ™ version 1.0. This software will allow managers of historical collections to easily and efficiently organize, catalog, and share their collections. ArchivesTree™ fills a void, meeting technological and archival needs of cultural institutions facing limited software options. MTI’s support will allow ArchivesTree™ to complete development, and thus begin user testing and further product refinement. HistoryIT estimates that at least 100 customers will adopt ArchivesTree™ during 2013 and plans to grow the customer base of annual subscriptions each year, growing the company and its support services in Southern Maine</a:t>
            </a:r>
            <a:r>
              <a:rPr lang="en-US" sz="1600" dirty="0" smtClean="0"/>
              <a:t>.</a:t>
            </a:r>
            <a:endParaRPr lang="en-US" sz="1600" u="sng" dirty="0"/>
          </a:p>
        </p:txBody>
      </p:sp>
      <p:sp>
        <p:nvSpPr>
          <p:cNvPr id="8" name="Text Placeholder 5"/>
          <p:cNvSpPr txBox="1">
            <a:spLocks/>
          </p:cNvSpPr>
          <p:nvPr/>
        </p:nvSpPr>
        <p:spPr>
          <a:xfrm>
            <a:off x="304800" y="1562100"/>
            <a:ext cx="3810000" cy="381000"/>
          </a:xfrm>
          <a:prstGeom prst="rect">
            <a:avLst/>
          </a:prstGeom>
          <a:solidFill>
            <a:schemeClr val="accent1">
              <a:lumMod val="60000"/>
              <a:lumOff val="40000"/>
            </a:schemeClr>
          </a:solidFill>
          <a:ln>
            <a:solidFill>
              <a:schemeClr val="tx1"/>
            </a:solidFill>
          </a:ln>
        </p:spPr>
        <p:txBody>
          <a:bodyPr>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smtClean="0"/>
              <a:t>Non-confidential Summary</a:t>
            </a:r>
            <a:endParaRPr lang="en-US" b="1" dirty="0"/>
          </a:p>
        </p:txBody>
      </p:sp>
      <p:sp>
        <p:nvSpPr>
          <p:cNvPr id="9" name="Text Placeholder 5"/>
          <p:cNvSpPr txBox="1">
            <a:spLocks/>
          </p:cNvSpPr>
          <p:nvPr/>
        </p:nvSpPr>
        <p:spPr>
          <a:xfrm>
            <a:off x="4267200" y="1562100"/>
            <a:ext cx="4573588" cy="381000"/>
          </a:xfrm>
          <a:prstGeom prst="rect">
            <a:avLst/>
          </a:prstGeom>
          <a:noFill/>
          <a:ln>
            <a:solidFill>
              <a:schemeClr val="tx1"/>
            </a:solidFill>
          </a:ln>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Example</a:t>
            </a:r>
            <a:endParaRPr lang="en-US" dirty="0"/>
          </a:p>
        </p:txBody>
      </p:sp>
    </p:spTree>
    <p:extLst>
      <p:ext uri="{BB962C8B-B14F-4D97-AF65-F5344CB8AC3E}">
        <p14:creationId xmlns:p14="http://schemas.microsoft.com/office/powerpoint/2010/main" val="29974688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normAutofit/>
          </a:bodyPr>
          <a:lstStyle/>
          <a:p>
            <a:pPr algn="ctr"/>
            <a:r>
              <a:rPr lang="en-US" sz="2800" dirty="0" smtClean="0">
                <a:solidFill>
                  <a:schemeClr val="bg1"/>
                </a:solidFill>
              </a:rPr>
              <a:t>Components of the Seed Grant Application</a:t>
            </a:r>
            <a:endParaRPr lang="en-US" sz="2800" dirty="0">
              <a:solidFill>
                <a:schemeClr val="bg1"/>
              </a:solidFill>
            </a:endParaRPr>
          </a:p>
        </p:txBody>
      </p:sp>
      <p:sp>
        <p:nvSpPr>
          <p:cNvPr id="6" name="Text Placeholder 5"/>
          <p:cNvSpPr>
            <a:spLocks noGrp="1"/>
          </p:cNvSpPr>
          <p:nvPr>
            <p:ph type="body" idx="1"/>
          </p:nvPr>
        </p:nvSpPr>
        <p:spPr>
          <a:xfrm>
            <a:off x="457200" y="1600200"/>
            <a:ext cx="4040188" cy="381000"/>
          </a:xfrm>
          <a:solidFill>
            <a:schemeClr val="accent1">
              <a:lumMod val="60000"/>
              <a:lumOff val="40000"/>
            </a:schemeClr>
          </a:solidFill>
          <a:ln>
            <a:solidFill>
              <a:schemeClr val="tx1"/>
            </a:solidFill>
          </a:ln>
        </p:spPr>
        <p:txBody>
          <a:bodyPr>
            <a:normAutofit fontScale="92500" lnSpcReduction="20000"/>
          </a:bodyPr>
          <a:lstStyle/>
          <a:p>
            <a:r>
              <a:rPr lang="en-US" dirty="0" smtClean="0"/>
              <a:t>History</a:t>
            </a:r>
            <a:endParaRPr lang="en-US" dirty="0"/>
          </a:p>
        </p:txBody>
      </p:sp>
      <p:sp>
        <p:nvSpPr>
          <p:cNvPr id="7" name="Content Placeholder 6"/>
          <p:cNvSpPr>
            <a:spLocks noGrp="1"/>
          </p:cNvSpPr>
          <p:nvPr>
            <p:ph sz="half" idx="2"/>
          </p:nvPr>
        </p:nvSpPr>
        <p:spPr>
          <a:xfrm>
            <a:off x="457200" y="2057400"/>
            <a:ext cx="4040188" cy="4068763"/>
          </a:xfrm>
          <a:ln>
            <a:solidFill>
              <a:schemeClr val="tx1"/>
            </a:solidFill>
          </a:ln>
        </p:spPr>
        <p:txBody>
          <a:bodyPr>
            <a:normAutofit/>
          </a:bodyPr>
          <a:lstStyle/>
          <a:p>
            <a:pPr marL="0" indent="0">
              <a:buNone/>
            </a:pPr>
            <a:r>
              <a:rPr lang="en-US" sz="2000" dirty="0"/>
              <a:t>In 2 pages or less, discuss the history you (and/or your company) have with MTI.  Discuss how those projects fared and what </a:t>
            </a:r>
            <a:r>
              <a:rPr lang="en-US" sz="2000" dirty="0" smtClean="0"/>
              <a:t>impact they have had on your company.  Discuss whether they led to successful commercialization and what was learned through those efforts.</a:t>
            </a:r>
            <a:endParaRPr lang="en-US" sz="2000" dirty="0"/>
          </a:p>
        </p:txBody>
      </p:sp>
      <p:sp>
        <p:nvSpPr>
          <p:cNvPr id="4" name="Text Placeholder 3"/>
          <p:cNvSpPr>
            <a:spLocks noGrp="1"/>
          </p:cNvSpPr>
          <p:nvPr>
            <p:ph type="body" sz="quarter" idx="3"/>
          </p:nvPr>
        </p:nvSpPr>
        <p:spPr>
          <a:xfrm>
            <a:off x="4648200" y="1600200"/>
            <a:ext cx="4041775" cy="381000"/>
          </a:xfrm>
          <a:solidFill>
            <a:schemeClr val="accent1">
              <a:lumMod val="60000"/>
              <a:lumOff val="40000"/>
            </a:schemeClr>
          </a:solidFill>
          <a:ln>
            <a:solidFill>
              <a:schemeClr val="tx1"/>
            </a:solidFill>
          </a:ln>
        </p:spPr>
        <p:txBody>
          <a:bodyPr>
            <a:normAutofit fontScale="92500" lnSpcReduction="20000"/>
          </a:bodyPr>
          <a:lstStyle/>
          <a:p>
            <a:r>
              <a:rPr lang="en-US" dirty="0" smtClean="0"/>
              <a:t>Resubmission: Feedback</a:t>
            </a:r>
            <a:endParaRPr lang="en-US" dirty="0"/>
          </a:p>
        </p:txBody>
      </p:sp>
      <p:sp>
        <p:nvSpPr>
          <p:cNvPr id="5" name="Content Placeholder 4"/>
          <p:cNvSpPr>
            <a:spLocks noGrp="1"/>
          </p:cNvSpPr>
          <p:nvPr>
            <p:ph sz="quarter" idx="4"/>
          </p:nvPr>
        </p:nvSpPr>
        <p:spPr>
          <a:xfrm>
            <a:off x="4645025" y="2057400"/>
            <a:ext cx="4041775" cy="4068763"/>
          </a:xfrm>
          <a:ln>
            <a:solidFill>
              <a:schemeClr val="tx1"/>
            </a:solidFill>
          </a:ln>
        </p:spPr>
        <p:txBody>
          <a:bodyPr>
            <a:normAutofit/>
          </a:bodyPr>
          <a:lstStyle/>
          <a:p>
            <a:pPr marL="0" indent="0">
              <a:buNone/>
            </a:pPr>
            <a:r>
              <a:rPr lang="en-US" sz="2000" dirty="0" smtClean="0"/>
              <a:t>In a single page, applicants who are resubmitting an application are encouraged to address the feedback from the prior application.  For Seed Grant Applications, unfunded applicants are provided with some written general feedback and are encouraged to contact MTI to discuss the review of their application.</a:t>
            </a:r>
            <a:endParaRPr lang="en-US" sz="2000" dirty="0"/>
          </a:p>
        </p:txBody>
      </p:sp>
      <p:sp>
        <p:nvSpPr>
          <p:cNvPr id="13" name="Slide Number Placeholder 2"/>
          <p:cNvSpPr>
            <a:spLocks noGrp="1"/>
          </p:cNvSpPr>
          <p:nvPr>
            <p:ph type="sldNum" sz="quarter" idx="12"/>
          </p:nvPr>
        </p:nvSpPr>
        <p:spPr>
          <a:prstGeom prst="rect">
            <a:avLst/>
          </a:prstGeom>
        </p:spPr>
        <p:txBody>
          <a:bodyPr lIns="93296" tIns="46648" rIns="93296" bIns="46648"/>
          <a:lstStyle/>
          <a:p>
            <a:fld id="{C098849E-CD6A-43B2-9EE2-A072BA9F9B64}" type="slidenum">
              <a:rPr lang="en-US" sz="800"/>
              <a:pPr/>
              <a:t>25</a:t>
            </a:fld>
            <a:r>
              <a:rPr lang="en-US" sz="800"/>
              <a:t> </a:t>
            </a:r>
          </a:p>
        </p:txBody>
      </p:sp>
    </p:spTree>
    <p:extLst>
      <p:ext uri="{BB962C8B-B14F-4D97-AF65-F5344CB8AC3E}">
        <p14:creationId xmlns:p14="http://schemas.microsoft.com/office/powerpoint/2010/main" val="9698273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normAutofit/>
          </a:bodyPr>
          <a:lstStyle/>
          <a:p>
            <a:pPr algn="ctr"/>
            <a:r>
              <a:rPr lang="en-US" sz="2800" dirty="0" smtClean="0">
                <a:solidFill>
                  <a:schemeClr val="bg1"/>
                </a:solidFill>
              </a:rPr>
              <a:t>Components of the Seed Grant Application</a:t>
            </a:r>
            <a:endParaRPr lang="en-US" sz="2800" dirty="0">
              <a:solidFill>
                <a:schemeClr val="bg1"/>
              </a:solidFill>
            </a:endParaRPr>
          </a:p>
        </p:txBody>
      </p:sp>
      <p:sp>
        <p:nvSpPr>
          <p:cNvPr id="6" name="Text Placeholder 5"/>
          <p:cNvSpPr>
            <a:spLocks noGrp="1"/>
          </p:cNvSpPr>
          <p:nvPr>
            <p:ph type="body" idx="1"/>
          </p:nvPr>
        </p:nvSpPr>
        <p:spPr>
          <a:xfrm>
            <a:off x="457200" y="1905000"/>
            <a:ext cx="4040188" cy="381000"/>
          </a:xfrm>
          <a:solidFill>
            <a:schemeClr val="accent1">
              <a:lumMod val="60000"/>
              <a:lumOff val="40000"/>
            </a:schemeClr>
          </a:solidFill>
          <a:ln>
            <a:solidFill>
              <a:schemeClr val="tx1"/>
            </a:solidFill>
          </a:ln>
        </p:spPr>
        <p:txBody>
          <a:bodyPr>
            <a:normAutofit fontScale="92500" lnSpcReduction="20000"/>
          </a:bodyPr>
          <a:lstStyle/>
          <a:p>
            <a:r>
              <a:rPr lang="en-US" dirty="0" smtClean="0"/>
              <a:t>Introduction</a:t>
            </a:r>
            <a:endParaRPr lang="en-US" dirty="0"/>
          </a:p>
        </p:txBody>
      </p:sp>
      <p:sp>
        <p:nvSpPr>
          <p:cNvPr id="7" name="Content Placeholder 6"/>
          <p:cNvSpPr>
            <a:spLocks noGrp="1"/>
          </p:cNvSpPr>
          <p:nvPr>
            <p:ph sz="half" idx="2"/>
          </p:nvPr>
        </p:nvSpPr>
        <p:spPr>
          <a:xfrm>
            <a:off x="457200" y="2362201"/>
            <a:ext cx="4040188" cy="3763962"/>
          </a:xfrm>
          <a:ln>
            <a:solidFill>
              <a:schemeClr val="tx1"/>
            </a:solidFill>
          </a:ln>
        </p:spPr>
        <p:txBody>
          <a:bodyPr>
            <a:normAutofit/>
          </a:bodyPr>
          <a:lstStyle/>
          <a:p>
            <a:pPr marL="0" indent="0">
              <a:buNone/>
            </a:pPr>
            <a:r>
              <a:rPr lang="en-US" sz="2000" dirty="0" smtClean="0"/>
              <a:t>Before </a:t>
            </a:r>
            <a:r>
              <a:rPr lang="en-US" sz="2000" dirty="0"/>
              <a:t>getting into the narrative, you may consider introducing your company to the reviewers and summarizing your intent of this project. </a:t>
            </a:r>
            <a:r>
              <a:rPr lang="en-US" sz="2000" dirty="0" smtClean="0"/>
              <a:t>This section should identify the activities that have taken place to date and how your company is prepared to pursue the proposed project and subsequent commercialization efforts that will be required.</a:t>
            </a:r>
            <a:endParaRPr lang="en-US" sz="2000" dirty="0"/>
          </a:p>
        </p:txBody>
      </p:sp>
      <p:sp>
        <p:nvSpPr>
          <p:cNvPr id="4" name="Text Placeholder 3"/>
          <p:cNvSpPr>
            <a:spLocks noGrp="1"/>
          </p:cNvSpPr>
          <p:nvPr>
            <p:ph type="body" sz="quarter" idx="3"/>
          </p:nvPr>
        </p:nvSpPr>
        <p:spPr>
          <a:xfrm>
            <a:off x="4648200" y="1905000"/>
            <a:ext cx="4041775" cy="381000"/>
          </a:xfrm>
          <a:solidFill>
            <a:schemeClr val="accent1">
              <a:lumMod val="60000"/>
              <a:lumOff val="40000"/>
            </a:schemeClr>
          </a:solidFill>
          <a:ln>
            <a:solidFill>
              <a:schemeClr val="tx1"/>
            </a:solidFill>
          </a:ln>
        </p:spPr>
        <p:txBody>
          <a:bodyPr>
            <a:normAutofit fontScale="92500" lnSpcReduction="20000"/>
          </a:bodyPr>
          <a:lstStyle/>
          <a:p>
            <a:r>
              <a:rPr lang="en-US" dirty="0" smtClean="0"/>
              <a:t>Scientific &amp; Technical Merit</a:t>
            </a:r>
            <a:endParaRPr lang="en-US" dirty="0"/>
          </a:p>
        </p:txBody>
      </p:sp>
      <p:sp>
        <p:nvSpPr>
          <p:cNvPr id="5" name="Content Placeholder 4"/>
          <p:cNvSpPr>
            <a:spLocks noGrp="1"/>
          </p:cNvSpPr>
          <p:nvPr>
            <p:ph sz="quarter" idx="4"/>
          </p:nvPr>
        </p:nvSpPr>
        <p:spPr>
          <a:xfrm>
            <a:off x="4645025" y="2362201"/>
            <a:ext cx="4041775" cy="3763962"/>
          </a:xfrm>
          <a:ln>
            <a:solidFill>
              <a:schemeClr val="tx1"/>
            </a:solidFill>
          </a:ln>
        </p:spPr>
        <p:txBody>
          <a:bodyPr>
            <a:noAutofit/>
          </a:bodyPr>
          <a:lstStyle/>
          <a:p>
            <a:pPr marL="0" indent="0">
              <a:buNone/>
            </a:pPr>
            <a:r>
              <a:rPr lang="en-US" sz="2000" dirty="0" smtClean="0"/>
              <a:t>This section should clearly describe the technology being proposed, what makes it unique and why the market would be interested in it.  It should identify the problem that is being solved.  Comparing the product, process or service to existing solutions is necessary.  Specific performance metrics including standards and specifications should be clearly identified.</a:t>
            </a:r>
            <a:endParaRPr lang="en-US" sz="2000" dirty="0"/>
          </a:p>
        </p:txBody>
      </p:sp>
      <p:sp>
        <p:nvSpPr>
          <p:cNvPr id="13" name="Slide Number Placeholder 2"/>
          <p:cNvSpPr>
            <a:spLocks noGrp="1"/>
          </p:cNvSpPr>
          <p:nvPr>
            <p:ph type="sldNum" sz="quarter" idx="12"/>
          </p:nvPr>
        </p:nvSpPr>
        <p:spPr>
          <a:prstGeom prst="rect">
            <a:avLst/>
          </a:prstGeom>
        </p:spPr>
        <p:txBody>
          <a:bodyPr lIns="93296" tIns="46648" rIns="93296" bIns="46648"/>
          <a:lstStyle/>
          <a:p>
            <a:fld id="{C098849E-CD6A-43B2-9EE2-A072BA9F9B64}" type="slidenum">
              <a:rPr lang="en-US" sz="800"/>
              <a:pPr/>
              <a:t>26</a:t>
            </a:fld>
            <a:r>
              <a:rPr lang="en-US" sz="800"/>
              <a:t> </a:t>
            </a:r>
          </a:p>
        </p:txBody>
      </p:sp>
      <p:sp>
        <p:nvSpPr>
          <p:cNvPr id="8" name="TextBox 7"/>
          <p:cNvSpPr txBox="1"/>
          <p:nvPr/>
        </p:nvSpPr>
        <p:spPr>
          <a:xfrm>
            <a:off x="457200" y="1479082"/>
            <a:ext cx="8229600" cy="430887"/>
          </a:xfrm>
          <a:prstGeom prst="rect">
            <a:avLst/>
          </a:prstGeom>
          <a:noFill/>
        </p:spPr>
        <p:txBody>
          <a:bodyPr wrap="square" rtlCol="0">
            <a:spAutoFit/>
          </a:bodyPr>
          <a:lstStyle/>
          <a:p>
            <a:r>
              <a:rPr lang="en-US" sz="2200" b="1" dirty="0" smtClean="0"/>
              <a:t>Narrative: 5 page limit to discuss the following criteria</a:t>
            </a:r>
            <a:endParaRPr lang="en-US" sz="2200" b="1" dirty="0"/>
          </a:p>
        </p:txBody>
      </p:sp>
    </p:spTree>
    <p:extLst>
      <p:ext uri="{BB962C8B-B14F-4D97-AF65-F5344CB8AC3E}">
        <p14:creationId xmlns:p14="http://schemas.microsoft.com/office/powerpoint/2010/main" val="4043498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normAutofit/>
          </a:bodyPr>
          <a:lstStyle/>
          <a:p>
            <a:pPr algn="ctr"/>
            <a:r>
              <a:rPr lang="en-US" sz="2800" dirty="0" smtClean="0">
                <a:solidFill>
                  <a:schemeClr val="bg1"/>
                </a:solidFill>
              </a:rPr>
              <a:t>Components of the Seed Grant Application</a:t>
            </a:r>
            <a:endParaRPr lang="en-US" sz="2800" dirty="0">
              <a:solidFill>
                <a:schemeClr val="bg1"/>
              </a:solidFill>
            </a:endParaRPr>
          </a:p>
        </p:txBody>
      </p:sp>
      <p:sp>
        <p:nvSpPr>
          <p:cNvPr id="6" name="Text Placeholder 5"/>
          <p:cNvSpPr>
            <a:spLocks noGrp="1"/>
          </p:cNvSpPr>
          <p:nvPr>
            <p:ph type="body" idx="1"/>
          </p:nvPr>
        </p:nvSpPr>
        <p:spPr>
          <a:xfrm>
            <a:off x="457200" y="1600200"/>
            <a:ext cx="4040188" cy="381000"/>
          </a:xfrm>
          <a:solidFill>
            <a:schemeClr val="accent1">
              <a:lumMod val="60000"/>
              <a:lumOff val="40000"/>
            </a:schemeClr>
          </a:solidFill>
          <a:ln>
            <a:solidFill>
              <a:schemeClr val="tx1"/>
            </a:solidFill>
          </a:ln>
        </p:spPr>
        <p:txBody>
          <a:bodyPr>
            <a:normAutofit fontScale="92500" lnSpcReduction="20000"/>
          </a:bodyPr>
          <a:lstStyle/>
          <a:p>
            <a:r>
              <a:rPr lang="en-US" dirty="0" smtClean="0"/>
              <a:t>Market Potential</a:t>
            </a:r>
            <a:endParaRPr lang="en-US" dirty="0"/>
          </a:p>
        </p:txBody>
      </p:sp>
      <p:sp>
        <p:nvSpPr>
          <p:cNvPr id="7" name="Content Placeholder 6"/>
          <p:cNvSpPr>
            <a:spLocks noGrp="1"/>
          </p:cNvSpPr>
          <p:nvPr>
            <p:ph sz="half" idx="2"/>
          </p:nvPr>
        </p:nvSpPr>
        <p:spPr>
          <a:xfrm>
            <a:off x="457200" y="2057400"/>
            <a:ext cx="4040188" cy="4068763"/>
          </a:xfrm>
          <a:ln>
            <a:solidFill>
              <a:schemeClr val="tx1"/>
            </a:solidFill>
          </a:ln>
        </p:spPr>
        <p:txBody>
          <a:bodyPr>
            <a:normAutofit/>
          </a:bodyPr>
          <a:lstStyle/>
          <a:p>
            <a:pPr marL="0" indent="0">
              <a:buNone/>
            </a:pPr>
            <a:r>
              <a:rPr lang="en-US" sz="2000" dirty="0"/>
              <a:t>More so than within the TechStart Grant, details about the market and competition are needed to justify the pursuit of the proposed technology.  Market size data </a:t>
            </a:r>
            <a:r>
              <a:rPr lang="en-US" sz="2000" dirty="0" smtClean="0"/>
              <a:t>and trends along with the </a:t>
            </a:r>
            <a:r>
              <a:rPr lang="en-US" sz="2000" dirty="0"/>
              <a:t>sources </a:t>
            </a:r>
            <a:r>
              <a:rPr lang="en-US" sz="2000" dirty="0" smtClean="0"/>
              <a:t>of that data are </a:t>
            </a:r>
            <a:r>
              <a:rPr lang="en-US" sz="2000" dirty="0"/>
              <a:t>needed.  A clear illustration of the </a:t>
            </a:r>
            <a:r>
              <a:rPr lang="en-US" sz="2000" dirty="0" smtClean="0"/>
              <a:t>competitive landscape is </a:t>
            </a:r>
            <a:r>
              <a:rPr lang="en-US" sz="2000" dirty="0"/>
              <a:t>very important</a:t>
            </a:r>
            <a:r>
              <a:rPr lang="en-US" sz="2000" dirty="0" smtClean="0"/>
              <a:t>.  This ties into the analysis of the competition in the Scientific and Technical Merit information.</a:t>
            </a:r>
            <a:endParaRPr lang="en-US" sz="2000" dirty="0"/>
          </a:p>
        </p:txBody>
      </p:sp>
      <p:sp>
        <p:nvSpPr>
          <p:cNvPr id="4" name="Text Placeholder 3"/>
          <p:cNvSpPr>
            <a:spLocks noGrp="1"/>
          </p:cNvSpPr>
          <p:nvPr>
            <p:ph type="body" sz="quarter" idx="3"/>
          </p:nvPr>
        </p:nvSpPr>
        <p:spPr>
          <a:xfrm>
            <a:off x="4648200" y="1600200"/>
            <a:ext cx="4041775" cy="381000"/>
          </a:xfrm>
          <a:solidFill>
            <a:schemeClr val="accent1">
              <a:lumMod val="60000"/>
              <a:lumOff val="40000"/>
            </a:schemeClr>
          </a:solidFill>
          <a:ln>
            <a:solidFill>
              <a:schemeClr val="tx1"/>
            </a:solidFill>
          </a:ln>
        </p:spPr>
        <p:txBody>
          <a:bodyPr>
            <a:normAutofit fontScale="92500" lnSpcReduction="20000"/>
          </a:bodyPr>
          <a:lstStyle/>
          <a:p>
            <a:r>
              <a:rPr lang="en-US" dirty="0" smtClean="0"/>
              <a:t>Scope of Work</a:t>
            </a:r>
            <a:endParaRPr lang="en-US" dirty="0"/>
          </a:p>
        </p:txBody>
      </p:sp>
      <p:sp>
        <p:nvSpPr>
          <p:cNvPr id="5" name="Content Placeholder 4"/>
          <p:cNvSpPr>
            <a:spLocks noGrp="1"/>
          </p:cNvSpPr>
          <p:nvPr>
            <p:ph sz="quarter" idx="4"/>
          </p:nvPr>
        </p:nvSpPr>
        <p:spPr>
          <a:xfrm>
            <a:off x="4645025" y="2057400"/>
            <a:ext cx="4041775" cy="4068763"/>
          </a:xfrm>
          <a:ln>
            <a:solidFill>
              <a:schemeClr val="tx1"/>
            </a:solidFill>
          </a:ln>
        </p:spPr>
        <p:txBody>
          <a:bodyPr>
            <a:normAutofit/>
          </a:bodyPr>
          <a:lstStyle/>
          <a:p>
            <a:pPr marL="0" indent="0">
              <a:buNone/>
            </a:pPr>
            <a:r>
              <a:rPr lang="en-US" sz="2000" dirty="0" smtClean="0"/>
              <a:t>This section should </a:t>
            </a:r>
            <a:r>
              <a:rPr lang="en-US" sz="2000" dirty="0"/>
              <a:t>clearly describe what will occur over the course of the project, who will perform each specific task and how it will be completed. </a:t>
            </a:r>
            <a:r>
              <a:rPr lang="en-US" sz="2000" dirty="0" smtClean="0"/>
              <a:t> Identify specific details of the experimental design along with projected outcomes.  Provide a time line or Gantt chart to better illustrate the tasks and those who will accomplish them.</a:t>
            </a:r>
            <a:endParaRPr lang="en-US" sz="2000" dirty="0"/>
          </a:p>
        </p:txBody>
      </p:sp>
      <p:sp>
        <p:nvSpPr>
          <p:cNvPr id="13" name="Slide Number Placeholder 2"/>
          <p:cNvSpPr>
            <a:spLocks noGrp="1"/>
          </p:cNvSpPr>
          <p:nvPr>
            <p:ph type="sldNum" sz="quarter" idx="12"/>
          </p:nvPr>
        </p:nvSpPr>
        <p:spPr>
          <a:prstGeom prst="rect">
            <a:avLst/>
          </a:prstGeom>
        </p:spPr>
        <p:txBody>
          <a:bodyPr lIns="93296" tIns="46648" rIns="93296" bIns="46648"/>
          <a:lstStyle/>
          <a:p>
            <a:fld id="{C098849E-CD6A-43B2-9EE2-A072BA9F9B64}" type="slidenum">
              <a:rPr lang="en-US" sz="800"/>
              <a:pPr/>
              <a:t>27</a:t>
            </a:fld>
            <a:r>
              <a:rPr lang="en-US" sz="800"/>
              <a:t> </a:t>
            </a:r>
          </a:p>
        </p:txBody>
      </p:sp>
    </p:spTree>
    <p:extLst>
      <p:ext uri="{BB962C8B-B14F-4D97-AF65-F5344CB8AC3E}">
        <p14:creationId xmlns:p14="http://schemas.microsoft.com/office/powerpoint/2010/main" val="36989077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normAutofit/>
          </a:bodyPr>
          <a:lstStyle/>
          <a:p>
            <a:pPr algn="ctr"/>
            <a:r>
              <a:rPr lang="en-US" sz="2800" dirty="0" smtClean="0">
                <a:solidFill>
                  <a:schemeClr val="bg1"/>
                </a:solidFill>
              </a:rPr>
              <a:t>Components of the Seed Grant Application</a:t>
            </a:r>
            <a:endParaRPr lang="en-US" sz="2800" dirty="0">
              <a:solidFill>
                <a:schemeClr val="bg1"/>
              </a:solidFill>
            </a:endParaRPr>
          </a:p>
        </p:txBody>
      </p:sp>
      <p:sp>
        <p:nvSpPr>
          <p:cNvPr id="6" name="Text Placeholder 5"/>
          <p:cNvSpPr>
            <a:spLocks noGrp="1"/>
          </p:cNvSpPr>
          <p:nvPr>
            <p:ph type="body" idx="1"/>
          </p:nvPr>
        </p:nvSpPr>
        <p:spPr>
          <a:xfrm>
            <a:off x="457200" y="1600200"/>
            <a:ext cx="4040188" cy="381000"/>
          </a:xfrm>
          <a:solidFill>
            <a:schemeClr val="accent1">
              <a:lumMod val="60000"/>
              <a:lumOff val="40000"/>
            </a:schemeClr>
          </a:solidFill>
          <a:ln>
            <a:solidFill>
              <a:schemeClr val="tx1"/>
            </a:solidFill>
          </a:ln>
        </p:spPr>
        <p:txBody>
          <a:bodyPr>
            <a:normAutofit fontScale="85000" lnSpcReduction="10000"/>
          </a:bodyPr>
          <a:lstStyle/>
          <a:p>
            <a:r>
              <a:rPr lang="en-US" dirty="0" smtClean="0"/>
              <a:t>Commercialization Strategy</a:t>
            </a:r>
            <a:endParaRPr lang="en-US" dirty="0"/>
          </a:p>
        </p:txBody>
      </p:sp>
      <p:sp>
        <p:nvSpPr>
          <p:cNvPr id="7" name="Content Placeholder 6"/>
          <p:cNvSpPr>
            <a:spLocks noGrp="1"/>
          </p:cNvSpPr>
          <p:nvPr>
            <p:ph sz="half" idx="2"/>
          </p:nvPr>
        </p:nvSpPr>
        <p:spPr>
          <a:xfrm>
            <a:off x="457200" y="2057400"/>
            <a:ext cx="4040188" cy="4068763"/>
          </a:xfrm>
          <a:ln>
            <a:solidFill>
              <a:schemeClr val="tx1"/>
            </a:solidFill>
          </a:ln>
        </p:spPr>
        <p:txBody>
          <a:bodyPr>
            <a:normAutofit/>
          </a:bodyPr>
          <a:lstStyle/>
          <a:p>
            <a:pPr marL="0" indent="0">
              <a:buNone/>
            </a:pPr>
            <a:r>
              <a:rPr lang="en-US" sz="2000" dirty="0" smtClean="0"/>
              <a:t>This section should </a:t>
            </a:r>
            <a:r>
              <a:rPr lang="en-US" sz="2000" dirty="0"/>
              <a:t>provide many elements of the company’s business plan including the sales and marketing strategy.  Cost of production and targeted price points should be identified.  First users and barriers to market entry should also be identified. </a:t>
            </a:r>
            <a:r>
              <a:rPr lang="en-US" sz="2000" dirty="0" smtClean="0"/>
              <a:t>  If there is to be manufacturing, then the plans for doing so and the partners needed should be identified.</a:t>
            </a:r>
            <a:endParaRPr lang="en-US" sz="2000" dirty="0"/>
          </a:p>
        </p:txBody>
      </p:sp>
      <p:sp>
        <p:nvSpPr>
          <p:cNvPr id="4" name="Text Placeholder 3"/>
          <p:cNvSpPr>
            <a:spLocks noGrp="1"/>
          </p:cNvSpPr>
          <p:nvPr>
            <p:ph type="body" sz="quarter" idx="3"/>
          </p:nvPr>
        </p:nvSpPr>
        <p:spPr>
          <a:xfrm>
            <a:off x="4648200" y="1600200"/>
            <a:ext cx="4041775" cy="381000"/>
          </a:xfrm>
          <a:solidFill>
            <a:schemeClr val="accent1">
              <a:lumMod val="60000"/>
              <a:lumOff val="40000"/>
            </a:schemeClr>
          </a:solidFill>
          <a:ln>
            <a:solidFill>
              <a:schemeClr val="tx1"/>
            </a:solidFill>
          </a:ln>
        </p:spPr>
        <p:txBody>
          <a:bodyPr>
            <a:normAutofit fontScale="92500" lnSpcReduction="20000"/>
          </a:bodyPr>
          <a:lstStyle/>
          <a:p>
            <a:r>
              <a:rPr lang="en-US" dirty="0" smtClean="0"/>
              <a:t>Economic Impact</a:t>
            </a:r>
            <a:endParaRPr lang="en-US" dirty="0"/>
          </a:p>
        </p:txBody>
      </p:sp>
      <p:sp>
        <p:nvSpPr>
          <p:cNvPr id="5" name="Content Placeholder 4"/>
          <p:cNvSpPr>
            <a:spLocks noGrp="1"/>
          </p:cNvSpPr>
          <p:nvPr>
            <p:ph sz="quarter" idx="4"/>
          </p:nvPr>
        </p:nvSpPr>
        <p:spPr>
          <a:xfrm>
            <a:off x="4645025" y="2057401"/>
            <a:ext cx="4041775" cy="1676400"/>
          </a:xfrm>
          <a:ln>
            <a:solidFill>
              <a:schemeClr val="tx1"/>
            </a:solidFill>
          </a:ln>
        </p:spPr>
        <p:txBody>
          <a:bodyPr>
            <a:normAutofit fontScale="85000" lnSpcReduction="20000"/>
          </a:bodyPr>
          <a:lstStyle/>
          <a:p>
            <a:pPr marL="0" indent="0">
              <a:buNone/>
            </a:pPr>
            <a:r>
              <a:rPr lang="en-US" sz="2100" dirty="0" smtClean="0"/>
              <a:t>Describe how the proposed project may lead to positive impact for the State of Maine including jobs, revenues, and intellectual property</a:t>
            </a:r>
            <a:r>
              <a:rPr lang="en-US" sz="2100" dirty="0" smtClean="0"/>
              <a:t>.  </a:t>
            </a:r>
            <a:r>
              <a:rPr lang="en-US" sz="1900" i="1" dirty="0" smtClean="0"/>
              <a:t>This section should identify the current number of jobs and sales the company has already achieved if applicable.</a:t>
            </a:r>
            <a:endParaRPr lang="en-US" sz="1900" i="1" dirty="0"/>
          </a:p>
        </p:txBody>
      </p:sp>
      <p:sp>
        <p:nvSpPr>
          <p:cNvPr id="13" name="Slide Number Placeholder 2"/>
          <p:cNvSpPr>
            <a:spLocks noGrp="1"/>
          </p:cNvSpPr>
          <p:nvPr>
            <p:ph type="sldNum" sz="quarter" idx="12"/>
          </p:nvPr>
        </p:nvSpPr>
        <p:spPr>
          <a:prstGeom prst="rect">
            <a:avLst/>
          </a:prstGeom>
        </p:spPr>
        <p:txBody>
          <a:bodyPr lIns="93296" tIns="46648" rIns="93296" bIns="46648"/>
          <a:lstStyle/>
          <a:p>
            <a:fld id="{C098849E-CD6A-43B2-9EE2-A072BA9F9B64}" type="slidenum">
              <a:rPr lang="en-US" sz="800"/>
              <a:pPr/>
              <a:t>28</a:t>
            </a:fld>
            <a:r>
              <a:rPr lang="en-US" sz="800"/>
              <a:t> </a:t>
            </a:r>
          </a:p>
        </p:txBody>
      </p:sp>
      <p:sp>
        <p:nvSpPr>
          <p:cNvPr id="8" name="Text Placeholder 3"/>
          <p:cNvSpPr txBox="1">
            <a:spLocks/>
          </p:cNvSpPr>
          <p:nvPr/>
        </p:nvSpPr>
        <p:spPr>
          <a:xfrm>
            <a:off x="4648200" y="3886200"/>
            <a:ext cx="4041775" cy="381000"/>
          </a:xfrm>
          <a:prstGeom prst="rect">
            <a:avLst/>
          </a:prstGeom>
          <a:solidFill>
            <a:schemeClr val="accent1">
              <a:lumMod val="60000"/>
              <a:lumOff val="40000"/>
            </a:schemeClr>
          </a:solidFill>
          <a:ln>
            <a:solidFill>
              <a:schemeClr val="tx1"/>
            </a:solidFill>
          </a:ln>
        </p:spPr>
        <p:txBody>
          <a:bodyPr vert="horz" lIns="91440" tIns="45720" rIns="91440" bIns="45720" rtlCol="0" anchor="b">
            <a:normAutofit fontScale="92500" lnSpcReduction="20000"/>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dirty="0" smtClean="0"/>
              <a:t>Management Team</a:t>
            </a:r>
            <a:endParaRPr lang="en-US" dirty="0"/>
          </a:p>
        </p:txBody>
      </p:sp>
      <p:sp>
        <p:nvSpPr>
          <p:cNvPr id="9" name="Content Placeholder 4"/>
          <p:cNvSpPr txBox="1">
            <a:spLocks/>
          </p:cNvSpPr>
          <p:nvPr/>
        </p:nvSpPr>
        <p:spPr>
          <a:xfrm>
            <a:off x="4648199" y="4419600"/>
            <a:ext cx="4041775" cy="1676400"/>
          </a:xfrm>
          <a:prstGeom prst="rect">
            <a:avLst/>
          </a:prstGeom>
          <a:ln>
            <a:solidFill>
              <a:schemeClr val="tx1"/>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None/>
            </a:pPr>
            <a:r>
              <a:rPr lang="en-US" sz="2000" dirty="0"/>
              <a:t>Identify names and </a:t>
            </a:r>
            <a:r>
              <a:rPr lang="en-US" sz="2000" dirty="0" smtClean="0"/>
              <a:t>titles/roles </a:t>
            </a:r>
            <a:r>
              <a:rPr lang="en-US" sz="2000" dirty="0"/>
              <a:t>each person plays in the project and as part of the company’s effort to bring the technology to market.  Do not include biographical information in this section.</a:t>
            </a:r>
          </a:p>
        </p:txBody>
      </p:sp>
    </p:spTree>
    <p:extLst>
      <p:ext uri="{BB962C8B-B14F-4D97-AF65-F5344CB8AC3E}">
        <p14:creationId xmlns:p14="http://schemas.microsoft.com/office/powerpoint/2010/main" val="35313184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normAutofit/>
          </a:bodyPr>
          <a:lstStyle/>
          <a:p>
            <a:pPr algn="ctr"/>
            <a:r>
              <a:rPr lang="en-US" sz="2800" dirty="0" smtClean="0">
                <a:solidFill>
                  <a:schemeClr val="bg1"/>
                </a:solidFill>
              </a:rPr>
              <a:t>Components of the Seed Grant Application</a:t>
            </a:r>
            <a:endParaRPr lang="en-US" sz="2800" dirty="0">
              <a:solidFill>
                <a:schemeClr val="bg1"/>
              </a:solidFill>
            </a:endParaRPr>
          </a:p>
        </p:txBody>
      </p:sp>
      <p:sp>
        <p:nvSpPr>
          <p:cNvPr id="13" name="Slide Number Placeholder 2"/>
          <p:cNvSpPr>
            <a:spLocks noGrp="1"/>
          </p:cNvSpPr>
          <p:nvPr>
            <p:ph type="sldNum" sz="quarter" idx="12"/>
          </p:nvPr>
        </p:nvSpPr>
        <p:spPr>
          <a:prstGeom prst="rect">
            <a:avLst/>
          </a:prstGeom>
        </p:spPr>
        <p:txBody>
          <a:bodyPr lIns="93296" tIns="46648" rIns="93296" bIns="46648"/>
          <a:lstStyle/>
          <a:p>
            <a:fld id="{C098849E-CD6A-43B2-9EE2-A072BA9F9B64}" type="slidenum">
              <a:rPr lang="en-US" sz="800"/>
              <a:pPr/>
              <a:t>29</a:t>
            </a:fld>
            <a:r>
              <a:rPr lang="en-US" sz="800"/>
              <a:t> </a:t>
            </a:r>
          </a:p>
        </p:txBody>
      </p:sp>
      <p:sp>
        <p:nvSpPr>
          <p:cNvPr id="12" name="TextBox 11"/>
          <p:cNvSpPr txBox="1"/>
          <p:nvPr/>
        </p:nvSpPr>
        <p:spPr>
          <a:xfrm>
            <a:off x="228600" y="1524000"/>
            <a:ext cx="8686800" cy="4801314"/>
          </a:xfrm>
          <a:prstGeom prst="rect">
            <a:avLst/>
          </a:prstGeom>
          <a:noFill/>
        </p:spPr>
        <p:txBody>
          <a:bodyPr wrap="square" rtlCol="0">
            <a:spAutoFit/>
          </a:bodyPr>
          <a:lstStyle/>
          <a:p>
            <a:r>
              <a:rPr lang="en-US" b="1" dirty="0" smtClean="0"/>
              <a:t>Other Application Documents and Forms</a:t>
            </a:r>
          </a:p>
          <a:p>
            <a:endParaRPr lang="en-US" sz="1200" dirty="0"/>
          </a:p>
          <a:p>
            <a:r>
              <a:rPr lang="en-US" u="sng" dirty="0"/>
              <a:t>Supporting Documents </a:t>
            </a:r>
            <a:r>
              <a:rPr lang="en-US" dirty="0"/>
              <a:t>– </a:t>
            </a:r>
            <a:r>
              <a:rPr lang="en-US" dirty="0" smtClean="0"/>
              <a:t>4 </a:t>
            </a:r>
            <a:r>
              <a:rPr lang="en-US" dirty="0"/>
              <a:t>pages</a:t>
            </a:r>
            <a:br>
              <a:rPr lang="en-US" dirty="0"/>
            </a:br>
            <a:r>
              <a:rPr lang="en-US" dirty="0" smtClean="0"/>
              <a:t>Often include </a:t>
            </a:r>
            <a:r>
              <a:rPr lang="en-US" dirty="0"/>
              <a:t>published market information, letters from experts in the field, partners, collaborators, suppliers or potential customers, or pictures and diagrams of the technology</a:t>
            </a:r>
            <a:r>
              <a:rPr lang="en-US" dirty="0" smtClean="0"/>
              <a:t>.</a:t>
            </a:r>
          </a:p>
          <a:p>
            <a:endParaRPr lang="en-US" sz="1200" dirty="0"/>
          </a:p>
          <a:p>
            <a:r>
              <a:rPr lang="en-US" u="sng" dirty="0" smtClean="0"/>
              <a:t>Budget Form B </a:t>
            </a:r>
            <a:r>
              <a:rPr lang="en-US" dirty="0" smtClean="0"/>
              <a:t>– Excel </a:t>
            </a:r>
            <a:r>
              <a:rPr lang="en-US" dirty="0"/>
              <a:t>Document: Be sure the match is equal to or greater than the amount being requested from </a:t>
            </a:r>
            <a:r>
              <a:rPr lang="en-US" dirty="0"/>
              <a:t>MTI. The application may also contain up to 2 pages of Budget Supporting Documents explaining items listed in the budget.</a:t>
            </a:r>
          </a:p>
          <a:p>
            <a:endParaRPr lang="en-US" sz="1200" dirty="0"/>
          </a:p>
          <a:p>
            <a:r>
              <a:rPr lang="en-US" u="sng" dirty="0" smtClean="0"/>
              <a:t>Commitment Letters </a:t>
            </a:r>
            <a:r>
              <a:rPr lang="en-US" dirty="0" smtClean="0"/>
              <a:t>– 2 pages each</a:t>
            </a:r>
            <a:br>
              <a:rPr lang="en-US" dirty="0" smtClean="0"/>
            </a:br>
            <a:r>
              <a:rPr lang="en-US" dirty="0" smtClean="0"/>
              <a:t>Identify where all matching funds and commitments to the project will come from.  These may include letters from the applicant and any parties who are contributing to the success of the project.  All match funds should be accounted for.</a:t>
            </a:r>
          </a:p>
          <a:p>
            <a:endParaRPr lang="en-US" sz="1200" dirty="0"/>
          </a:p>
          <a:p>
            <a:r>
              <a:rPr lang="en-US" u="sng" dirty="0" smtClean="0"/>
              <a:t>Professional Summaries </a:t>
            </a:r>
            <a:r>
              <a:rPr lang="en-US" dirty="0" smtClean="0"/>
              <a:t>– </a:t>
            </a:r>
            <a:r>
              <a:rPr lang="en-US" dirty="0"/>
              <a:t>paragraph style identifying experience</a:t>
            </a:r>
          </a:p>
        </p:txBody>
      </p:sp>
    </p:spTree>
    <p:extLst>
      <p:ext uri="{BB962C8B-B14F-4D97-AF65-F5344CB8AC3E}">
        <p14:creationId xmlns:p14="http://schemas.microsoft.com/office/powerpoint/2010/main" val="1225145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13"/>
          <p:cNvSpPr/>
          <p:nvPr/>
        </p:nvSpPr>
        <p:spPr>
          <a:xfrm>
            <a:off x="2316041" y="2134760"/>
            <a:ext cx="2286000" cy="1001315"/>
          </a:xfrm>
          <a:custGeom>
            <a:avLst/>
            <a:gdLst>
              <a:gd name="connsiteX0" fmla="*/ 0 w 2503289"/>
              <a:gd name="connsiteY0" fmla="*/ 0 h 1001315"/>
              <a:gd name="connsiteX1" fmla="*/ 2002632 w 2503289"/>
              <a:gd name="connsiteY1" fmla="*/ 0 h 1001315"/>
              <a:gd name="connsiteX2" fmla="*/ 2503289 w 2503289"/>
              <a:gd name="connsiteY2" fmla="*/ 500658 h 1001315"/>
              <a:gd name="connsiteX3" fmla="*/ 2002632 w 2503289"/>
              <a:gd name="connsiteY3" fmla="*/ 1001315 h 1001315"/>
              <a:gd name="connsiteX4" fmla="*/ 0 w 2503289"/>
              <a:gd name="connsiteY4" fmla="*/ 1001315 h 1001315"/>
              <a:gd name="connsiteX5" fmla="*/ 0 w 2503289"/>
              <a:gd name="connsiteY5" fmla="*/ 0 h 1001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03289" h="1001315">
                <a:moveTo>
                  <a:pt x="0" y="0"/>
                </a:moveTo>
                <a:lnTo>
                  <a:pt x="2002632" y="0"/>
                </a:lnTo>
                <a:lnTo>
                  <a:pt x="2503289" y="500658"/>
                </a:lnTo>
                <a:lnTo>
                  <a:pt x="2002632" y="1001315"/>
                </a:lnTo>
                <a:lnTo>
                  <a:pt x="0" y="1001315"/>
                </a:lnTo>
                <a:lnTo>
                  <a:pt x="0" y="0"/>
                </a:lnTo>
                <a:close/>
              </a:path>
            </a:pathLst>
          </a:custGeom>
          <a:solidFill>
            <a:schemeClr val="tx2">
              <a:lumMod val="75000"/>
            </a:schemeClr>
          </a:soli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p:spPr>
        <p:style>
          <a:lnRef idx="0">
            <a:scrgbClr r="0" g="0" b="0"/>
          </a:lnRef>
          <a:fillRef idx="2">
            <a:scrgbClr r="0" g="0" b="0"/>
          </a:fillRef>
          <a:effectRef idx="1">
            <a:scrgbClr r="0" g="0" b="0"/>
          </a:effectRef>
          <a:fontRef idx="minor">
            <a:schemeClr val="dk1"/>
          </a:fontRef>
        </p:style>
        <p:txBody>
          <a:bodyPr lIns="96012" tIns="48006" rIns="274332" bIns="48006" spcCol="1270" anchor="ctr"/>
          <a:lstStyle/>
          <a:p>
            <a:pPr algn="ctr" defTabSz="800100" fontAlgn="auto">
              <a:lnSpc>
                <a:spcPct val="90000"/>
              </a:lnSpc>
              <a:spcAft>
                <a:spcPct val="35000"/>
              </a:spcAft>
              <a:defRPr/>
            </a:pPr>
            <a:r>
              <a:rPr lang="en-US" sz="1600" dirty="0">
                <a:solidFill>
                  <a:schemeClr val="bg1"/>
                </a:solidFill>
                <a:latin typeface="Franklin Gothic Demi" pitchFamily="34" charset="0"/>
              </a:rPr>
              <a:t>MTI Seed Grant</a:t>
            </a:r>
          </a:p>
        </p:txBody>
      </p:sp>
      <p:sp>
        <p:nvSpPr>
          <p:cNvPr id="16" name="Freeform 15"/>
          <p:cNvSpPr/>
          <p:nvPr/>
        </p:nvSpPr>
        <p:spPr>
          <a:xfrm>
            <a:off x="4114800" y="2134760"/>
            <a:ext cx="2824711" cy="1001315"/>
          </a:xfrm>
          <a:custGeom>
            <a:avLst/>
            <a:gdLst>
              <a:gd name="connsiteX0" fmla="*/ 0 w 2824711"/>
              <a:gd name="connsiteY0" fmla="*/ 0 h 1001315"/>
              <a:gd name="connsiteX1" fmla="*/ 2324054 w 2824711"/>
              <a:gd name="connsiteY1" fmla="*/ 0 h 1001315"/>
              <a:gd name="connsiteX2" fmla="*/ 2824711 w 2824711"/>
              <a:gd name="connsiteY2" fmla="*/ 500658 h 1001315"/>
              <a:gd name="connsiteX3" fmla="*/ 2324054 w 2824711"/>
              <a:gd name="connsiteY3" fmla="*/ 1001315 h 1001315"/>
              <a:gd name="connsiteX4" fmla="*/ 0 w 2824711"/>
              <a:gd name="connsiteY4" fmla="*/ 1001315 h 1001315"/>
              <a:gd name="connsiteX5" fmla="*/ 500658 w 2824711"/>
              <a:gd name="connsiteY5" fmla="*/ 500658 h 1001315"/>
              <a:gd name="connsiteX6" fmla="*/ 0 w 2824711"/>
              <a:gd name="connsiteY6" fmla="*/ 0 h 1001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4711" h="1001315">
                <a:moveTo>
                  <a:pt x="0" y="0"/>
                </a:moveTo>
                <a:lnTo>
                  <a:pt x="2324054" y="0"/>
                </a:lnTo>
                <a:lnTo>
                  <a:pt x="2824711" y="500658"/>
                </a:lnTo>
                <a:lnTo>
                  <a:pt x="2324054" y="1001315"/>
                </a:lnTo>
                <a:lnTo>
                  <a:pt x="0" y="1001315"/>
                </a:lnTo>
                <a:lnTo>
                  <a:pt x="500658" y="500658"/>
                </a:lnTo>
                <a:lnTo>
                  <a:pt x="0" y="0"/>
                </a:lnTo>
                <a:close/>
              </a:path>
            </a:pathLst>
          </a:custGeom>
          <a:solidFill>
            <a:schemeClr val="tx2">
              <a:lumMod val="75000"/>
            </a:schemeClr>
          </a:soli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p:spPr>
        <p:style>
          <a:lnRef idx="0">
            <a:scrgbClr r="0" g="0" b="0"/>
          </a:lnRef>
          <a:fillRef idx="2">
            <a:scrgbClr r="0" g="0" b="0"/>
          </a:fillRef>
          <a:effectRef idx="1">
            <a:scrgbClr r="0" g="0" b="0"/>
          </a:effectRef>
          <a:fontRef idx="minor">
            <a:schemeClr val="dk1"/>
          </a:fontRef>
        </p:style>
        <p:txBody>
          <a:bodyPr lIns="96012" tIns="48006" rIns="274332" bIns="48006" spcCol="1270" anchor="ctr"/>
          <a:lstStyle/>
          <a:p>
            <a:pPr algn="ctr" defTabSz="800100" fontAlgn="auto">
              <a:lnSpc>
                <a:spcPct val="90000"/>
              </a:lnSpc>
              <a:spcAft>
                <a:spcPct val="35000"/>
              </a:spcAft>
              <a:defRPr/>
            </a:pPr>
            <a:r>
              <a:rPr lang="en-US" sz="1400" dirty="0" smtClean="0">
                <a:solidFill>
                  <a:sysClr val="windowText" lastClr="000000"/>
                </a:solidFill>
                <a:latin typeface="Franklin Gothic Demi" pitchFamily="34" charset="0"/>
              </a:rPr>
              <a:t>    </a:t>
            </a:r>
            <a:r>
              <a:rPr lang="en-US" sz="1600" dirty="0" smtClean="0">
                <a:solidFill>
                  <a:schemeClr val="bg1"/>
                </a:solidFill>
                <a:latin typeface="Franklin Gothic Demi" pitchFamily="34" charset="0"/>
              </a:rPr>
              <a:t>MTI Development Loan</a:t>
            </a:r>
            <a:endParaRPr lang="en-US" sz="1600" dirty="0">
              <a:solidFill>
                <a:schemeClr val="bg1"/>
              </a:solidFill>
              <a:latin typeface="Franklin Gothic Demi" pitchFamily="34" charset="0"/>
            </a:endParaRPr>
          </a:p>
        </p:txBody>
      </p:sp>
      <p:sp>
        <p:nvSpPr>
          <p:cNvPr id="17" name="Freeform 16"/>
          <p:cNvSpPr/>
          <p:nvPr/>
        </p:nvSpPr>
        <p:spPr>
          <a:xfrm>
            <a:off x="6438854" y="2134760"/>
            <a:ext cx="2503289" cy="1001315"/>
          </a:xfrm>
          <a:custGeom>
            <a:avLst/>
            <a:gdLst>
              <a:gd name="connsiteX0" fmla="*/ 0 w 2503289"/>
              <a:gd name="connsiteY0" fmla="*/ 0 h 1001315"/>
              <a:gd name="connsiteX1" fmla="*/ 2002632 w 2503289"/>
              <a:gd name="connsiteY1" fmla="*/ 0 h 1001315"/>
              <a:gd name="connsiteX2" fmla="*/ 2503289 w 2503289"/>
              <a:gd name="connsiteY2" fmla="*/ 500658 h 1001315"/>
              <a:gd name="connsiteX3" fmla="*/ 2002632 w 2503289"/>
              <a:gd name="connsiteY3" fmla="*/ 1001315 h 1001315"/>
              <a:gd name="connsiteX4" fmla="*/ 0 w 2503289"/>
              <a:gd name="connsiteY4" fmla="*/ 1001315 h 1001315"/>
              <a:gd name="connsiteX5" fmla="*/ 500658 w 2503289"/>
              <a:gd name="connsiteY5" fmla="*/ 500658 h 1001315"/>
              <a:gd name="connsiteX6" fmla="*/ 0 w 2503289"/>
              <a:gd name="connsiteY6" fmla="*/ 0 h 1001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03289" h="1001315">
                <a:moveTo>
                  <a:pt x="0" y="0"/>
                </a:moveTo>
                <a:lnTo>
                  <a:pt x="2002632" y="0"/>
                </a:lnTo>
                <a:lnTo>
                  <a:pt x="2503289" y="500658"/>
                </a:lnTo>
                <a:lnTo>
                  <a:pt x="2002632" y="1001315"/>
                </a:lnTo>
                <a:lnTo>
                  <a:pt x="0" y="1001315"/>
                </a:lnTo>
                <a:lnTo>
                  <a:pt x="500658" y="500658"/>
                </a:lnTo>
                <a:lnTo>
                  <a:pt x="0" y="0"/>
                </a:lnTo>
                <a:close/>
              </a:path>
            </a:pathLst>
          </a:custGeom>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lIns="572667" tIns="48006" rIns="524660" bIns="48006" spcCol="1270" anchor="ctr"/>
          <a:lstStyle/>
          <a:p>
            <a:pPr algn="ctr" defTabSz="800100" fontAlgn="auto">
              <a:lnSpc>
                <a:spcPct val="90000"/>
              </a:lnSpc>
              <a:spcAft>
                <a:spcPct val="35000"/>
              </a:spcAft>
              <a:defRPr/>
            </a:pPr>
            <a:r>
              <a:rPr lang="en-US" sz="1600" dirty="0">
                <a:solidFill>
                  <a:schemeClr val="bg1"/>
                </a:solidFill>
                <a:latin typeface="Franklin Gothic Demi" pitchFamily="34" charset="0"/>
              </a:rPr>
              <a:t>MTI Equity Capital**</a:t>
            </a:r>
          </a:p>
        </p:txBody>
      </p:sp>
      <p:sp>
        <p:nvSpPr>
          <p:cNvPr id="9" name="Freeform 8"/>
          <p:cNvSpPr/>
          <p:nvPr/>
        </p:nvSpPr>
        <p:spPr>
          <a:xfrm>
            <a:off x="2336919" y="4496579"/>
            <a:ext cx="2514600" cy="1039296"/>
          </a:xfrm>
          <a:custGeom>
            <a:avLst/>
            <a:gdLst>
              <a:gd name="connsiteX0" fmla="*/ 0 w 2598241"/>
              <a:gd name="connsiteY0" fmla="*/ 0 h 1039296"/>
              <a:gd name="connsiteX1" fmla="*/ 2078593 w 2598241"/>
              <a:gd name="connsiteY1" fmla="*/ 0 h 1039296"/>
              <a:gd name="connsiteX2" fmla="*/ 2598241 w 2598241"/>
              <a:gd name="connsiteY2" fmla="*/ 519648 h 1039296"/>
              <a:gd name="connsiteX3" fmla="*/ 2078593 w 2598241"/>
              <a:gd name="connsiteY3" fmla="*/ 1039296 h 1039296"/>
              <a:gd name="connsiteX4" fmla="*/ 0 w 2598241"/>
              <a:gd name="connsiteY4" fmla="*/ 1039296 h 1039296"/>
              <a:gd name="connsiteX5" fmla="*/ 0 w 2598241"/>
              <a:gd name="connsiteY5" fmla="*/ 0 h 1039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241" h="1039296">
                <a:moveTo>
                  <a:pt x="0" y="0"/>
                </a:moveTo>
                <a:lnTo>
                  <a:pt x="2078593" y="0"/>
                </a:lnTo>
                <a:lnTo>
                  <a:pt x="2598241" y="519648"/>
                </a:lnTo>
                <a:lnTo>
                  <a:pt x="2078593" y="1039296"/>
                </a:lnTo>
                <a:lnTo>
                  <a:pt x="0" y="1039296"/>
                </a:lnTo>
                <a:lnTo>
                  <a:pt x="0" y="0"/>
                </a:lnTo>
                <a:close/>
              </a:path>
            </a:pathLst>
          </a:custGeom>
          <a:solidFill>
            <a:schemeClr val="tx2">
              <a:lumMod val="75000"/>
            </a:schemeClr>
          </a:soli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p:spPr>
        <p:style>
          <a:lnRef idx="0">
            <a:scrgbClr r="0" g="0" b="0"/>
          </a:lnRef>
          <a:fillRef idx="2">
            <a:scrgbClr r="0" g="0" b="0"/>
          </a:fillRef>
          <a:effectRef idx="1">
            <a:scrgbClr r="0" g="0" b="0"/>
          </a:effectRef>
          <a:fontRef idx="minor">
            <a:schemeClr val="dk1"/>
          </a:fontRef>
        </p:style>
        <p:txBody>
          <a:bodyPr lIns="96012" tIns="48006" rIns="274332" bIns="48006" spcCol="1270" anchor="ctr"/>
          <a:lstStyle/>
          <a:p>
            <a:pPr algn="ctr" defTabSz="800100" fontAlgn="auto">
              <a:lnSpc>
                <a:spcPct val="90000"/>
              </a:lnSpc>
              <a:spcAft>
                <a:spcPct val="35000"/>
              </a:spcAft>
              <a:defRPr/>
            </a:pPr>
            <a:r>
              <a:rPr lang="en-US" sz="1600" dirty="0">
                <a:solidFill>
                  <a:schemeClr val="bg1"/>
                </a:solidFill>
                <a:latin typeface="Franklin Gothic Demi" pitchFamily="34" charset="0"/>
              </a:rPr>
              <a:t>SBIR/STTR </a:t>
            </a:r>
            <a:r>
              <a:rPr lang="en-US" sz="1600" dirty="0" smtClean="0">
                <a:solidFill>
                  <a:schemeClr val="bg1"/>
                </a:solidFill>
                <a:latin typeface="Franklin Gothic Demi" pitchFamily="34" charset="0"/>
              </a:rPr>
              <a:t>Phase </a:t>
            </a:r>
            <a:r>
              <a:rPr lang="en-US" sz="1600" dirty="0">
                <a:solidFill>
                  <a:schemeClr val="bg1"/>
                </a:solidFill>
                <a:latin typeface="Franklin Gothic Demi" pitchFamily="34" charset="0"/>
              </a:rPr>
              <a:t>I* </a:t>
            </a:r>
          </a:p>
        </p:txBody>
      </p:sp>
      <p:sp>
        <p:nvSpPr>
          <p:cNvPr id="11" name="Freeform 10"/>
          <p:cNvSpPr/>
          <p:nvPr/>
        </p:nvSpPr>
        <p:spPr>
          <a:xfrm>
            <a:off x="4344807" y="4496579"/>
            <a:ext cx="2598241" cy="1039296"/>
          </a:xfrm>
          <a:custGeom>
            <a:avLst/>
            <a:gdLst>
              <a:gd name="connsiteX0" fmla="*/ 0 w 2598241"/>
              <a:gd name="connsiteY0" fmla="*/ 0 h 1039296"/>
              <a:gd name="connsiteX1" fmla="*/ 2078593 w 2598241"/>
              <a:gd name="connsiteY1" fmla="*/ 0 h 1039296"/>
              <a:gd name="connsiteX2" fmla="*/ 2598241 w 2598241"/>
              <a:gd name="connsiteY2" fmla="*/ 519648 h 1039296"/>
              <a:gd name="connsiteX3" fmla="*/ 2078593 w 2598241"/>
              <a:gd name="connsiteY3" fmla="*/ 1039296 h 1039296"/>
              <a:gd name="connsiteX4" fmla="*/ 0 w 2598241"/>
              <a:gd name="connsiteY4" fmla="*/ 1039296 h 1039296"/>
              <a:gd name="connsiteX5" fmla="*/ 519648 w 2598241"/>
              <a:gd name="connsiteY5" fmla="*/ 519648 h 1039296"/>
              <a:gd name="connsiteX6" fmla="*/ 0 w 2598241"/>
              <a:gd name="connsiteY6" fmla="*/ 0 h 1039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8241" h="1039296">
                <a:moveTo>
                  <a:pt x="0" y="0"/>
                </a:moveTo>
                <a:lnTo>
                  <a:pt x="2078593" y="0"/>
                </a:lnTo>
                <a:lnTo>
                  <a:pt x="2598241" y="519648"/>
                </a:lnTo>
                <a:lnTo>
                  <a:pt x="2078593" y="1039296"/>
                </a:lnTo>
                <a:lnTo>
                  <a:pt x="0" y="1039296"/>
                </a:lnTo>
                <a:lnTo>
                  <a:pt x="519648" y="519648"/>
                </a:lnTo>
                <a:lnTo>
                  <a:pt x="0" y="0"/>
                </a:lnTo>
                <a:close/>
              </a:path>
            </a:pathLst>
          </a:custGeom>
          <a:solidFill>
            <a:schemeClr val="tx2">
              <a:lumMod val="75000"/>
            </a:schemeClr>
          </a:soli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p:spPr>
        <p:style>
          <a:lnRef idx="0">
            <a:scrgbClr r="0" g="0" b="0"/>
          </a:lnRef>
          <a:fillRef idx="2">
            <a:scrgbClr r="0" g="0" b="0"/>
          </a:fillRef>
          <a:effectRef idx="1">
            <a:scrgbClr r="0" g="0" b="0"/>
          </a:effectRef>
          <a:fontRef idx="minor">
            <a:schemeClr val="dk1"/>
          </a:fontRef>
        </p:style>
        <p:txBody>
          <a:bodyPr lIns="96012" tIns="48006" rIns="274332" bIns="48006" spcCol="1270" anchor="ctr"/>
          <a:lstStyle/>
          <a:p>
            <a:pPr algn="ctr" defTabSz="800100" fontAlgn="auto">
              <a:lnSpc>
                <a:spcPct val="90000"/>
              </a:lnSpc>
              <a:spcAft>
                <a:spcPct val="35000"/>
              </a:spcAft>
              <a:defRPr/>
            </a:pPr>
            <a:r>
              <a:rPr lang="en-US" sz="1600" dirty="0" smtClean="0">
                <a:solidFill>
                  <a:schemeClr val="bg1"/>
                </a:solidFill>
                <a:latin typeface="Franklin Gothic Demi" pitchFamily="34" charset="0"/>
              </a:rPr>
              <a:t>SBIR/STTR </a:t>
            </a:r>
            <a:br>
              <a:rPr lang="en-US" sz="1600" dirty="0" smtClean="0">
                <a:solidFill>
                  <a:schemeClr val="bg1"/>
                </a:solidFill>
                <a:latin typeface="Franklin Gothic Demi" pitchFamily="34" charset="0"/>
              </a:rPr>
            </a:br>
            <a:r>
              <a:rPr lang="en-US" sz="1600" dirty="0" smtClean="0">
                <a:solidFill>
                  <a:schemeClr val="bg1"/>
                </a:solidFill>
                <a:latin typeface="Franklin Gothic Demi" pitchFamily="34" charset="0"/>
              </a:rPr>
              <a:t>Phase </a:t>
            </a:r>
            <a:r>
              <a:rPr lang="en-US" sz="1600" dirty="0">
                <a:solidFill>
                  <a:schemeClr val="bg1"/>
                </a:solidFill>
                <a:latin typeface="Franklin Gothic Demi" pitchFamily="34" charset="0"/>
              </a:rPr>
              <a:t>II*</a:t>
            </a:r>
          </a:p>
        </p:txBody>
      </p:sp>
      <p:sp>
        <p:nvSpPr>
          <p:cNvPr id="12" name="Freeform 11"/>
          <p:cNvSpPr/>
          <p:nvPr/>
        </p:nvSpPr>
        <p:spPr>
          <a:xfrm>
            <a:off x="6423400" y="4496579"/>
            <a:ext cx="2598241" cy="1039296"/>
          </a:xfrm>
          <a:custGeom>
            <a:avLst/>
            <a:gdLst>
              <a:gd name="connsiteX0" fmla="*/ 0 w 2598241"/>
              <a:gd name="connsiteY0" fmla="*/ 0 h 1039296"/>
              <a:gd name="connsiteX1" fmla="*/ 2078593 w 2598241"/>
              <a:gd name="connsiteY1" fmla="*/ 0 h 1039296"/>
              <a:gd name="connsiteX2" fmla="*/ 2598241 w 2598241"/>
              <a:gd name="connsiteY2" fmla="*/ 519648 h 1039296"/>
              <a:gd name="connsiteX3" fmla="*/ 2078593 w 2598241"/>
              <a:gd name="connsiteY3" fmla="*/ 1039296 h 1039296"/>
              <a:gd name="connsiteX4" fmla="*/ 0 w 2598241"/>
              <a:gd name="connsiteY4" fmla="*/ 1039296 h 1039296"/>
              <a:gd name="connsiteX5" fmla="*/ 519648 w 2598241"/>
              <a:gd name="connsiteY5" fmla="*/ 519648 h 1039296"/>
              <a:gd name="connsiteX6" fmla="*/ 0 w 2598241"/>
              <a:gd name="connsiteY6" fmla="*/ 0 h 1039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8241" h="1039296">
                <a:moveTo>
                  <a:pt x="0" y="0"/>
                </a:moveTo>
                <a:lnTo>
                  <a:pt x="2078593" y="0"/>
                </a:lnTo>
                <a:lnTo>
                  <a:pt x="2598241" y="519648"/>
                </a:lnTo>
                <a:lnTo>
                  <a:pt x="2078593" y="1039296"/>
                </a:lnTo>
                <a:lnTo>
                  <a:pt x="0" y="1039296"/>
                </a:lnTo>
                <a:lnTo>
                  <a:pt x="519648" y="519648"/>
                </a:lnTo>
                <a:lnTo>
                  <a:pt x="0" y="0"/>
                </a:lnTo>
                <a:close/>
              </a:path>
            </a:pathLst>
          </a:custGeom>
          <a:ln/>
        </p:spPr>
        <p:style>
          <a:lnRef idx="0">
            <a:schemeClr val="accent3"/>
          </a:lnRef>
          <a:fillRef idx="3">
            <a:schemeClr val="accent3"/>
          </a:fillRef>
          <a:effectRef idx="3">
            <a:schemeClr val="accent3"/>
          </a:effectRef>
          <a:fontRef idx="minor">
            <a:schemeClr val="lt1"/>
          </a:fontRef>
        </p:style>
        <p:txBody>
          <a:bodyPr lIns="572667" tIns="48006" rIns="524660" bIns="48006" spcCol="1270" anchor="ctr"/>
          <a:lstStyle/>
          <a:p>
            <a:pPr algn="ctr" defTabSz="800100" fontAlgn="auto">
              <a:lnSpc>
                <a:spcPct val="90000"/>
              </a:lnSpc>
              <a:spcAft>
                <a:spcPct val="35000"/>
              </a:spcAft>
              <a:defRPr/>
            </a:pPr>
            <a:r>
              <a:rPr lang="en-US" sz="1600" dirty="0">
                <a:solidFill>
                  <a:schemeClr val="bg1"/>
                </a:solidFill>
                <a:latin typeface="Franklin Gothic Demi" pitchFamily="34" charset="0"/>
              </a:rPr>
              <a:t>MTI Equity Capital**</a:t>
            </a:r>
          </a:p>
        </p:txBody>
      </p:sp>
      <p:sp>
        <p:nvSpPr>
          <p:cNvPr id="26" name="Flowchart: Process 25"/>
          <p:cNvSpPr/>
          <p:nvPr/>
        </p:nvSpPr>
        <p:spPr>
          <a:xfrm>
            <a:off x="2773241" y="3913221"/>
            <a:ext cx="3581400" cy="571500"/>
          </a:xfrm>
          <a:prstGeom prst="flowChartProcess">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sz="1200" kern="0" dirty="0">
                <a:solidFill>
                  <a:schemeClr val="bg1"/>
                </a:solidFill>
                <a:latin typeface="Franklin Gothic Demi" pitchFamily="34" charset="0"/>
                <a:cs typeface="Arial" pitchFamily="34" charset="0"/>
              </a:rPr>
              <a:t>MTI Business Accelerator Grant</a:t>
            </a:r>
          </a:p>
          <a:p>
            <a:pPr algn="ctr" fontAlgn="auto">
              <a:spcBef>
                <a:spcPts val="0"/>
              </a:spcBef>
              <a:spcAft>
                <a:spcPts val="0"/>
              </a:spcAft>
              <a:defRPr/>
            </a:pPr>
            <a:r>
              <a:rPr lang="en-US" sz="900" i="1" kern="0" dirty="0">
                <a:solidFill>
                  <a:schemeClr val="bg1"/>
                </a:solidFill>
                <a:latin typeface="Franklin Gothic Demi" pitchFamily="34" charset="0"/>
                <a:cs typeface="Arial" pitchFamily="34" charset="0"/>
              </a:rPr>
              <a:t>(up to 20</a:t>
            </a:r>
            <a:r>
              <a:rPr lang="en-US" sz="900" i="1" kern="0" dirty="0" smtClean="0">
                <a:solidFill>
                  <a:schemeClr val="bg1"/>
                </a:solidFill>
                <a:latin typeface="Franklin Gothic Demi" pitchFamily="34" charset="0"/>
                <a:cs typeface="Arial" pitchFamily="34" charset="0"/>
              </a:rPr>
              <a:t>% or $15K  </a:t>
            </a:r>
            <a:r>
              <a:rPr lang="en-US" sz="900" i="1" kern="0" dirty="0">
                <a:solidFill>
                  <a:schemeClr val="bg1"/>
                </a:solidFill>
                <a:latin typeface="Franklin Gothic Demi" pitchFamily="34" charset="0"/>
                <a:cs typeface="Arial" pitchFamily="34" charset="0"/>
              </a:rPr>
              <a:t>Phase I Award or 10</a:t>
            </a:r>
            <a:r>
              <a:rPr lang="en-US" sz="900" i="1" kern="0" dirty="0" smtClean="0">
                <a:solidFill>
                  <a:schemeClr val="bg1"/>
                </a:solidFill>
                <a:latin typeface="Franklin Gothic Demi" pitchFamily="34" charset="0"/>
                <a:cs typeface="Arial" pitchFamily="34" charset="0"/>
              </a:rPr>
              <a:t>%/$50K </a:t>
            </a:r>
            <a:r>
              <a:rPr lang="en-US" sz="900" i="1" kern="0" dirty="0">
                <a:solidFill>
                  <a:schemeClr val="bg1"/>
                </a:solidFill>
                <a:latin typeface="Franklin Gothic Demi" pitchFamily="34" charset="0"/>
                <a:cs typeface="Arial" pitchFamily="34" charset="0"/>
              </a:rPr>
              <a:t>Phase II Award</a:t>
            </a:r>
            <a:r>
              <a:rPr lang="en-US" sz="900" i="1" kern="0" dirty="0">
                <a:solidFill>
                  <a:schemeClr val="bg1"/>
                </a:solidFill>
                <a:latin typeface="Arial" pitchFamily="34" charset="0"/>
                <a:cs typeface="Arial" pitchFamily="34" charset="0"/>
              </a:rPr>
              <a:t>)</a:t>
            </a:r>
            <a:endParaRPr lang="en-US" sz="1050" i="1" kern="0" dirty="0">
              <a:solidFill>
                <a:schemeClr val="bg1"/>
              </a:solidFill>
              <a:latin typeface="Arial" pitchFamily="34" charset="0"/>
              <a:cs typeface="Arial" pitchFamily="34" charset="0"/>
            </a:endParaRPr>
          </a:p>
        </p:txBody>
      </p:sp>
      <p:sp>
        <p:nvSpPr>
          <p:cNvPr id="27" name="TextBox 8"/>
          <p:cNvSpPr txBox="1">
            <a:spLocks noChangeArrowheads="1"/>
          </p:cNvSpPr>
          <p:nvPr/>
        </p:nvSpPr>
        <p:spPr bwMode="auto">
          <a:xfrm>
            <a:off x="1730253" y="1054952"/>
            <a:ext cx="5743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charset="-128"/>
              </a:defRPr>
            </a:lvl1pPr>
            <a:lvl2pPr marL="742950" indent="-285750" eaLnBrk="0" hangingPunct="0">
              <a:defRPr>
                <a:solidFill>
                  <a:schemeClr val="tx1"/>
                </a:solidFill>
                <a:latin typeface="Arial" pitchFamily="34" charset="0"/>
                <a:ea typeface="ＭＳ Ｐゴシック" charset="-128"/>
              </a:defRPr>
            </a:lvl2pPr>
            <a:lvl3pPr marL="1143000" indent="-228600" eaLnBrk="0" hangingPunct="0">
              <a:defRPr>
                <a:solidFill>
                  <a:schemeClr val="tx1"/>
                </a:solidFill>
                <a:latin typeface="Arial" pitchFamily="34" charset="0"/>
                <a:ea typeface="ＭＳ Ｐゴシック" charset="-128"/>
              </a:defRPr>
            </a:lvl3pPr>
            <a:lvl4pPr marL="1600200" indent="-228600" eaLnBrk="0" hangingPunct="0">
              <a:defRPr>
                <a:solidFill>
                  <a:schemeClr val="tx1"/>
                </a:solidFill>
                <a:latin typeface="Arial" pitchFamily="34" charset="0"/>
                <a:ea typeface="ＭＳ Ｐゴシック" charset="-128"/>
              </a:defRPr>
            </a:lvl4pPr>
            <a:lvl5pPr marL="2057400" indent="-228600" eaLnBrk="0" hangingPunct="0">
              <a:defRPr>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charset="-128"/>
              </a:defRPr>
            </a:lvl9pPr>
          </a:lstStyle>
          <a:p>
            <a:pPr algn="ctr" eaLnBrk="1" fontAlgn="auto" hangingPunct="1">
              <a:spcBef>
                <a:spcPts val="0"/>
              </a:spcBef>
              <a:spcAft>
                <a:spcPts val="0"/>
              </a:spcAft>
              <a:defRPr/>
            </a:pPr>
            <a:r>
              <a:rPr lang="en-US" sz="2400" kern="0" dirty="0" smtClean="0">
                <a:solidFill>
                  <a:schemeClr val="tx2">
                    <a:lumMod val="75000"/>
                  </a:schemeClr>
                </a:solidFill>
                <a:latin typeface="Franklin Gothic Demi" pitchFamily="34" charset="0"/>
                <a:cs typeface="Arial" pitchFamily="34" charset="0"/>
              </a:rPr>
              <a:t>Stage of Project/Product </a:t>
            </a:r>
            <a:r>
              <a:rPr lang="en-US" sz="2400" kern="0" dirty="0">
                <a:solidFill>
                  <a:schemeClr val="tx2">
                    <a:lumMod val="75000"/>
                  </a:schemeClr>
                </a:solidFill>
                <a:latin typeface="Franklin Gothic Demi" pitchFamily="34" charset="0"/>
                <a:cs typeface="Arial" pitchFamily="34" charset="0"/>
              </a:rPr>
              <a:t>D</a:t>
            </a:r>
            <a:r>
              <a:rPr lang="en-US" sz="2400" kern="0" dirty="0" smtClean="0">
                <a:solidFill>
                  <a:schemeClr val="tx2">
                    <a:lumMod val="75000"/>
                  </a:schemeClr>
                </a:solidFill>
                <a:latin typeface="Franklin Gothic Demi" pitchFamily="34" charset="0"/>
                <a:cs typeface="Arial" pitchFamily="34" charset="0"/>
              </a:rPr>
              <a:t>evelopment</a:t>
            </a:r>
          </a:p>
        </p:txBody>
      </p:sp>
      <p:sp>
        <p:nvSpPr>
          <p:cNvPr id="28" name="Right Arrow 27"/>
          <p:cNvSpPr/>
          <p:nvPr/>
        </p:nvSpPr>
        <p:spPr>
          <a:xfrm>
            <a:off x="103252" y="1431287"/>
            <a:ext cx="8915400" cy="645601"/>
          </a:xfrm>
          <a:prstGeom prst="rightArrow">
            <a:avLst/>
          </a:prstGeom>
          <a:solidFill>
            <a:schemeClr val="tx2">
              <a:lumMod val="75000"/>
            </a:schemeClr>
          </a:solidFill>
          <a:ln w="9525" cap="flat" cmpd="sng" algn="ctr">
            <a:solidFill>
              <a:schemeClr val="tx2"/>
            </a:solidFill>
            <a:prstDash val="solid"/>
          </a:ln>
          <a:effectLst>
            <a:outerShdw blurRad="65500" dist="38100" dir="5400000" rotWithShape="0">
              <a:srgbClr val="000000">
                <a:alpha val="40000"/>
              </a:srgbClr>
            </a:outerShdw>
          </a:effectLst>
        </p:spPr>
        <p:txBody>
          <a:bodyPr anchor="ctr"/>
          <a:lstStyle/>
          <a:p>
            <a:pPr algn="ctr" fontAlgn="auto">
              <a:spcBef>
                <a:spcPts val="0"/>
              </a:spcBef>
              <a:spcAft>
                <a:spcPts val="0"/>
              </a:spcAft>
              <a:defRPr/>
            </a:pPr>
            <a:endParaRPr lang="en-US" kern="0">
              <a:solidFill>
                <a:sysClr val="window" lastClr="FFFFFF"/>
              </a:solidFill>
              <a:latin typeface="Arial" pitchFamily="34" charset="0"/>
              <a:cs typeface="Arial" pitchFamily="34" charset="0"/>
            </a:endParaRPr>
          </a:p>
        </p:txBody>
      </p:sp>
      <p:sp>
        <p:nvSpPr>
          <p:cNvPr id="30" name="TextBox 29"/>
          <p:cNvSpPr txBox="1"/>
          <p:nvPr/>
        </p:nvSpPr>
        <p:spPr>
          <a:xfrm>
            <a:off x="47500" y="1600200"/>
            <a:ext cx="2937870" cy="276999"/>
          </a:xfrm>
          <a:prstGeom prst="rect">
            <a:avLst/>
          </a:prstGeom>
          <a:noFill/>
        </p:spPr>
        <p:txBody>
          <a:bodyPr wrap="square">
            <a:spAutoFit/>
          </a:bodyPr>
          <a:lstStyle/>
          <a:p>
            <a:pPr marL="171450" indent="-171450" fontAlgn="auto">
              <a:spcBef>
                <a:spcPts val="0"/>
              </a:spcBef>
              <a:spcAft>
                <a:spcPts val="0"/>
              </a:spcAft>
              <a:buFont typeface="Arial" pitchFamily="34" charset="0"/>
              <a:buChar char="•"/>
              <a:defRPr/>
            </a:pPr>
            <a:r>
              <a:rPr lang="en-US" sz="1200" kern="0" dirty="0">
                <a:solidFill>
                  <a:schemeClr val="bg1"/>
                </a:solidFill>
                <a:latin typeface="Franklin Gothic Demi" pitchFamily="34" charset="0"/>
                <a:cs typeface="Arial" pitchFamily="34" charset="0"/>
              </a:rPr>
              <a:t>Corp/LLC &amp; business plan creation</a:t>
            </a:r>
          </a:p>
        </p:txBody>
      </p:sp>
      <p:sp>
        <p:nvSpPr>
          <p:cNvPr id="33" name="Flowchart: Process 32"/>
          <p:cNvSpPr/>
          <p:nvPr/>
        </p:nvSpPr>
        <p:spPr>
          <a:xfrm>
            <a:off x="4388876" y="3191327"/>
            <a:ext cx="1905000" cy="533400"/>
          </a:xfrm>
          <a:prstGeom prst="flowChartProcess">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sz="1200" kern="0" dirty="0">
                <a:solidFill>
                  <a:schemeClr val="bg1"/>
                </a:solidFill>
                <a:latin typeface="Franklin Gothic Demi" pitchFamily="34" charset="0"/>
                <a:cs typeface="Arial" pitchFamily="34" charset="0"/>
              </a:rPr>
              <a:t>MTI Business </a:t>
            </a:r>
          </a:p>
          <a:p>
            <a:pPr algn="ctr" fontAlgn="auto">
              <a:spcBef>
                <a:spcPts val="0"/>
              </a:spcBef>
              <a:spcAft>
                <a:spcPts val="0"/>
              </a:spcAft>
              <a:defRPr/>
            </a:pPr>
            <a:r>
              <a:rPr lang="en-US" sz="1200" kern="0" dirty="0">
                <a:solidFill>
                  <a:schemeClr val="bg1"/>
                </a:solidFill>
                <a:latin typeface="Franklin Gothic Demi" pitchFamily="34" charset="0"/>
                <a:cs typeface="Arial" pitchFamily="34" charset="0"/>
              </a:rPr>
              <a:t>Accelerator Grant</a:t>
            </a:r>
          </a:p>
          <a:p>
            <a:pPr algn="ctr" fontAlgn="auto">
              <a:spcBef>
                <a:spcPts val="0"/>
              </a:spcBef>
              <a:spcAft>
                <a:spcPts val="0"/>
              </a:spcAft>
              <a:defRPr/>
            </a:pPr>
            <a:r>
              <a:rPr lang="en-US" sz="1000" i="1" kern="0" dirty="0">
                <a:solidFill>
                  <a:schemeClr val="bg1"/>
                </a:solidFill>
                <a:latin typeface="Franklin Gothic Demi" pitchFamily="34" charset="0"/>
                <a:cs typeface="Arial" pitchFamily="34" charset="0"/>
              </a:rPr>
              <a:t>(up to 10% of Dev. Loan value)</a:t>
            </a:r>
          </a:p>
        </p:txBody>
      </p:sp>
      <p:sp>
        <p:nvSpPr>
          <p:cNvPr id="34" name="TextBox 33"/>
          <p:cNvSpPr txBox="1"/>
          <p:nvPr/>
        </p:nvSpPr>
        <p:spPr>
          <a:xfrm>
            <a:off x="5984901" y="1600199"/>
            <a:ext cx="1723055" cy="276999"/>
          </a:xfrm>
          <a:prstGeom prst="rect">
            <a:avLst/>
          </a:prstGeom>
          <a:noFill/>
        </p:spPr>
        <p:txBody>
          <a:bodyPr wrap="square">
            <a:spAutoFit/>
          </a:bodyPr>
          <a:lstStyle/>
          <a:p>
            <a:pPr marL="171450" indent="-171450" fontAlgn="auto">
              <a:spcBef>
                <a:spcPts val="0"/>
              </a:spcBef>
              <a:spcAft>
                <a:spcPts val="0"/>
              </a:spcAft>
              <a:buFont typeface="Arial" pitchFamily="34" charset="0"/>
              <a:buChar char="•"/>
              <a:defRPr/>
            </a:pPr>
            <a:r>
              <a:rPr lang="en-US" sz="1200" kern="0" dirty="0">
                <a:solidFill>
                  <a:schemeClr val="bg1"/>
                </a:solidFill>
                <a:latin typeface="Franklin Gothic Demi" pitchFamily="34" charset="0"/>
                <a:cs typeface="Arial" pitchFamily="34" charset="0"/>
              </a:rPr>
              <a:t>Commercialization</a:t>
            </a:r>
          </a:p>
        </p:txBody>
      </p:sp>
      <p:sp>
        <p:nvSpPr>
          <p:cNvPr id="35" name="TextBox 34"/>
          <p:cNvSpPr txBox="1"/>
          <p:nvPr/>
        </p:nvSpPr>
        <p:spPr>
          <a:xfrm>
            <a:off x="7591300" y="1600200"/>
            <a:ext cx="1667440" cy="276999"/>
          </a:xfrm>
          <a:prstGeom prst="rect">
            <a:avLst/>
          </a:prstGeom>
          <a:noFill/>
        </p:spPr>
        <p:txBody>
          <a:bodyPr wrap="square">
            <a:spAutoFit/>
          </a:bodyPr>
          <a:lstStyle/>
          <a:p>
            <a:pPr marL="171450" indent="-171450" fontAlgn="auto">
              <a:spcBef>
                <a:spcPts val="0"/>
              </a:spcBef>
              <a:spcAft>
                <a:spcPts val="0"/>
              </a:spcAft>
              <a:buFont typeface="Arial" pitchFamily="34" charset="0"/>
              <a:buChar char="•"/>
              <a:defRPr/>
            </a:pPr>
            <a:r>
              <a:rPr lang="en-US" sz="1200" kern="0" dirty="0">
                <a:solidFill>
                  <a:schemeClr val="bg1"/>
                </a:solidFill>
                <a:latin typeface="Franklin Gothic Demi" pitchFamily="34" charset="0"/>
                <a:cs typeface="Arial" pitchFamily="34" charset="0"/>
              </a:rPr>
              <a:t>Scale and Grow</a:t>
            </a:r>
          </a:p>
        </p:txBody>
      </p:sp>
      <p:sp>
        <p:nvSpPr>
          <p:cNvPr id="36" name="TextBox 35"/>
          <p:cNvSpPr txBox="1"/>
          <p:nvPr/>
        </p:nvSpPr>
        <p:spPr>
          <a:xfrm>
            <a:off x="2863062" y="1600200"/>
            <a:ext cx="3375326" cy="276999"/>
          </a:xfrm>
          <a:prstGeom prst="rect">
            <a:avLst/>
          </a:prstGeom>
          <a:noFill/>
        </p:spPr>
        <p:txBody>
          <a:bodyPr wrap="square">
            <a:spAutoFit/>
          </a:bodyPr>
          <a:lstStyle/>
          <a:p>
            <a:pPr marL="171450" indent="-171450" fontAlgn="auto">
              <a:spcBef>
                <a:spcPts val="0"/>
              </a:spcBef>
              <a:spcAft>
                <a:spcPts val="0"/>
              </a:spcAft>
              <a:buFont typeface="Arial" pitchFamily="34" charset="0"/>
              <a:buChar char="•"/>
              <a:defRPr/>
            </a:pPr>
            <a:r>
              <a:rPr lang="en-US" sz="1200" kern="0" dirty="0">
                <a:solidFill>
                  <a:schemeClr val="bg1"/>
                </a:solidFill>
                <a:latin typeface="Franklin Gothic Demi" pitchFamily="34" charset="0"/>
                <a:cs typeface="Arial" pitchFamily="34" charset="0"/>
              </a:rPr>
              <a:t>Proof of concept and prototype testing</a:t>
            </a:r>
          </a:p>
        </p:txBody>
      </p:sp>
      <p:sp>
        <p:nvSpPr>
          <p:cNvPr id="38" name="TextBox 27"/>
          <p:cNvSpPr txBox="1">
            <a:spLocks noChangeArrowheads="1"/>
          </p:cNvSpPr>
          <p:nvPr/>
        </p:nvSpPr>
        <p:spPr bwMode="auto">
          <a:xfrm>
            <a:off x="6659441" y="3593181"/>
            <a:ext cx="12922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charset="-128"/>
              </a:defRPr>
            </a:lvl1pPr>
            <a:lvl2pPr marL="742950" indent="-285750" eaLnBrk="0" hangingPunct="0">
              <a:defRPr>
                <a:solidFill>
                  <a:schemeClr val="tx1"/>
                </a:solidFill>
                <a:latin typeface="Arial" pitchFamily="34" charset="0"/>
                <a:ea typeface="ＭＳ Ｐゴシック" charset="-128"/>
              </a:defRPr>
            </a:lvl2pPr>
            <a:lvl3pPr marL="1143000" indent="-228600" eaLnBrk="0" hangingPunct="0">
              <a:defRPr>
                <a:solidFill>
                  <a:schemeClr val="tx1"/>
                </a:solidFill>
                <a:latin typeface="Arial" pitchFamily="34" charset="0"/>
                <a:ea typeface="ＭＳ Ｐゴシック" charset="-128"/>
              </a:defRPr>
            </a:lvl3pPr>
            <a:lvl4pPr marL="1600200" indent="-228600" eaLnBrk="0" hangingPunct="0">
              <a:defRPr>
                <a:solidFill>
                  <a:schemeClr val="tx1"/>
                </a:solidFill>
                <a:latin typeface="Arial" pitchFamily="34" charset="0"/>
                <a:ea typeface="ＭＳ Ｐゴシック" charset="-128"/>
              </a:defRPr>
            </a:lvl4pPr>
            <a:lvl5pPr marL="2057400" indent="-228600" eaLnBrk="0" hangingPunct="0">
              <a:defRPr>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charset="-128"/>
              </a:defRPr>
            </a:lvl9pPr>
          </a:lstStyle>
          <a:p>
            <a:pPr algn="ctr" eaLnBrk="1" fontAlgn="auto" hangingPunct="1">
              <a:spcBef>
                <a:spcPts val="0"/>
              </a:spcBef>
              <a:spcAft>
                <a:spcPts val="0"/>
              </a:spcAft>
              <a:defRPr/>
            </a:pPr>
            <a:r>
              <a:rPr lang="en-US" sz="1100" kern="0" dirty="0" smtClean="0">
                <a:solidFill>
                  <a:sysClr val="windowText" lastClr="000000"/>
                </a:solidFill>
                <a:latin typeface="Franklin Gothic Demi" pitchFamily="34" charset="0"/>
                <a:cs typeface="Arial" pitchFamily="34" charset="0"/>
              </a:rPr>
              <a:t>Companion grants</a:t>
            </a:r>
          </a:p>
        </p:txBody>
      </p:sp>
      <p:cxnSp>
        <p:nvCxnSpPr>
          <p:cNvPr id="19487" name="Straight Arrow Connector 39"/>
          <p:cNvCxnSpPr>
            <a:cxnSpLocks noChangeShapeType="1"/>
          </p:cNvCxnSpPr>
          <p:nvPr/>
        </p:nvCxnSpPr>
        <p:spPr bwMode="auto">
          <a:xfrm flipH="1" flipV="1">
            <a:off x="6389566" y="3451894"/>
            <a:ext cx="474663" cy="141287"/>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3" name="TextBox 2"/>
          <p:cNvSpPr txBox="1"/>
          <p:nvPr/>
        </p:nvSpPr>
        <p:spPr>
          <a:xfrm>
            <a:off x="2773241" y="5180782"/>
            <a:ext cx="1371600" cy="261937"/>
          </a:xfrm>
          <a:prstGeom prst="rect">
            <a:avLst/>
          </a:prstGeom>
          <a:noFill/>
        </p:spPr>
        <p:txBody>
          <a:bodyPr>
            <a:spAutoFit/>
          </a:bodyPr>
          <a:lstStyle/>
          <a:p>
            <a:pPr algn="ctr" fontAlgn="auto">
              <a:spcBef>
                <a:spcPts val="0"/>
              </a:spcBef>
              <a:spcAft>
                <a:spcPts val="0"/>
              </a:spcAft>
              <a:defRPr/>
            </a:pPr>
            <a:r>
              <a:rPr lang="en-US" sz="1050" i="1" dirty="0">
                <a:solidFill>
                  <a:schemeClr val="bg1"/>
                </a:solidFill>
                <a:latin typeface="Franklin Gothic Demi" pitchFamily="34" charset="0"/>
                <a:cs typeface="Arial" pitchFamily="34" charset="0"/>
              </a:rPr>
              <a:t>($100-150K)</a:t>
            </a:r>
          </a:p>
        </p:txBody>
      </p:sp>
      <p:sp>
        <p:nvSpPr>
          <p:cNvPr id="32" name="TextBox 31"/>
          <p:cNvSpPr txBox="1"/>
          <p:nvPr/>
        </p:nvSpPr>
        <p:spPr>
          <a:xfrm>
            <a:off x="4724400" y="5188803"/>
            <a:ext cx="1371600" cy="253916"/>
          </a:xfrm>
          <a:prstGeom prst="rect">
            <a:avLst/>
          </a:prstGeom>
          <a:noFill/>
        </p:spPr>
        <p:txBody>
          <a:bodyPr>
            <a:spAutoFit/>
          </a:bodyPr>
          <a:lstStyle/>
          <a:p>
            <a:pPr algn="ctr" fontAlgn="auto">
              <a:spcBef>
                <a:spcPts val="0"/>
              </a:spcBef>
              <a:spcAft>
                <a:spcPts val="0"/>
              </a:spcAft>
              <a:defRPr/>
            </a:pPr>
            <a:r>
              <a:rPr lang="en-US" sz="1050" i="1" dirty="0" smtClean="0">
                <a:solidFill>
                  <a:schemeClr val="bg1"/>
                </a:solidFill>
                <a:latin typeface="Franklin Gothic Demi" pitchFamily="34" charset="0"/>
                <a:cs typeface="Arial" pitchFamily="34" charset="0"/>
              </a:rPr>
              <a:t>      ($</a:t>
            </a:r>
            <a:r>
              <a:rPr lang="en-US" sz="1050" i="1" dirty="0">
                <a:solidFill>
                  <a:schemeClr val="bg1"/>
                </a:solidFill>
                <a:latin typeface="Franklin Gothic Demi" pitchFamily="34" charset="0"/>
                <a:cs typeface="Arial" pitchFamily="34" charset="0"/>
              </a:rPr>
              <a:t>1-1.5MM)</a:t>
            </a:r>
          </a:p>
        </p:txBody>
      </p:sp>
      <p:sp>
        <p:nvSpPr>
          <p:cNvPr id="48" name="TextBox 47"/>
          <p:cNvSpPr txBox="1"/>
          <p:nvPr/>
        </p:nvSpPr>
        <p:spPr>
          <a:xfrm>
            <a:off x="7059491" y="2780388"/>
            <a:ext cx="1371600" cy="261937"/>
          </a:xfrm>
          <a:prstGeom prst="rect">
            <a:avLst/>
          </a:prstGeom>
          <a:noFill/>
          <a:scene3d>
            <a:camera prst="orthographicFront"/>
            <a:lightRig rig="threePt" dir="t"/>
          </a:scene3d>
          <a:sp3d>
            <a:bevelT/>
          </a:sp3d>
        </p:spPr>
        <p:txBody>
          <a:bodyPr>
            <a:spAutoFit/>
          </a:bodyPr>
          <a:lstStyle/>
          <a:p>
            <a:pPr algn="ctr" fontAlgn="auto">
              <a:spcBef>
                <a:spcPts val="0"/>
              </a:spcBef>
              <a:spcAft>
                <a:spcPts val="0"/>
              </a:spcAft>
              <a:defRPr/>
            </a:pPr>
            <a:r>
              <a:rPr lang="en-US" sz="1050" i="1" dirty="0">
                <a:solidFill>
                  <a:schemeClr val="bg1"/>
                </a:solidFill>
                <a:latin typeface="Franklin Gothic Demi" pitchFamily="34" charset="0"/>
                <a:cs typeface="Arial" pitchFamily="34" charset="0"/>
              </a:rPr>
              <a:t>($50-200K)</a:t>
            </a:r>
          </a:p>
        </p:txBody>
      </p:sp>
      <p:sp>
        <p:nvSpPr>
          <p:cNvPr id="49" name="TextBox 48"/>
          <p:cNvSpPr txBox="1"/>
          <p:nvPr/>
        </p:nvSpPr>
        <p:spPr>
          <a:xfrm>
            <a:off x="7070315" y="5188803"/>
            <a:ext cx="1371600" cy="260350"/>
          </a:xfrm>
          <a:prstGeom prst="rect">
            <a:avLst/>
          </a:prstGeom>
          <a:noFill/>
        </p:spPr>
        <p:txBody>
          <a:bodyPr>
            <a:spAutoFit/>
          </a:bodyPr>
          <a:lstStyle/>
          <a:p>
            <a:pPr algn="ctr" fontAlgn="auto">
              <a:spcBef>
                <a:spcPts val="0"/>
              </a:spcBef>
              <a:spcAft>
                <a:spcPts val="0"/>
              </a:spcAft>
              <a:defRPr/>
            </a:pPr>
            <a:r>
              <a:rPr lang="en-US" sz="1050" i="1" dirty="0">
                <a:solidFill>
                  <a:schemeClr val="bg1"/>
                </a:solidFill>
                <a:latin typeface="Franklin Gothic Demi" pitchFamily="34" charset="0"/>
                <a:cs typeface="Arial" pitchFamily="34" charset="0"/>
              </a:rPr>
              <a:t>($50-200K)</a:t>
            </a:r>
          </a:p>
        </p:txBody>
      </p:sp>
      <p:sp>
        <p:nvSpPr>
          <p:cNvPr id="5" name="Rectangle 4"/>
          <p:cNvSpPr/>
          <p:nvPr/>
        </p:nvSpPr>
        <p:spPr>
          <a:xfrm>
            <a:off x="151071" y="3315368"/>
            <a:ext cx="1676400" cy="985837"/>
          </a:xfrm>
          <a:prstGeom prst="rect">
            <a:avLst/>
          </a:prstGeom>
          <a:ln/>
        </p:spPr>
        <p:style>
          <a:lnRef idx="0">
            <a:schemeClr val="accent3"/>
          </a:lnRef>
          <a:fillRef idx="3">
            <a:schemeClr val="accent3"/>
          </a:fillRef>
          <a:effectRef idx="3">
            <a:schemeClr val="accent3"/>
          </a:effectRef>
          <a:fontRef idx="minor">
            <a:schemeClr val="lt1"/>
          </a:fontRef>
        </p:style>
        <p:txBody>
          <a:bodyPr lIns="591657" tIns="48006" rIns="543651" bIns="48006" spcCol="1270" anchor="ctr"/>
          <a:lstStyle/>
          <a:p>
            <a:pPr algn="ctr" defTabSz="800100" fontAlgn="auto">
              <a:lnSpc>
                <a:spcPct val="90000"/>
              </a:lnSpc>
              <a:spcAft>
                <a:spcPct val="35000"/>
              </a:spcAft>
              <a:defRPr/>
            </a:pPr>
            <a:endParaRPr lang="en-US">
              <a:solidFill>
                <a:sysClr val="windowText" lastClr="000000"/>
              </a:solidFill>
              <a:latin typeface="Arial Narrow"/>
            </a:endParaRPr>
          </a:p>
        </p:txBody>
      </p:sp>
      <p:sp>
        <p:nvSpPr>
          <p:cNvPr id="19498" name="TextBox 17"/>
          <p:cNvSpPr txBox="1">
            <a:spLocks noChangeArrowheads="1"/>
          </p:cNvSpPr>
          <p:nvPr/>
        </p:nvSpPr>
        <p:spPr bwMode="auto">
          <a:xfrm>
            <a:off x="187701" y="3460035"/>
            <a:ext cx="15462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600" dirty="0" smtClean="0">
                <a:solidFill>
                  <a:schemeClr val="bg1"/>
                </a:solidFill>
                <a:latin typeface="Franklin Gothic Demi" pitchFamily="34" charset="0"/>
              </a:rPr>
              <a:t>MTI TechStart Grant</a:t>
            </a:r>
            <a:endParaRPr lang="en-US" sz="1600" dirty="0">
              <a:solidFill>
                <a:schemeClr val="bg1"/>
              </a:solidFill>
              <a:latin typeface="Franklin Gothic Demi" pitchFamily="34" charset="0"/>
            </a:endParaRPr>
          </a:p>
        </p:txBody>
      </p:sp>
      <p:sp>
        <p:nvSpPr>
          <p:cNvPr id="53" name="TextBox 52"/>
          <p:cNvSpPr txBox="1"/>
          <p:nvPr/>
        </p:nvSpPr>
        <p:spPr>
          <a:xfrm>
            <a:off x="379250" y="4044810"/>
            <a:ext cx="1162050" cy="261938"/>
          </a:xfrm>
          <a:prstGeom prst="rect">
            <a:avLst/>
          </a:prstGeom>
          <a:noFill/>
        </p:spPr>
        <p:txBody>
          <a:bodyPr>
            <a:spAutoFit/>
          </a:bodyPr>
          <a:lstStyle/>
          <a:p>
            <a:pPr algn="ctr" fontAlgn="auto">
              <a:spcBef>
                <a:spcPts val="0"/>
              </a:spcBef>
              <a:spcAft>
                <a:spcPts val="0"/>
              </a:spcAft>
              <a:defRPr/>
            </a:pPr>
            <a:r>
              <a:rPr lang="en-US" sz="1050" i="1" dirty="0">
                <a:solidFill>
                  <a:schemeClr val="bg1"/>
                </a:solidFill>
                <a:latin typeface="Franklin Gothic Demi" pitchFamily="34" charset="0"/>
                <a:cs typeface="Arial" pitchFamily="34" charset="0"/>
              </a:rPr>
              <a:t>(up to $5K)</a:t>
            </a:r>
          </a:p>
        </p:txBody>
      </p:sp>
      <p:sp>
        <p:nvSpPr>
          <p:cNvPr id="21" name="Right Arrow 20"/>
          <p:cNvSpPr/>
          <p:nvPr/>
        </p:nvSpPr>
        <p:spPr>
          <a:xfrm rot="19500000">
            <a:off x="1836616" y="2999456"/>
            <a:ext cx="450850" cy="325438"/>
          </a:xfrm>
          <a:prstGeom prst="rightArrow">
            <a:avLst/>
          </a:prstGeom>
          <a:gradFill rotWithShape="1">
            <a:gsLst>
              <a:gs pos="0">
                <a:srgbClr val="4EA5D8">
                  <a:shade val="45000"/>
                  <a:satMod val="155000"/>
                </a:srgbClr>
              </a:gs>
              <a:gs pos="60000">
                <a:srgbClr val="4EA5D8">
                  <a:shade val="95000"/>
                  <a:satMod val="150000"/>
                </a:srgbClr>
              </a:gs>
              <a:gs pos="100000">
                <a:srgbClr val="4EA5D8">
                  <a:tint val="87000"/>
                  <a:satMod val="250000"/>
                </a:srgbClr>
              </a:gs>
            </a:gsLst>
            <a:lin ang="16200000" scaled="0"/>
          </a:gradFill>
          <a:ln w="9525" cap="flat" cmpd="sng" algn="ctr">
            <a:solidFill>
              <a:srgbClr val="4EA5D8">
                <a:satMod val="150000"/>
              </a:srgbClr>
            </a:solidFill>
            <a:prstDash val="solid"/>
          </a:ln>
          <a:effectLst>
            <a:outerShdw blurRad="65500" dist="38100" dir="5400000" rotWithShape="0">
              <a:srgbClr val="000000">
                <a:alpha val="40000"/>
              </a:srgbClr>
            </a:outerShdw>
          </a:effectLst>
        </p:spPr>
        <p:txBody>
          <a:bodyPr anchor="ctr"/>
          <a:lstStyle/>
          <a:p>
            <a:pPr algn="ctr" fontAlgn="auto">
              <a:spcBef>
                <a:spcPts val="0"/>
              </a:spcBef>
              <a:spcAft>
                <a:spcPts val="0"/>
              </a:spcAft>
              <a:defRPr/>
            </a:pPr>
            <a:endParaRPr lang="en-US" kern="0">
              <a:solidFill>
                <a:sysClr val="window" lastClr="FFFFFF"/>
              </a:solidFill>
              <a:latin typeface="Arial" pitchFamily="34" charset="0"/>
              <a:cs typeface="Arial" pitchFamily="34" charset="0"/>
            </a:endParaRPr>
          </a:p>
        </p:txBody>
      </p:sp>
      <p:sp>
        <p:nvSpPr>
          <p:cNvPr id="55" name="Right Arrow 54"/>
          <p:cNvSpPr/>
          <p:nvPr/>
        </p:nvSpPr>
        <p:spPr>
          <a:xfrm rot="2100000">
            <a:off x="1839791" y="4250406"/>
            <a:ext cx="417513" cy="327025"/>
          </a:xfrm>
          <a:prstGeom prst="rightArrow">
            <a:avLst/>
          </a:prstGeom>
          <a:gradFill rotWithShape="1">
            <a:gsLst>
              <a:gs pos="0">
                <a:srgbClr val="4EA5D8">
                  <a:shade val="45000"/>
                  <a:satMod val="155000"/>
                </a:srgbClr>
              </a:gs>
              <a:gs pos="60000">
                <a:srgbClr val="4EA5D8">
                  <a:shade val="95000"/>
                  <a:satMod val="150000"/>
                </a:srgbClr>
              </a:gs>
              <a:gs pos="100000">
                <a:srgbClr val="4EA5D8">
                  <a:tint val="87000"/>
                  <a:satMod val="250000"/>
                </a:srgbClr>
              </a:gs>
            </a:gsLst>
            <a:lin ang="16200000" scaled="0"/>
          </a:gradFill>
          <a:ln w="9525" cap="flat" cmpd="sng" algn="ctr">
            <a:solidFill>
              <a:srgbClr val="4EA5D8">
                <a:satMod val="150000"/>
              </a:srgbClr>
            </a:solidFill>
            <a:prstDash val="solid"/>
          </a:ln>
          <a:effectLst>
            <a:outerShdw blurRad="65500" dist="38100" dir="5400000" rotWithShape="0">
              <a:srgbClr val="000000">
                <a:alpha val="40000"/>
              </a:srgbClr>
            </a:outerShdw>
          </a:effectLst>
        </p:spPr>
        <p:txBody>
          <a:bodyPr anchor="ctr"/>
          <a:lstStyle/>
          <a:p>
            <a:pPr algn="ctr" fontAlgn="auto">
              <a:spcBef>
                <a:spcPts val="0"/>
              </a:spcBef>
              <a:spcAft>
                <a:spcPts val="0"/>
              </a:spcAft>
              <a:defRPr/>
            </a:pPr>
            <a:endParaRPr lang="en-US" kern="0">
              <a:solidFill>
                <a:sysClr val="window" lastClr="FFFFFF"/>
              </a:solidFill>
              <a:latin typeface="Arial" pitchFamily="34" charset="0"/>
              <a:cs typeface="Arial" pitchFamily="34" charset="0"/>
            </a:endParaRPr>
          </a:p>
        </p:txBody>
      </p:sp>
      <p:cxnSp>
        <p:nvCxnSpPr>
          <p:cNvPr id="19502" name="Straight Arrow Connector 55"/>
          <p:cNvCxnSpPr>
            <a:cxnSpLocks noChangeShapeType="1"/>
          </p:cNvCxnSpPr>
          <p:nvPr/>
        </p:nvCxnSpPr>
        <p:spPr bwMode="auto">
          <a:xfrm flipH="1">
            <a:off x="6438854" y="3991644"/>
            <a:ext cx="438075" cy="282574"/>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39" name="TextBox 38"/>
          <p:cNvSpPr txBox="1">
            <a:spLocks noChangeArrowheads="1"/>
          </p:cNvSpPr>
          <p:nvPr/>
        </p:nvSpPr>
        <p:spPr bwMode="auto">
          <a:xfrm>
            <a:off x="295153" y="2652150"/>
            <a:ext cx="14906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charset="-128"/>
              </a:defRPr>
            </a:lvl1pPr>
            <a:lvl2pPr marL="742950" indent="-285750" eaLnBrk="0" hangingPunct="0">
              <a:defRPr>
                <a:solidFill>
                  <a:schemeClr val="tx1"/>
                </a:solidFill>
                <a:latin typeface="Arial" pitchFamily="34" charset="0"/>
                <a:ea typeface="ＭＳ Ｐゴシック" charset="-128"/>
              </a:defRPr>
            </a:lvl2pPr>
            <a:lvl3pPr marL="1143000" indent="-228600" eaLnBrk="0" hangingPunct="0">
              <a:defRPr>
                <a:solidFill>
                  <a:schemeClr val="tx1"/>
                </a:solidFill>
                <a:latin typeface="Arial" pitchFamily="34" charset="0"/>
                <a:ea typeface="ＭＳ Ｐゴシック" charset="-128"/>
              </a:defRPr>
            </a:lvl3pPr>
            <a:lvl4pPr marL="1600200" indent="-228600" eaLnBrk="0" hangingPunct="0">
              <a:defRPr>
                <a:solidFill>
                  <a:schemeClr val="tx1"/>
                </a:solidFill>
                <a:latin typeface="Arial" pitchFamily="34" charset="0"/>
                <a:ea typeface="ＭＳ Ｐゴシック" charset="-128"/>
              </a:defRPr>
            </a:lvl4pPr>
            <a:lvl5pPr marL="2057400" indent="-228600" eaLnBrk="0" hangingPunct="0">
              <a:defRPr>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charset="-128"/>
              </a:defRPr>
            </a:lvl9pPr>
          </a:lstStyle>
          <a:p>
            <a:pPr eaLnBrk="1" fontAlgn="auto" hangingPunct="1">
              <a:spcBef>
                <a:spcPts val="0"/>
              </a:spcBef>
              <a:spcAft>
                <a:spcPts val="0"/>
              </a:spcAft>
              <a:defRPr/>
            </a:pPr>
            <a:r>
              <a:rPr lang="en-US" sz="1000" kern="0" dirty="0" smtClean="0">
                <a:solidFill>
                  <a:sysClr val="windowText" lastClr="000000"/>
                </a:solidFill>
                <a:latin typeface="Franklin Gothic Demi" pitchFamily="34" charset="0"/>
                <a:cs typeface="Arial" pitchFamily="34" charset="0"/>
              </a:rPr>
              <a:t>Primarily R&amp;D support</a:t>
            </a:r>
          </a:p>
        </p:txBody>
      </p:sp>
      <p:sp>
        <p:nvSpPr>
          <p:cNvPr id="46" name="Rectangle 45"/>
          <p:cNvSpPr/>
          <p:nvPr/>
        </p:nvSpPr>
        <p:spPr>
          <a:xfrm>
            <a:off x="153741" y="2707371"/>
            <a:ext cx="152400" cy="144463"/>
          </a:xfrm>
          <a:prstGeom prst="rect">
            <a:avLst/>
          </a:prstGeom>
          <a:solidFill>
            <a:schemeClr val="tx2">
              <a:lumMod val="75000"/>
            </a:schemeClr>
          </a:solidFill>
          <a:ln w="9525" cap="flat" cmpd="sng" algn="ctr">
            <a:solidFill>
              <a:schemeClr val="tx2">
                <a:lumMod val="75000"/>
              </a:schemeClr>
            </a:solidFill>
            <a:prstDash val="solid"/>
          </a:ln>
          <a:effectLst/>
        </p:spPr>
        <p:txBody>
          <a:bodyPr anchor="ctr"/>
          <a:lstStyle/>
          <a:p>
            <a:pPr algn="ct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50" name="Rectangle 49"/>
          <p:cNvSpPr/>
          <p:nvPr/>
        </p:nvSpPr>
        <p:spPr>
          <a:xfrm>
            <a:off x="153741" y="2406088"/>
            <a:ext cx="152400" cy="146050"/>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51" name="TextBox 48"/>
          <p:cNvSpPr txBox="1">
            <a:spLocks noChangeArrowheads="1"/>
          </p:cNvSpPr>
          <p:nvPr/>
        </p:nvSpPr>
        <p:spPr bwMode="auto">
          <a:xfrm>
            <a:off x="283916" y="2347350"/>
            <a:ext cx="16192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charset="-128"/>
              </a:defRPr>
            </a:lvl1pPr>
            <a:lvl2pPr marL="742950" indent="-285750" eaLnBrk="0" hangingPunct="0">
              <a:defRPr>
                <a:solidFill>
                  <a:schemeClr val="tx1"/>
                </a:solidFill>
                <a:latin typeface="Arial" pitchFamily="34" charset="0"/>
                <a:ea typeface="ＭＳ Ｐゴシック" charset="-128"/>
              </a:defRPr>
            </a:lvl2pPr>
            <a:lvl3pPr marL="1143000" indent="-228600" eaLnBrk="0" hangingPunct="0">
              <a:defRPr>
                <a:solidFill>
                  <a:schemeClr val="tx1"/>
                </a:solidFill>
                <a:latin typeface="Arial" pitchFamily="34" charset="0"/>
                <a:ea typeface="ＭＳ Ｐゴシック" charset="-128"/>
              </a:defRPr>
            </a:lvl3pPr>
            <a:lvl4pPr marL="1600200" indent="-228600" eaLnBrk="0" hangingPunct="0">
              <a:defRPr>
                <a:solidFill>
                  <a:schemeClr val="tx1"/>
                </a:solidFill>
                <a:latin typeface="Arial" pitchFamily="34" charset="0"/>
                <a:ea typeface="ＭＳ Ｐゴシック" charset="-128"/>
              </a:defRPr>
            </a:lvl4pPr>
            <a:lvl5pPr marL="2057400" indent="-228600" eaLnBrk="0" hangingPunct="0">
              <a:defRPr>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charset="-128"/>
              </a:defRPr>
            </a:lvl9pPr>
          </a:lstStyle>
          <a:p>
            <a:pPr eaLnBrk="1" fontAlgn="auto" hangingPunct="1">
              <a:spcBef>
                <a:spcPts val="0"/>
              </a:spcBef>
              <a:spcAft>
                <a:spcPts val="0"/>
              </a:spcAft>
              <a:defRPr/>
            </a:pPr>
            <a:r>
              <a:rPr lang="en-US" sz="1000" kern="0" dirty="0" smtClean="0">
                <a:solidFill>
                  <a:sysClr val="windowText" lastClr="000000"/>
                </a:solidFill>
                <a:latin typeface="Franklin Gothic Demi" pitchFamily="34" charset="0"/>
                <a:cs typeface="Arial" pitchFamily="34" charset="0"/>
              </a:rPr>
              <a:t>Primarily business support</a:t>
            </a:r>
          </a:p>
        </p:txBody>
      </p:sp>
      <p:sp>
        <p:nvSpPr>
          <p:cNvPr id="19507" name="Title 1"/>
          <p:cNvSpPr>
            <a:spLocks noGrp="1"/>
          </p:cNvSpPr>
          <p:nvPr>
            <p:ph type="title"/>
          </p:nvPr>
        </p:nvSpPr>
        <p:spPr>
          <a:xfrm>
            <a:off x="0" y="0"/>
            <a:ext cx="9144000" cy="990600"/>
          </a:xfrm>
        </p:spPr>
        <p:txBody>
          <a:bodyPr>
            <a:noAutofit/>
          </a:bodyPr>
          <a:lstStyle/>
          <a:p>
            <a:r>
              <a:rPr lang="en-US" sz="2800" dirty="0" smtClean="0"/>
              <a:t/>
            </a:r>
            <a:br>
              <a:rPr lang="en-US" sz="2800" dirty="0" smtClean="0"/>
            </a:br>
            <a:r>
              <a:rPr lang="en-US" sz="2600" b="0" dirty="0" smtClean="0"/>
              <a:t/>
            </a:r>
            <a:br>
              <a:rPr lang="en-US" sz="2600" b="0" dirty="0" smtClean="0"/>
            </a:br>
            <a:r>
              <a:rPr lang="en-US" sz="2600" b="0" kern="0" dirty="0" smtClean="0">
                <a:solidFill>
                  <a:schemeClr val="bg1"/>
                </a:solidFill>
                <a:cs typeface="Arial" pitchFamily="34" charset="0"/>
              </a:rPr>
              <a:t>Funding </a:t>
            </a:r>
            <a:r>
              <a:rPr lang="en-US" sz="2600" b="0" kern="0" dirty="0">
                <a:solidFill>
                  <a:schemeClr val="bg1"/>
                </a:solidFill>
                <a:cs typeface="Arial" pitchFamily="34" charset="0"/>
              </a:rPr>
              <a:t>Support through MTI’s </a:t>
            </a:r>
            <a:r>
              <a:rPr lang="en-US" sz="2600" b="0" kern="0" dirty="0" smtClean="0">
                <a:solidFill>
                  <a:schemeClr val="bg1"/>
                </a:solidFill>
                <a:cs typeface="Arial" pitchFamily="34" charset="0"/>
              </a:rPr>
              <a:t>                                               Business </a:t>
            </a:r>
            <a:r>
              <a:rPr lang="en-US" sz="2600" b="0" kern="0" dirty="0">
                <a:solidFill>
                  <a:schemeClr val="bg1"/>
                </a:solidFill>
                <a:cs typeface="Arial" pitchFamily="34" charset="0"/>
              </a:rPr>
              <a:t>Innovation Program</a:t>
            </a:r>
            <a:r>
              <a:rPr lang="en-US" sz="2800" i="1" kern="0" dirty="0">
                <a:solidFill>
                  <a:srgbClr val="3E1716"/>
                </a:solidFill>
                <a:cs typeface="Arial" pitchFamily="34" charset="0"/>
              </a:rPr>
              <a:t/>
            </a:r>
            <a:br>
              <a:rPr lang="en-US" sz="2800" i="1" kern="0" dirty="0">
                <a:solidFill>
                  <a:srgbClr val="3E1716"/>
                </a:solidFill>
                <a:cs typeface="Arial" pitchFamily="34" charset="0"/>
              </a:rPr>
            </a:br>
            <a:r>
              <a:rPr lang="en-US" sz="2800" dirty="0" smtClean="0"/>
              <a:t/>
            </a:r>
            <a:br>
              <a:rPr lang="en-US" sz="2800" dirty="0" smtClean="0"/>
            </a:br>
            <a:endParaRPr lang="en-US" sz="2800" dirty="0" smtClean="0"/>
          </a:p>
        </p:txBody>
      </p:sp>
      <p:sp>
        <p:nvSpPr>
          <p:cNvPr id="42" name="Footer Placeholder 24"/>
          <p:cNvSpPr>
            <a:spLocks noGrp="1"/>
          </p:cNvSpPr>
          <p:nvPr>
            <p:ph type="ftr" sz="quarter" idx="10"/>
          </p:nvPr>
        </p:nvSpPr>
        <p:spPr>
          <a:xfrm>
            <a:off x="30041" y="5715000"/>
            <a:ext cx="8991600" cy="368300"/>
          </a:xfrm>
        </p:spPr>
        <p:txBody>
          <a:bodyPr/>
          <a:lstStyle/>
          <a:p>
            <a:pPr>
              <a:defRPr/>
            </a:pPr>
            <a:r>
              <a:rPr lang="en-US" sz="800" dirty="0">
                <a:solidFill>
                  <a:schemeClr val="tx2">
                    <a:lumMod val="75000"/>
                  </a:schemeClr>
                </a:solidFill>
                <a:latin typeface="Franklin Gothic Demi" pitchFamily="34" charset="0"/>
                <a:cs typeface="Arial" pitchFamily="34" charset="0"/>
              </a:rPr>
              <a:t>*Maine Phase I and Phase II Federal SBIR/STTR applicants receive </a:t>
            </a:r>
            <a:r>
              <a:rPr lang="en-US" sz="800" dirty="0" smtClean="0">
                <a:solidFill>
                  <a:schemeClr val="tx2">
                    <a:lumMod val="75000"/>
                  </a:schemeClr>
                </a:solidFill>
                <a:latin typeface="Franklin Gothic Demi" pitchFamily="34" charset="0"/>
                <a:cs typeface="Arial" pitchFamily="34" charset="0"/>
              </a:rPr>
              <a:t>up to 20 hours </a:t>
            </a:r>
            <a:r>
              <a:rPr lang="en-US" sz="800" dirty="0">
                <a:solidFill>
                  <a:schemeClr val="tx2">
                    <a:lumMod val="75000"/>
                  </a:schemeClr>
                </a:solidFill>
                <a:latin typeface="Franklin Gothic Demi" pitchFamily="34" charset="0"/>
                <a:cs typeface="Arial" pitchFamily="34" charset="0"/>
              </a:rPr>
              <a:t>pro bono consulting </a:t>
            </a:r>
            <a:r>
              <a:rPr lang="en-US" sz="800" dirty="0" smtClean="0">
                <a:solidFill>
                  <a:schemeClr val="tx2">
                    <a:lumMod val="75000"/>
                  </a:schemeClr>
                </a:solidFill>
                <a:latin typeface="Franklin Gothic Demi" pitchFamily="34" charset="0"/>
                <a:cs typeface="Arial" pitchFamily="34" charset="0"/>
              </a:rPr>
              <a:t>from </a:t>
            </a:r>
            <a:r>
              <a:rPr lang="en-US" sz="800" dirty="0">
                <a:solidFill>
                  <a:schemeClr val="tx2">
                    <a:lumMod val="75000"/>
                  </a:schemeClr>
                </a:solidFill>
                <a:latin typeface="Franklin Gothic Demi" pitchFamily="34" charset="0"/>
                <a:cs typeface="Arial" pitchFamily="34" charset="0"/>
              </a:rPr>
              <a:t>MTI to help in submitting </a:t>
            </a:r>
            <a:r>
              <a:rPr lang="en-US" sz="800" dirty="0" smtClean="0">
                <a:solidFill>
                  <a:schemeClr val="tx2">
                    <a:lumMod val="75000"/>
                  </a:schemeClr>
                </a:solidFill>
                <a:latin typeface="Franklin Gothic Demi" pitchFamily="34" charset="0"/>
                <a:cs typeface="Arial" pitchFamily="34" charset="0"/>
              </a:rPr>
              <a:t>application</a:t>
            </a:r>
          </a:p>
          <a:p>
            <a:pPr>
              <a:defRPr/>
            </a:pPr>
            <a:r>
              <a:rPr lang="en-US" sz="800" dirty="0" smtClean="0">
                <a:solidFill>
                  <a:schemeClr val="tx2">
                    <a:lumMod val="75000"/>
                  </a:schemeClr>
                </a:solidFill>
                <a:latin typeface="Franklin Gothic Demi" pitchFamily="34" charset="0"/>
                <a:cs typeface="Arial" pitchFamily="34" charset="0"/>
              </a:rPr>
              <a:t>**Companies are eligible to apply for equity capital if they have received </a:t>
            </a:r>
            <a:r>
              <a:rPr lang="en-US" sz="800" u="sng" dirty="0" smtClean="0">
                <a:solidFill>
                  <a:schemeClr val="tx2">
                    <a:lumMod val="75000"/>
                  </a:schemeClr>
                </a:solidFill>
                <a:latin typeface="Franklin Gothic Demi" pitchFamily="34" charset="0"/>
                <a:cs typeface="Arial" pitchFamily="34" charset="0"/>
              </a:rPr>
              <a:t>any</a:t>
            </a:r>
            <a:r>
              <a:rPr lang="en-US" sz="800" dirty="0">
                <a:solidFill>
                  <a:schemeClr val="tx2">
                    <a:lumMod val="75000"/>
                  </a:schemeClr>
                </a:solidFill>
                <a:latin typeface="Franklin Gothic Demi" pitchFamily="34" charset="0"/>
                <a:cs typeface="Arial" pitchFamily="34" charset="0"/>
              </a:rPr>
              <a:t> </a:t>
            </a:r>
            <a:r>
              <a:rPr lang="en-US" sz="800" dirty="0" smtClean="0">
                <a:solidFill>
                  <a:schemeClr val="tx2">
                    <a:lumMod val="75000"/>
                  </a:schemeClr>
                </a:solidFill>
                <a:latin typeface="Franklin Gothic Demi" pitchFamily="34" charset="0"/>
                <a:cs typeface="Arial" pitchFamily="34" charset="0"/>
              </a:rPr>
              <a:t>of following loans or awards: MTI Seed Grant, MTI Development Loan, SBIR /STTR Phase I, SBIR /STTR Phase II</a:t>
            </a:r>
            <a:endParaRPr lang="en-US" sz="800" dirty="0">
              <a:solidFill>
                <a:schemeClr val="tx2">
                  <a:lumMod val="75000"/>
                </a:schemeClr>
              </a:solidFill>
              <a:latin typeface="Franklin Gothic Demi" pitchFamily="34" charset="0"/>
              <a:cs typeface="Arial" pitchFamily="34" charset="0"/>
            </a:endParaRPr>
          </a:p>
        </p:txBody>
      </p:sp>
      <p:sp>
        <p:nvSpPr>
          <p:cNvPr id="37" name="TextBox 36"/>
          <p:cNvSpPr txBox="1"/>
          <p:nvPr/>
        </p:nvSpPr>
        <p:spPr>
          <a:xfrm>
            <a:off x="2727521" y="2775260"/>
            <a:ext cx="1371600" cy="261937"/>
          </a:xfrm>
          <a:prstGeom prst="rect">
            <a:avLst/>
          </a:prstGeom>
          <a:noFill/>
        </p:spPr>
        <p:txBody>
          <a:bodyPr>
            <a:spAutoFit/>
          </a:bodyPr>
          <a:lstStyle/>
          <a:p>
            <a:pPr algn="ctr" fontAlgn="auto">
              <a:spcBef>
                <a:spcPts val="0"/>
              </a:spcBef>
              <a:spcAft>
                <a:spcPts val="0"/>
              </a:spcAft>
              <a:defRPr/>
            </a:pPr>
            <a:r>
              <a:rPr lang="en-US" sz="1050" i="1" dirty="0" smtClean="0">
                <a:solidFill>
                  <a:schemeClr val="bg1"/>
                </a:solidFill>
                <a:latin typeface="Franklin Gothic Demi" pitchFamily="34" charset="0"/>
                <a:cs typeface="Arial" pitchFamily="34" charset="0"/>
              </a:rPr>
              <a:t>(up to $25K</a:t>
            </a:r>
            <a:r>
              <a:rPr lang="en-US" sz="1050" i="1" dirty="0">
                <a:solidFill>
                  <a:schemeClr val="bg1"/>
                </a:solidFill>
                <a:latin typeface="Franklin Gothic Demi" pitchFamily="34" charset="0"/>
                <a:cs typeface="Arial" pitchFamily="34" charset="0"/>
              </a:rPr>
              <a:t>)</a:t>
            </a:r>
          </a:p>
        </p:txBody>
      </p:sp>
      <p:sp>
        <p:nvSpPr>
          <p:cNvPr id="40" name="TextBox 39"/>
          <p:cNvSpPr txBox="1"/>
          <p:nvPr/>
        </p:nvSpPr>
        <p:spPr>
          <a:xfrm>
            <a:off x="4724400" y="2780388"/>
            <a:ext cx="1630241" cy="253916"/>
          </a:xfrm>
          <a:prstGeom prst="rect">
            <a:avLst/>
          </a:prstGeom>
          <a:noFill/>
        </p:spPr>
        <p:txBody>
          <a:bodyPr wrap="square">
            <a:spAutoFit/>
          </a:bodyPr>
          <a:lstStyle/>
          <a:p>
            <a:pPr algn="ctr" fontAlgn="auto">
              <a:spcBef>
                <a:spcPts val="0"/>
              </a:spcBef>
              <a:spcAft>
                <a:spcPts val="0"/>
              </a:spcAft>
              <a:defRPr/>
            </a:pPr>
            <a:r>
              <a:rPr lang="en-US" sz="1050" i="1" dirty="0" smtClean="0">
                <a:solidFill>
                  <a:schemeClr val="bg1"/>
                </a:solidFill>
                <a:latin typeface="Franklin Gothic Demi" pitchFamily="34" charset="0"/>
                <a:cs typeface="Arial" pitchFamily="34" charset="0"/>
              </a:rPr>
              <a:t>(up to $250K or $500K</a:t>
            </a:r>
            <a:r>
              <a:rPr lang="en-US" sz="1050" i="1" dirty="0">
                <a:solidFill>
                  <a:schemeClr val="bg1"/>
                </a:solidFill>
                <a:latin typeface="Franklin Gothic Demi" pitchFamily="34" charset="0"/>
                <a:cs typeface="Arial" pitchFamily="34" charset="0"/>
              </a:rPr>
              <a:t>)</a:t>
            </a:r>
          </a:p>
        </p:txBody>
      </p:sp>
      <p:sp>
        <p:nvSpPr>
          <p:cNvPr id="41" name="Rectangle 40"/>
          <p:cNvSpPr/>
          <p:nvPr/>
        </p:nvSpPr>
        <p:spPr>
          <a:xfrm>
            <a:off x="151071" y="4523307"/>
            <a:ext cx="1676400" cy="985837"/>
          </a:xfrm>
          <a:prstGeom prst="rect">
            <a:avLst/>
          </a:prstGeom>
          <a:ln/>
        </p:spPr>
        <p:style>
          <a:lnRef idx="0">
            <a:schemeClr val="accent3"/>
          </a:lnRef>
          <a:fillRef idx="3">
            <a:schemeClr val="accent3"/>
          </a:fillRef>
          <a:effectRef idx="3">
            <a:schemeClr val="accent3"/>
          </a:effectRef>
          <a:fontRef idx="minor">
            <a:schemeClr val="lt1"/>
          </a:fontRef>
        </p:style>
        <p:txBody>
          <a:bodyPr lIns="591657" tIns="48006" rIns="543651" bIns="48006" spcCol="1270" anchor="ctr"/>
          <a:lstStyle/>
          <a:p>
            <a:pPr algn="ctr" defTabSz="800100" fontAlgn="auto">
              <a:lnSpc>
                <a:spcPct val="90000"/>
              </a:lnSpc>
              <a:spcAft>
                <a:spcPct val="35000"/>
              </a:spcAft>
              <a:defRPr/>
            </a:pPr>
            <a:endParaRPr lang="en-US">
              <a:solidFill>
                <a:sysClr val="windowText" lastClr="000000"/>
              </a:solidFill>
              <a:latin typeface="Arial Narrow"/>
            </a:endParaRPr>
          </a:p>
        </p:txBody>
      </p:sp>
      <p:sp>
        <p:nvSpPr>
          <p:cNvPr id="43" name="TextBox 17"/>
          <p:cNvSpPr txBox="1">
            <a:spLocks noChangeArrowheads="1"/>
          </p:cNvSpPr>
          <p:nvPr/>
        </p:nvSpPr>
        <p:spPr bwMode="auto">
          <a:xfrm>
            <a:off x="216158" y="4734203"/>
            <a:ext cx="15462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600" dirty="0" smtClean="0">
                <a:solidFill>
                  <a:schemeClr val="bg1"/>
                </a:solidFill>
                <a:latin typeface="Franklin Gothic Demi" pitchFamily="34" charset="0"/>
              </a:rPr>
              <a:t>MTI Phase 0 KickStarter</a:t>
            </a:r>
            <a:endParaRPr lang="en-US" sz="1600" dirty="0">
              <a:solidFill>
                <a:schemeClr val="bg1"/>
              </a:solidFill>
              <a:latin typeface="Franklin Gothic Demi" pitchFamily="34" charset="0"/>
            </a:endParaRPr>
          </a:p>
        </p:txBody>
      </p:sp>
      <p:sp>
        <p:nvSpPr>
          <p:cNvPr id="44" name="TextBox 43"/>
          <p:cNvSpPr txBox="1"/>
          <p:nvPr/>
        </p:nvSpPr>
        <p:spPr>
          <a:xfrm>
            <a:off x="365886" y="5245847"/>
            <a:ext cx="1162050" cy="261938"/>
          </a:xfrm>
          <a:prstGeom prst="rect">
            <a:avLst/>
          </a:prstGeom>
          <a:noFill/>
        </p:spPr>
        <p:txBody>
          <a:bodyPr>
            <a:spAutoFit/>
          </a:bodyPr>
          <a:lstStyle/>
          <a:p>
            <a:pPr algn="ctr" fontAlgn="auto">
              <a:spcBef>
                <a:spcPts val="0"/>
              </a:spcBef>
              <a:spcAft>
                <a:spcPts val="0"/>
              </a:spcAft>
              <a:defRPr/>
            </a:pPr>
            <a:r>
              <a:rPr lang="en-US" sz="1050" i="1" dirty="0">
                <a:solidFill>
                  <a:schemeClr val="bg1"/>
                </a:solidFill>
                <a:latin typeface="Franklin Gothic Demi" pitchFamily="34" charset="0"/>
                <a:cs typeface="Arial" pitchFamily="34" charset="0"/>
              </a:rPr>
              <a:t>(up to $5K)</a:t>
            </a:r>
          </a:p>
        </p:txBody>
      </p:sp>
      <p:sp>
        <p:nvSpPr>
          <p:cNvPr id="45" name="Right Arrow 44"/>
          <p:cNvSpPr/>
          <p:nvPr/>
        </p:nvSpPr>
        <p:spPr>
          <a:xfrm>
            <a:off x="1892765" y="4863077"/>
            <a:ext cx="417513" cy="327025"/>
          </a:xfrm>
          <a:prstGeom prst="rightArrow">
            <a:avLst/>
          </a:prstGeom>
          <a:gradFill rotWithShape="1">
            <a:gsLst>
              <a:gs pos="0">
                <a:srgbClr val="4EA5D8">
                  <a:shade val="45000"/>
                  <a:satMod val="155000"/>
                </a:srgbClr>
              </a:gs>
              <a:gs pos="60000">
                <a:srgbClr val="4EA5D8">
                  <a:shade val="95000"/>
                  <a:satMod val="150000"/>
                </a:srgbClr>
              </a:gs>
              <a:gs pos="100000">
                <a:srgbClr val="4EA5D8">
                  <a:tint val="87000"/>
                  <a:satMod val="250000"/>
                </a:srgbClr>
              </a:gs>
            </a:gsLst>
            <a:lin ang="16200000" scaled="0"/>
          </a:gradFill>
          <a:ln w="9525" cap="flat" cmpd="sng" algn="ctr">
            <a:solidFill>
              <a:srgbClr val="4EA5D8">
                <a:satMod val="150000"/>
              </a:srgbClr>
            </a:solidFill>
            <a:prstDash val="solid"/>
          </a:ln>
          <a:effectLst>
            <a:outerShdw blurRad="65500" dist="38100" dir="5400000" rotWithShape="0">
              <a:srgbClr val="000000">
                <a:alpha val="40000"/>
              </a:srgbClr>
            </a:outerShdw>
          </a:effectLst>
        </p:spPr>
        <p:txBody>
          <a:bodyPr anchor="ctr"/>
          <a:lstStyle/>
          <a:p>
            <a:pPr algn="ctr" fontAlgn="auto">
              <a:spcBef>
                <a:spcPts val="0"/>
              </a:spcBef>
              <a:spcAft>
                <a:spcPts val="0"/>
              </a:spcAft>
              <a:defRPr/>
            </a:pPr>
            <a:endParaRPr lang="en-US" kern="0">
              <a:solidFill>
                <a:sysClr val="window" lastClr="FFFFFF"/>
              </a:solidFill>
              <a:latin typeface="Arial" pitchFamily="34" charset="0"/>
              <a:cs typeface="Arial" pitchFamily="34" charset="0"/>
            </a:endParaRPr>
          </a:p>
        </p:txBody>
      </p:sp>
      <p:sp>
        <p:nvSpPr>
          <p:cNvPr id="47" name="TextBox 46"/>
          <p:cNvSpPr txBox="1"/>
          <p:nvPr/>
        </p:nvSpPr>
        <p:spPr>
          <a:xfrm>
            <a:off x="283916" y="4536629"/>
            <a:ext cx="1433637" cy="253916"/>
          </a:xfrm>
          <a:prstGeom prst="rect">
            <a:avLst/>
          </a:prstGeom>
          <a:noFill/>
        </p:spPr>
        <p:txBody>
          <a:bodyPr wrap="square">
            <a:spAutoFit/>
          </a:bodyPr>
          <a:lstStyle/>
          <a:p>
            <a:pPr algn="ctr" fontAlgn="auto">
              <a:spcBef>
                <a:spcPts val="0"/>
              </a:spcBef>
              <a:spcAft>
                <a:spcPts val="0"/>
              </a:spcAft>
              <a:defRPr/>
            </a:pPr>
            <a:r>
              <a:rPr lang="en-US" sz="1050" i="1" dirty="0" smtClean="0">
                <a:solidFill>
                  <a:schemeClr val="bg1"/>
                </a:solidFill>
                <a:latin typeface="Franklin Gothic Demi" pitchFamily="34" charset="0"/>
                <a:cs typeface="Arial" pitchFamily="34" charset="0"/>
              </a:rPr>
              <a:t>RFA Coming Soon</a:t>
            </a:r>
            <a:endParaRPr lang="en-US" sz="1050" i="1" dirty="0">
              <a:solidFill>
                <a:schemeClr val="bg1"/>
              </a:solidFill>
              <a:latin typeface="Franklin Gothic Demi" pitchFamily="34" charset="0"/>
              <a:cs typeface="Arial" pitchFamily="34" charset="0"/>
            </a:endParaRPr>
          </a:p>
        </p:txBody>
      </p:sp>
    </p:spTree>
    <p:extLst>
      <p:ext uri="{BB962C8B-B14F-4D97-AF65-F5344CB8AC3E}">
        <p14:creationId xmlns:p14="http://schemas.microsoft.com/office/powerpoint/2010/main" val="21471044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Review and Grant Process for </a:t>
            </a:r>
            <a:br>
              <a:rPr lang="en-US" sz="2800" dirty="0" smtClean="0"/>
            </a:br>
            <a:r>
              <a:rPr lang="en-US" sz="2800" dirty="0" smtClean="0"/>
              <a:t>Seed Grant Applications</a:t>
            </a:r>
            <a:endParaRPr lang="en-US" sz="2800" dirty="0"/>
          </a:p>
        </p:txBody>
      </p:sp>
      <p:sp>
        <p:nvSpPr>
          <p:cNvPr id="4" name="Slide Number Placeholder 3"/>
          <p:cNvSpPr>
            <a:spLocks noGrp="1"/>
          </p:cNvSpPr>
          <p:nvPr>
            <p:ph type="sldNum" sz="quarter" idx="12"/>
          </p:nvPr>
        </p:nvSpPr>
        <p:spPr/>
        <p:txBody>
          <a:bodyPr/>
          <a:lstStyle/>
          <a:p>
            <a:fld id="{5B3F4D0D-5095-4D02-97A6-05232FA7E4DF}" type="slidenum">
              <a:rPr lang="en-US" smtClean="0"/>
              <a:t>30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4187537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94534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normAutofit/>
          </a:bodyPr>
          <a:lstStyle/>
          <a:p>
            <a:pPr algn="ctr"/>
            <a:r>
              <a:rPr lang="en-US" sz="2800" dirty="0" smtClean="0">
                <a:solidFill>
                  <a:schemeClr val="bg1"/>
                </a:solidFill>
              </a:rPr>
              <a:t>Tips</a:t>
            </a:r>
            <a:endParaRPr lang="en-US" sz="2800" dirty="0">
              <a:solidFill>
                <a:schemeClr val="bg1"/>
              </a:solidFill>
            </a:endParaRPr>
          </a:p>
        </p:txBody>
      </p:sp>
      <p:sp>
        <p:nvSpPr>
          <p:cNvPr id="13" name="Slide Number Placeholder 2"/>
          <p:cNvSpPr>
            <a:spLocks noGrp="1"/>
          </p:cNvSpPr>
          <p:nvPr>
            <p:ph type="sldNum" sz="quarter" idx="12"/>
          </p:nvPr>
        </p:nvSpPr>
        <p:spPr>
          <a:prstGeom prst="rect">
            <a:avLst/>
          </a:prstGeom>
        </p:spPr>
        <p:txBody>
          <a:bodyPr lIns="93296" tIns="46648" rIns="93296" bIns="46648"/>
          <a:lstStyle/>
          <a:p>
            <a:fld id="{C098849E-CD6A-43B2-9EE2-A072BA9F9B64}" type="slidenum">
              <a:rPr lang="en-US" sz="800"/>
              <a:pPr/>
              <a:t>31</a:t>
            </a:fld>
            <a:r>
              <a:rPr lang="en-US" sz="800"/>
              <a:t> </a:t>
            </a:r>
          </a:p>
        </p:txBody>
      </p:sp>
      <p:sp>
        <p:nvSpPr>
          <p:cNvPr id="12" name="TextBox 11"/>
          <p:cNvSpPr txBox="1"/>
          <p:nvPr/>
        </p:nvSpPr>
        <p:spPr>
          <a:xfrm>
            <a:off x="214745" y="1371600"/>
            <a:ext cx="8686800" cy="5355312"/>
          </a:xfrm>
          <a:prstGeom prst="rect">
            <a:avLst/>
          </a:prstGeom>
          <a:noFill/>
        </p:spPr>
        <p:txBody>
          <a:bodyPr wrap="square" rtlCol="0">
            <a:spAutoFit/>
          </a:bodyPr>
          <a:lstStyle/>
          <a:p>
            <a:pPr marL="739775" indent="-388938">
              <a:lnSpc>
                <a:spcPct val="150000"/>
              </a:lnSpc>
              <a:buClr>
                <a:schemeClr val="accent1">
                  <a:lumMod val="75000"/>
                </a:schemeClr>
              </a:buClr>
              <a:buFont typeface="Wingdings" pitchFamily="2" charset="2"/>
              <a:buChar char="q"/>
              <a:defRPr/>
            </a:pPr>
            <a:r>
              <a:rPr lang="en-US" dirty="0" smtClean="0">
                <a:latin typeface="Arial" pitchFamily="34" charset="0"/>
                <a:cs typeface="Arial" pitchFamily="34" charset="0"/>
              </a:rPr>
              <a:t>Identify how MTI funds will add value to the proposed project. </a:t>
            </a:r>
            <a:endParaRPr lang="en-US" dirty="0" smtClean="0">
              <a:solidFill>
                <a:schemeClr val="accent1"/>
              </a:solidFill>
              <a:latin typeface="Arial" pitchFamily="34" charset="0"/>
              <a:cs typeface="Arial" pitchFamily="34" charset="0"/>
            </a:endParaRPr>
          </a:p>
          <a:p>
            <a:pPr marL="739775" indent="-388938">
              <a:lnSpc>
                <a:spcPct val="150000"/>
              </a:lnSpc>
              <a:buClr>
                <a:schemeClr val="accent1">
                  <a:lumMod val="75000"/>
                </a:schemeClr>
              </a:buClr>
              <a:buFont typeface="Wingdings" pitchFamily="2" charset="2"/>
              <a:buChar char="q"/>
              <a:defRPr/>
            </a:pPr>
            <a:r>
              <a:rPr lang="en-US" dirty="0" smtClean="0">
                <a:latin typeface="Arial" pitchFamily="34" charset="0"/>
                <a:cs typeface="Arial" pitchFamily="34" charset="0"/>
              </a:rPr>
              <a:t>Clearly articulate what the technology is and how it works and test it out on someone who is not so close to the project.</a:t>
            </a:r>
          </a:p>
          <a:p>
            <a:pPr marL="739775" indent="-388938">
              <a:lnSpc>
                <a:spcPct val="150000"/>
              </a:lnSpc>
              <a:buClr>
                <a:schemeClr val="accent1">
                  <a:lumMod val="75000"/>
                </a:schemeClr>
              </a:buClr>
              <a:buFont typeface="Wingdings" pitchFamily="2" charset="2"/>
              <a:buChar char="q"/>
              <a:defRPr/>
            </a:pPr>
            <a:r>
              <a:rPr lang="en-US" dirty="0">
                <a:latin typeface="Arial" pitchFamily="34" charset="0"/>
                <a:cs typeface="Arial" pitchFamily="34" charset="0"/>
              </a:rPr>
              <a:t>Identify what makes your technology better than current solutions by utilizing comparisons to existing technologies…is it better or cheaper?</a:t>
            </a:r>
            <a:endParaRPr lang="en-US" dirty="0">
              <a:solidFill>
                <a:schemeClr val="accent1"/>
              </a:solidFill>
              <a:latin typeface="Arial" pitchFamily="34" charset="0"/>
              <a:cs typeface="Arial" pitchFamily="34" charset="0"/>
            </a:endParaRPr>
          </a:p>
          <a:p>
            <a:pPr marL="739775" indent="-388938">
              <a:lnSpc>
                <a:spcPct val="150000"/>
              </a:lnSpc>
              <a:buClr>
                <a:schemeClr val="accent1">
                  <a:lumMod val="75000"/>
                </a:schemeClr>
              </a:buClr>
              <a:buFont typeface="Wingdings" pitchFamily="2" charset="2"/>
              <a:buChar char="q"/>
              <a:defRPr/>
            </a:pPr>
            <a:r>
              <a:rPr lang="en-US" dirty="0" smtClean="0">
                <a:latin typeface="Arial" pitchFamily="34" charset="0"/>
                <a:cs typeface="Arial" pitchFamily="34" charset="0"/>
              </a:rPr>
              <a:t>Be sure to detail the specific tasks and outcomes in the scope of work, particularly the experimental design.</a:t>
            </a:r>
            <a:endParaRPr lang="en-US" dirty="0">
              <a:solidFill>
                <a:schemeClr val="accent1"/>
              </a:solidFill>
              <a:latin typeface="Arial" pitchFamily="34" charset="0"/>
              <a:cs typeface="Arial" pitchFamily="34" charset="0"/>
            </a:endParaRPr>
          </a:p>
          <a:p>
            <a:pPr marL="739775" indent="-388938">
              <a:lnSpc>
                <a:spcPct val="150000"/>
              </a:lnSpc>
              <a:buClr>
                <a:schemeClr val="accent1">
                  <a:lumMod val="75000"/>
                </a:schemeClr>
              </a:buClr>
              <a:buFont typeface="Wingdings" pitchFamily="2" charset="2"/>
              <a:buChar char="q"/>
              <a:defRPr/>
            </a:pPr>
            <a:r>
              <a:rPr lang="en-US" dirty="0" smtClean="0">
                <a:latin typeface="Arial" pitchFamily="34" charset="0"/>
                <a:cs typeface="Arial" pitchFamily="34" charset="0"/>
              </a:rPr>
              <a:t>Identify what’s next and how this project gets you there.</a:t>
            </a:r>
            <a:endParaRPr lang="en-US" dirty="0">
              <a:latin typeface="Arial" pitchFamily="34" charset="0"/>
              <a:cs typeface="Arial" pitchFamily="34" charset="0"/>
            </a:endParaRPr>
          </a:p>
          <a:p>
            <a:pPr marL="739775" indent="-388938">
              <a:lnSpc>
                <a:spcPct val="150000"/>
              </a:lnSpc>
              <a:buClr>
                <a:schemeClr val="accent1">
                  <a:lumMod val="75000"/>
                </a:schemeClr>
              </a:buClr>
              <a:buFont typeface="Wingdings" pitchFamily="2" charset="2"/>
              <a:buChar char="q"/>
              <a:defRPr/>
            </a:pPr>
            <a:r>
              <a:rPr lang="en-US" dirty="0" smtClean="0">
                <a:latin typeface="Arial" pitchFamily="34" charset="0"/>
                <a:cs typeface="Arial" pitchFamily="34" charset="0"/>
              </a:rPr>
              <a:t>A strong team will include employees, advisors, partners, vendors, clients and anyone else helping to bring this technology to market…identify them.</a:t>
            </a:r>
          </a:p>
          <a:p>
            <a:pPr marL="739775" indent="-388938">
              <a:lnSpc>
                <a:spcPct val="150000"/>
              </a:lnSpc>
              <a:buClr>
                <a:schemeClr val="accent1">
                  <a:lumMod val="75000"/>
                </a:schemeClr>
              </a:buClr>
              <a:buFont typeface="Wingdings" pitchFamily="2" charset="2"/>
              <a:buChar char="q"/>
              <a:defRPr/>
            </a:pPr>
            <a:r>
              <a:rPr lang="en-US" dirty="0" smtClean="0">
                <a:latin typeface="Arial" pitchFamily="34" charset="0"/>
                <a:cs typeface="Arial" pitchFamily="34" charset="0"/>
              </a:rPr>
              <a:t>Treat MTI like any potential investor…make your pitch!</a:t>
            </a:r>
          </a:p>
          <a:p>
            <a:pPr marL="739775" indent="-388938">
              <a:lnSpc>
                <a:spcPct val="150000"/>
              </a:lnSpc>
              <a:buClr>
                <a:schemeClr val="accent1">
                  <a:lumMod val="75000"/>
                </a:schemeClr>
              </a:buClr>
              <a:buFont typeface="Wingdings" pitchFamily="2" charset="2"/>
              <a:buChar char="q"/>
              <a:defRPr/>
            </a:pPr>
            <a:r>
              <a:rPr lang="en-US" dirty="0" smtClean="0">
                <a:latin typeface="Arial" pitchFamily="34" charset="0"/>
                <a:cs typeface="Arial" pitchFamily="34" charset="0"/>
              </a:rPr>
              <a:t>Re-read your application…no typos and correct math.</a:t>
            </a:r>
            <a:endParaRPr lang="en-US"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8788098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p:txBody>
          <a:bodyPr>
            <a:normAutofit/>
          </a:bodyPr>
          <a:lstStyle/>
          <a:p>
            <a:pPr algn="ctr"/>
            <a:r>
              <a:rPr lang="en-US" sz="2800" dirty="0" smtClean="0">
                <a:solidFill>
                  <a:schemeClr val="bg1"/>
                </a:solidFill>
              </a:rPr>
              <a:t>Resources</a:t>
            </a:r>
            <a:endParaRPr lang="en-US" sz="2800" dirty="0">
              <a:solidFill>
                <a:schemeClr val="bg1"/>
              </a:solidFill>
            </a:endParaRPr>
          </a:p>
        </p:txBody>
      </p:sp>
      <p:sp>
        <p:nvSpPr>
          <p:cNvPr id="13" name="Slide Number Placeholder 2"/>
          <p:cNvSpPr>
            <a:spLocks noGrp="1"/>
          </p:cNvSpPr>
          <p:nvPr>
            <p:ph type="sldNum" sz="quarter" idx="12"/>
          </p:nvPr>
        </p:nvSpPr>
        <p:spPr>
          <a:prstGeom prst="rect">
            <a:avLst/>
          </a:prstGeom>
        </p:spPr>
        <p:txBody>
          <a:bodyPr lIns="93296" tIns="46648" rIns="93296" bIns="46648"/>
          <a:lstStyle/>
          <a:p>
            <a:fld id="{C098849E-CD6A-43B2-9EE2-A072BA9F9B64}" type="slidenum">
              <a:rPr lang="en-US" sz="800"/>
              <a:pPr/>
              <a:t>32</a:t>
            </a:fld>
            <a:r>
              <a:rPr lang="en-US" sz="800"/>
              <a:t> </a:t>
            </a:r>
          </a:p>
        </p:txBody>
      </p:sp>
      <p:sp>
        <p:nvSpPr>
          <p:cNvPr id="12" name="TextBox 11"/>
          <p:cNvSpPr txBox="1"/>
          <p:nvPr/>
        </p:nvSpPr>
        <p:spPr>
          <a:xfrm>
            <a:off x="228600" y="1676400"/>
            <a:ext cx="8686800" cy="3693319"/>
          </a:xfrm>
          <a:prstGeom prst="rect">
            <a:avLst/>
          </a:prstGeom>
          <a:noFill/>
        </p:spPr>
        <p:txBody>
          <a:bodyPr wrap="square" rtlCol="0">
            <a:spAutoFit/>
          </a:bodyPr>
          <a:lstStyle/>
          <a:p>
            <a:pPr marL="739775" indent="-388938">
              <a:lnSpc>
                <a:spcPct val="150000"/>
              </a:lnSpc>
              <a:buClr>
                <a:schemeClr val="accent1">
                  <a:lumMod val="75000"/>
                </a:schemeClr>
              </a:buClr>
              <a:buFont typeface="Wingdings" pitchFamily="2" charset="2"/>
              <a:buChar char="Ø"/>
              <a:defRPr/>
            </a:pPr>
            <a:r>
              <a:rPr lang="en-US" dirty="0">
                <a:latin typeface="Arial" pitchFamily="34" charset="0"/>
                <a:cs typeface="Arial" pitchFamily="34" charset="0"/>
              </a:rPr>
              <a:t>Maine Center for Entrepreneurial Development </a:t>
            </a:r>
            <a:r>
              <a:rPr lang="en-US" dirty="0">
                <a:latin typeface="Arial" pitchFamily="34" charset="0"/>
                <a:cs typeface="Arial" pitchFamily="34" charset="0"/>
                <a:hlinkClick r:id="rId3"/>
              </a:rPr>
              <a:t>www.mced.biz</a:t>
            </a:r>
            <a:endParaRPr lang="en-US" dirty="0">
              <a:latin typeface="Arial" pitchFamily="34" charset="0"/>
              <a:cs typeface="Arial" pitchFamily="34" charset="0"/>
            </a:endParaRPr>
          </a:p>
          <a:p>
            <a:pPr marL="739775" indent="-388938">
              <a:lnSpc>
                <a:spcPct val="150000"/>
              </a:lnSpc>
              <a:buClr>
                <a:schemeClr val="accent1">
                  <a:lumMod val="75000"/>
                </a:schemeClr>
              </a:buClr>
              <a:buFont typeface="Wingdings" pitchFamily="2" charset="2"/>
              <a:buChar char="Ø"/>
              <a:defRPr/>
            </a:pPr>
            <a:r>
              <a:rPr lang="en-US" dirty="0" smtClean="0">
                <a:latin typeface="Arial" pitchFamily="34" charset="0"/>
                <a:cs typeface="Arial" pitchFamily="34" charset="0"/>
              </a:rPr>
              <a:t>Small </a:t>
            </a:r>
            <a:r>
              <a:rPr lang="en-US" dirty="0">
                <a:latin typeface="Arial" pitchFamily="34" charset="0"/>
                <a:cs typeface="Arial" pitchFamily="34" charset="0"/>
              </a:rPr>
              <a:t>Business Development Center </a:t>
            </a:r>
            <a:r>
              <a:rPr lang="en-US" dirty="0" smtClean="0">
                <a:solidFill>
                  <a:schemeClr val="accent1"/>
                </a:solidFill>
                <a:latin typeface="Arial" pitchFamily="34" charset="0"/>
                <a:cs typeface="Arial" pitchFamily="34" charset="0"/>
                <a:hlinkClick r:id="rId4"/>
              </a:rPr>
              <a:t>www.mainesbdc.org</a:t>
            </a:r>
            <a:endParaRPr lang="en-US" dirty="0" smtClean="0">
              <a:solidFill>
                <a:schemeClr val="accent1"/>
              </a:solidFill>
              <a:latin typeface="Arial" pitchFamily="34" charset="0"/>
              <a:cs typeface="Arial" pitchFamily="34" charset="0"/>
            </a:endParaRPr>
          </a:p>
          <a:p>
            <a:pPr marL="739775" indent="-388938">
              <a:lnSpc>
                <a:spcPct val="150000"/>
              </a:lnSpc>
              <a:buClr>
                <a:schemeClr val="accent1">
                  <a:lumMod val="75000"/>
                </a:schemeClr>
              </a:buClr>
              <a:buFont typeface="Wingdings" pitchFamily="2" charset="2"/>
              <a:buChar char="Ø"/>
              <a:defRPr/>
            </a:pPr>
            <a:r>
              <a:rPr lang="en-US" dirty="0" smtClean="0">
                <a:latin typeface="Arial" pitchFamily="34" charset="0"/>
                <a:cs typeface="Arial" pitchFamily="34" charset="0"/>
              </a:rPr>
              <a:t>SCORE</a:t>
            </a:r>
            <a:r>
              <a:rPr lang="en-US" dirty="0" smtClean="0">
                <a:solidFill>
                  <a:schemeClr val="accent1"/>
                </a:solidFill>
                <a:latin typeface="Arial" pitchFamily="34" charset="0"/>
                <a:cs typeface="Arial" pitchFamily="34" charset="0"/>
              </a:rPr>
              <a:t> </a:t>
            </a:r>
            <a:r>
              <a:rPr lang="en-US" dirty="0" smtClean="0">
                <a:solidFill>
                  <a:schemeClr val="accent1"/>
                </a:solidFill>
                <a:latin typeface="Arial" pitchFamily="34" charset="0"/>
                <a:cs typeface="Arial" pitchFamily="34" charset="0"/>
                <a:hlinkClick r:id="rId5"/>
              </a:rPr>
              <a:t>www.scoremaine.org</a:t>
            </a:r>
            <a:endParaRPr lang="en-US" dirty="0">
              <a:solidFill>
                <a:schemeClr val="accent1"/>
              </a:solidFill>
              <a:latin typeface="Arial" pitchFamily="34" charset="0"/>
              <a:cs typeface="Arial" pitchFamily="34" charset="0"/>
            </a:endParaRPr>
          </a:p>
          <a:p>
            <a:pPr marL="739775" indent="-388938">
              <a:lnSpc>
                <a:spcPct val="150000"/>
              </a:lnSpc>
              <a:buClr>
                <a:schemeClr val="accent1">
                  <a:lumMod val="75000"/>
                </a:schemeClr>
              </a:buClr>
              <a:buFont typeface="Wingdings" pitchFamily="2" charset="2"/>
              <a:buChar char="Ø"/>
              <a:defRPr/>
            </a:pPr>
            <a:r>
              <a:rPr lang="en-US" dirty="0" smtClean="0">
                <a:latin typeface="Arial" pitchFamily="34" charset="0"/>
                <a:cs typeface="Arial" pitchFamily="34" charset="0"/>
              </a:rPr>
              <a:t>University </a:t>
            </a:r>
            <a:r>
              <a:rPr lang="en-US" dirty="0">
                <a:latin typeface="Arial" pitchFamily="34" charset="0"/>
                <a:cs typeface="Arial" pitchFamily="34" charset="0"/>
              </a:rPr>
              <a:t>of Maine</a:t>
            </a:r>
            <a:br>
              <a:rPr lang="en-US" dirty="0">
                <a:latin typeface="Arial" pitchFamily="34" charset="0"/>
                <a:cs typeface="Arial" pitchFamily="34" charset="0"/>
              </a:rPr>
            </a:br>
            <a:r>
              <a:rPr lang="en-US" dirty="0">
                <a:latin typeface="Arial" pitchFamily="34" charset="0"/>
                <a:cs typeface="Arial" pitchFamily="34" charset="0"/>
              </a:rPr>
              <a:t>	Advanced Manufacturing Center </a:t>
            </a:r>
            <a:r>
              <a:rPr lang="en-US" dirty="0">
                <a:latin typeface="Arial" pitchFamily="34" charset="0"/>
                <a:cs typeface="Arial" pitchFamily="34" charset="0"/>
                <a:hlinkClick r:id="rId6"/>
              </a:rPr>
              <a:t>john.belding@maine.edu</a:t>
            </a:r>
            <a:r>
              <a:rPr lang="en-US" dirty="0">
                <a:latin typeface="Arial" pitchFamily="34" charset="0"/>
                <a:cs typeface="Arial" pitchFamily="34" charset="0"/>
              </a:rPr>
              <a:t/>
            </a:r>
            <a:br>
              <a:rPr lang="en-US" dirty="0">
                <a:latin typeface="Arial" pitchFamily="34" charset="0"/>
                <a:cs typeface="Arial" pitchFamily="34" charset="0"/>
              </a:rPr>
            </a:br>
            <a:r>
              <a:rPr lang="en-US" dirty="0">
                <a:latin typeface="Arial" pitchFamily="34" charset="0"/>
                <a:cs typeface="Arial" pitchFamily="34" charset="0"/>
              </a:rPr>
              <a:t>	Dept. of Industrial Cooperation </a:t>
            </a:r>
            <a:r>
              <a:rPr lang="en-US" dirty="0" smtClean="0">
                <a:latin typeface="Arial" pitchFamily="34" charset="0"/>
                <a:cs typeface="Arial" pitchFamily="34" charset="0"/>
                <a:hlinkClick r:id="rId7"/>
              </a:rPr>
              <a:t>kris.burton@maine.edu</a:t>
            </a:r>
            <a:endParaRPr lang="en-US" dirty="0">
              <a:latin typeface="Arial" pitchFamily="34" charset="0"/>
              <a:cs typeface="Arial" pitchFamily="34" charset="0"/>
            </a:endParaRPr>
          </a:p>
          <a:p>
            <a:pPr marL="739775" indent="-388938">
              <a:lnSpc>
                <a:spcPct val="150000"/>
              </a:lnSpc>
              <a:buClr>
                <a:schemeClr val="accent1">
                  <a:lumMod val="75000"/>
                </a:schemeClr>
              </a:buClr>
              <a:buFont typeface="Wingdings" pitchFamily="2" charset="2"/>
              <a:buChar char="Ø"/>
              <a:defRPr/>
            </a:pPr>
            <a:r>
              <a:rPr lang="en-US" dirty="0" smtClean="0">
                <a:latin typeface="Arial" pitchFamily="34" charset="0"/>
                <a:cs typeface="Arial" pitchFamily="34" charset="0"/>
              </a:rPr>
              <a:t>Manufacturer’s </a:t>
            </a:r>
            <a:r>
              <a:rPr lang="en-US" dirty="0">
                <a:latin typeface="Arial" pitchFamily="34" charset="0"/>
                <a:cs typeface="Arial" pitchFamily="34" charset="0"/>
              </a:rPr>
              <a:t>Association of Maine </a:t>
            </a:r>
            <a:r>
              <a:rPr lang="en-US" dirty="0" smtClean="0">
                <a:latin typeface="Arial" pitchFamily="34" charset="0"/>
                <a:cs typeface="Arial" pitchFamily="34" charset="0"/>
                <a:hlinkClick r:id="rId8"/>
              </a:rPr>
              <a:t>www.mainemfg.com</a:t>
            </a:r>
            <a:endParaRPr lang="en-US" dirty="0" smtClean="0">
              <a:latin typeface="Arial" pitchFamily="34" charset="0"/>
              <a:cs typeface="Arial" pitchFamily="34" charset="0"/>
            </a:endParaRPr>
          </a:p>
          <a:p>
            <a:pPr marL="739775" indent="-388938">
              <a:lnSpc>
                <a:spcPct val="150000"/>
              </a:lnSpc>
              <a:buClr>
                <a:schemeClr val="accent1">
                  <a:lumMod val="75000"/>
                </a:schemeClr>
              </a:buClr>
              <a:buFont typeface="Wingdings" pitchFamily="2" charset="2"/>
              <a:buChar char="Ø"/>
              <a:defRPr/>
            </a:pPr>
            <a:r>
              <a:rPr lang="en-US" dirty="0" smtClean="0">
                <a:latin typeface="Arial" pitchFamily="34" charset="0"/>
                <a:cs typeface="Arial" pitchFamily="34" charset="0"/>
              </a:rPr>
              <a:t>SBIR/STTR – Karen West </a:t>
            </a:r>
            <a:r>
              <a:rPr lang="en-US" dirty="0" smtClean="0">
                <a:latin typeface="Arial" pitchFamily="34" charset="0"/>
                <a:cs typeface="Arial" pitchFamily="34" charset="0"/>
                <a:hlinkClick r:id="rId9"/>
              </a:rPr>
              <a:t>cpmgmt@fairpoint.net</a:t>
            </a:r>
            <a:endParaRPr lang="en-US" dirty="0" smtClean="0">
              <a:latin typeface="Arial" pitchFamily="34" charset="0"/>
              <a:cs typeface="Arial" pitchFamily="34" charset="0"/>
            </a:endParaRPr>
          </a:p>
          <a:p>
            <a:endParaRPr lang="en-US" dirty="0"/>
          </a:p>
        </p:txBody>
      </p:sp>
    </p:spTree>
    <p:extLst>
      <p:ext uri="{BB962C8B-B14F-4D97-AF65-F5344CB8AC3E}">
        <p14:creationId xmlns:p14="http://schemas.microsoft.com/office/powerpoint/2010/main" val="28472998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752600"/>
            <a:ext cx="7162800" cy="2554545"/>
          </a:xfrm>
          <a:prstGeom prst="rect">
            <a:avLst/>
          </a:prstGeom>
          <a:noFill/>
        </p:spPr>
        <p:txBody>
          <a:bodyPr wrap="square" rtlCol="0">
            <a:spAutoFit/>
          </a:bodyPr>
          <a:lstStyle/>
          <a:p>
            <a:pPr algn="ctr"/>
            <a:r>
              <a:rPr lang="en-US" sz="3200" dirty="0" smtClean="0">
                <a:solidFill>
                  <a:schemeClr val="tx2"/>
                </a:solidFill>
                <a:effectLst>
                  <a:outerShdw blurRad="38100" dist="38100" dir="2700000" algn="tl">
                    <a:srgbClr val="000000">
                      <a:alpha val="43137"/>
                    </a:srgbClr>
                  </a:outerShdw>
                </a:effectLst>
              </a:rPr>
              <a:t>www.mainetechnology.org</a:t>
            </a:r>
          </a:p>
          <a:p>
            <a:pPr algn="ctr"/>
            <a:endParaRPr lang="en-US" sz="3200" dirty="0" smtClean="0">
              <a:solidFill>
                <a:schemeClr val="tx2"/>
              </a:solidFill>
              <a:effectLst>
                <a:outerShdw blurRad="38100" dist="38100" dir="2700000" algn="tl">
                  <a:srgbClr val="000000">
                    <a:alpha val="43137"/>
                  </a:srgbClr>
                </a:outerShdw>
              </a:effectLst>
            </a:endParaRPr>
          </a:p>
          <a:p>
            <a:pPr algn="ctr"/>
            <a:r>
              <a:rPr lang="en-US" sz="3200" dirty="0" smtClean="0">
                <a:solidFill>
                  <a:schemeClr val="tx2"/>
                </a:solidFill>
                <a:effectLst>
                  <a:outerShdw blurRad="38100" dist="38100" dir="2700000" algn="tl">
                    <a:srgbClr val="000000">
                      <a:alpha val="43137"/>
                    </a:srgbClr>
                  </a:outerShdw>
                </a:effectLst>
              </a:rPr>
              <a:t>Shane Beckim</a:t>
            </a:r>
            <a:endParaRPr lang="en-US" sz="3200" dirty="0">
              <a:solidFill>
                <a:schemeClr val="tx2"/>
              </a:solidFill>
              <a:effectLst>
                <a:outerShdw blurRad="38100" dist="38100" dir="2700000" algn="tl">
                  <a:srgbClr val="000000">
                    <a:alpha val="43137"/>
                  </a:srgbClr>
                </a:outerShdw>
              </a:effectLst>
            </a:endParaRPr>
          </a:p>
          <a:p>
            <a:pPr algn="ctr"/>
            <a:r>
              <a:rPr lang="en-US" sz="3200" dirty="0" smtClean="0">
                <a:solidFill>
                  <a:schemeClr val="tx2"/>
                </a:solidFill>
                <a:effectLst>
                  <a:outerShdw blurRad="38100" dist="38100" dir="2700000" algn="tl">
                    <a:srgbClr val="000000">
                      <a:alpha val="43137"/>
                    </a:srgbClr>
                  </a:outerShdw>
                </a:effectLst>
              </a:rPr>
              <a:t>sbeckim@mainetechnology.org</a:t>
            </a:r>
          </a:p>
          <a:p>
            <a:pPr algn="ctr"/>
            <a:r>
              <a:rPr lang="en-US" sz="3200" dirty="0" smtClean="0">
                <a:solidFill>
                  <a:schemeClr val="tx2"/>
                </a:solidFill>
                <a:effectLst>
                  <a:outerShdw blurRad="38100" dist="38100" dir="2700000" algn="tl">
                    <a:srgbClr val="000000">
                      <a:alpha val="43137"/>
                    </a:srgbClr>
                  </a:outerShdw>
                </a:effectLst>
              </a:rPr>
              <a:t>207-588-1018</a:t>
            </a:r>
            <a:endParaRPr lang="en-US" sz="32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76936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 y="-50801"/>
            <a:ext cx="9278938" cy="1566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2400" y="40132"/>
            <a:ext cx="9448800" cy="1077218"/>
          </a:xfrm>
          <a:prstGeom prst="rect">
            <a:avLst/>
          </a:prstGeom>
          <a:noFill/>
        </p:spPr>
        <p:txBody>
          <a:bodyPr wrap="square" rtlCol="0">
            <a:spAutoFit/>
          </a:bodyPr>
          <a:lstStyle/>
          <a:p>
            <a:pPr algn="ctr"/>
            <a:r>
              <a:rPr lang="en-US" sz="3200" dirty="0">
                <a:solidFill>
                  <a:schemeClr val="bg1"/>
                </a:solidFill>
                <a:latin typeface="Franklin Gothic Demi" pitchFamily="34" charset="0"/>
              </a:rPr>
              <a:t>MTI’s Business Innovation Program funds technology projects for Maine companies</a:t>
            </a:r>
            <a:endParaRPr lang="en-US" sz="3200" dirty="0">
              <a:solidFill>
                <a:schemeClr val="bg1"/>
              </a:solidFill>
              <a:latin typeface="Franklin Gothic Demi" pitchFamily="34" charset="0"/>
              <a:cs typeface="Calibri" pitchFamily="34" charset="0"/>
            </a:endParaRPr>
          </a:p>
        </p:txBody>
      </p:sp>
      <p:sp>
        <p:nvSpPr>
          <p:cNvPr id="13" name="Rectangle 12"/>
          <p:cNvSpPr/>
          <p:nvPr/>
        </p:nvSpPr>
        <p:spPr>
          <a:xfrm>
            <a:off x="152400" y="2291255"/>
            <a:ext cx="8839200" cy="3582519"/>
          </a:xfrm>
          <a:prstGeom prst="rect">
            <a:avLst/>
          </a:prstGeom>
          <a:solidFill>
            <a:schemeClr val="bg1"/>
          </a:solidFill>
          <a:ln w="34925">
            <a:solidFill>
              <a:schemeClr val="tx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52400" y="1580548"/>
            <a:ext cx="8839200" cy="429556"/>
          </a:xfrm>
          <a:prstGeom prst="rect">
            <a:avLst/>
          </a:prstGeom>
          <a:solidFill>
            <a:schemeClr val="bg1"/>
          </a:solidFill>
          <a:ln w="34925">
            <a:solidFill>
              <a:schemeClr val="tx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2"/>
          <p:cNvSpPr txBox="1">
            <a:spLocks/>
          </p:cNvSpPr>
          <p:nvPr/>
        </p:nvSpPr>
        <p:spPr>
          <a:xfrm>
            <a:off x="152400" y="1581154"/>
            <a:ext cx="4267200" cy="63976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000" dirty="0" smtClean="0">
                <a:solidFill>
                  <a:schemeClr val="tx2">
                    <a:lumMod val="75000"/>
                  </a:schemeClr>
                </a:solidFill>
                <a:latin typeface="Franklin Gothic Demi" pitchFamily="34" charset="0"/>
                <a:cs typeface="Arial" pitchFamily="34" charset="0"/>
              </a:rPr>
              <a:t>Who is eligible to apply for funding?</a:t>
            </a:r>
            <a:endParaRPr lang="en-US" sz="2000" dirty="0">
              <a:solidFill>
                <a:schemeClr val="tx2">
                  <a:lumMod val="75000"/>
                </a:schemeClr>
              </a:solidFill>
              <a:latin typeface="Franklin Gothic Demi" pitchFamily="34" charset="0"/>
              <a:cs typeface="Arial" pitchFamily="34" charset="0"/>
            </a:endParaRPr>
          </a:p>
        </p:txBody>
      </p:sp>
      <p:sp>
        <p:nvSpPr>
          <p:cNvPr id="17" name="TextBox 16"/>
          <p:cNvSpPr txBox="1"/>
          <p:nvPr/>
        </p:nvSpPr>
        <p:spPr>
          <a:xfrm>
            <a:off x="228600" y="2291255"/>
            <a:ext cx="8763000" cy="3305520"/>
          </a:xfrm>
          <a:prstGeom prst="rect">
            <a:avLst/>
          </a:prstGeom>
          <a:noFill/>
        </p:spPr>
        <p:txBody>
          <a:bodyPr wrap="square" rtlCol="0">
            <a:spAutoFit/>
          </a:bodyPr>
          <a:lstStyle/>
          <a:p>
            <a:pPr lvl="0">
              <a:spcBef>
                <a:spcPct val="20000"/>
              </a:spcBef>
              <a:buClr>
                <a:schemeClr val="tx1"/>
              </a:buClr>
            </a:pPr>
            <a:r>
              <a:rPr lang="en-US" dirty="0">
                <a:solidFill>
                  <a:schemeClr val="accent6">
                    <a:lumMod val="75000"/>
                  </a:schemeClr>
                </a:solidFill>
                <a:latin typeface="Franklin Gothic Demi" pitchFamily="34" charset="0"/>
                <a:cs typeface="Arial" pitchFamily="34" charset="0"/>
              </a:rPr>
              <a:t>Maine-based companies </a:t>
            </a:r>
            <a:r>
              <a:rPr lang="en-US" dirty="0">
                <a:solidFill>
                  <a:prstClr val="black"/>
                </a:solidFill>
                <a:latin typeface="Franklin Gothic Demi" pitchFamily="34" charset="0"/>
                <a:cs typeface="Arial" pitchFamily="34" charset="0"/>
              </a:rPr>
              <a:t>of any </a:t>
            </a:r>
            <a:r>
              <a:rPr lang="en-US" dirty="0" smtClean="0">
                <a:solidFill>
                  <a:prstClr val="black"/>
                </a:solidFill>
                <a:latin typeface="Franklin Gothic Demi" pitchFamily="34" charset="0"/>
                <a:cs typeface="Arial" pitchFamily="34" charset="0"/>
              </a:rPr>
              <a:t>size</a:t>
            </a:r>
          </a:p>
          <a:p>
            <a:pPr marL="742950" lvl="1" indent="-285750">
              <a:spcBef>
                <a:spcPct val="20000"/>
              </a:spcBef>
              <a:buFont typeface="Arial" panose="020B0604020202020204" pitchFamily="34" charset="0"/>
              <a:buChar char="•"/>
            </a:pPr>
            <a:r>
              <a:rPr lang="en-US" dirty="0" smtClean="0">
                <a:solidFill>
                  <a:prstClr val="black"/>
                </a:solidFill>
                <a:latin typeface="Franklin Gothic Demi" pitchFamily="34" charset="0"/>
                <a:cs typeface="Arial" pitchFamily="34" charset="0"/>
              </a:rPr>
              <a:t>Registered to do business in state of Maine</a:t>
            </a:r>
          </a:p>
          <a:p>
            <a:pPr marL="742950" lvl="1" indent="-285750">
              <a:spcBef>
                <a:spcPct val="20000"/>
              </a:spcBef>
              <a:buFont typeface="Arial" panose="020B0604020202020204" pitchFamily="34" charset="0"/>
              <a:buChar char="•"/>
            </a:pPr>
            <a:r>
              <a:rPr lang="en-US" dirty="0" smtClean="0">
                <a:solidFill>
                  <a:prstClr val="black"/>
                </a:solidFill>
                <a:latin typeface="Franklin Gothic Demi" pitchFamily="34" charset="0"/>
                <a:cs typeface="Arial" pitchFamily="34" charset="0"/>
              </a:rPr>
              <a:t>Have </a:t>
            </a:r>
            <a:r>
              <a:rPr lang="en-US" dirty="0">
                <a:solidFill>
                  <a:prstClr val="black"/>
                </a:solidFill>
                <a:latin typeface="Franklin Gothic Demi" pitchFamily="34" charset="0"/>
                <a:cs typeface="Arial" pitchFamily="34" charset="0"/>
              </a:rPr>
              <a:t>definitive plans to create and/or </a:t>
            </a:r>
            <a:r>
              <a:rPr lang="en-US" dirty="0" smtClean="0">
                <a:solidFill>
                  <a:prstClr val="black"/>
                </a:solidFill>
                <a:latin typeface="Franklin Gothic Demi" pitchFamily="34" charset="0"/>
                <a:cs typeface="Arial" pitchFamily="34" charset="0"/>
              </a:rPr>
              <a:t>retain </a:t>
            </a:r>
            <a:r>
              <a:rPr lang="en-US" dirty="0">
                <a:solidFill>
                  <a:prstClr val="black"/>
                </a:solidFill>
                <a:latin typeface="Franklin Gothic Demi" pitchFamily="34" charset="0"/>
                <a:cs typeface="Arial" pitchFamily="34" charset="0"/>
              </a:rPr>
              <a:t>Maine </a:t>
            </a:r>
            <a:r>
              <a:rPr lang="en-US" dirty="0" smtClean="0">
                <a:solidFill>
                  <a:prstClr val="black"/>
                </a:solidFill>
                <a:latin typeface="Franklin Gothic Demi" pitchFamily="34" charset="0"/>
                <a:cs typeface="Arial" pitchFamily="34" charset="0"/>
              </a:rPr>
              <a:t>jobs</a:t>
            </a:r>
          </a:p>
          <a:p>
            <a:pPr lvl="1">
              <a:spcBef>
                <a:spcPct val="20000"/>
              </a:spcBef>
            </a:pPr>
            <a:endParaRPr lang="en-US" dirty="0" smtClean="0">
              <a:solidFill>
                <a:prstClr val="black"/>
              </a:solidFill>
              <a:latin typeface="Franklin Gothic Demi" pitchFamily="34" charset="0"/>
              <a:cs typeface="Arial" pitchFamily="34" charset="0"/>
            </a:endParaRPr>
          </a:p>
          <a:p>
            <a:pPr lvl="0">
              <a:spcBef>
                <a:spcPct val="20000"/>
              </a:spcBef>
            </a:pPr>
            <a:r>
              <a:rPr lang="en-US" dirty="0" smtClean="0">
                <a:solidFill>
                  <a:prstClr val="black"/>
                </a:solidFill>
                <a:latin typeface="Franklin Gothic Demi" pitchFamily="34" charset="0"/>
                <a:cs typeface="Arial" pitchFamily="34" charset="0"/>
              </a:rPr>
              <a:t>Companies </a:t>
            </a:r>
            <a:r>
              <a:rPr lang="en-US" dirty="0">
                <a:solidFill>
                  <a:prstClr val="black"/>
                </a:solidFill>
                <a:latin typeface="Franklin Gothic Demi" pitchFamily="34" charset="0"/>
                <a:cs typeface="Arial" pitchFamily="34" charset="0"/>
              </a:rPr>
              <a:t>with </a:t>
            </a:r>
            <a:r>
              <a:rPr lang="en-US" dirty="0">
                <a:solidFill>
                  <a:schemeClr val="accent6">
                    <a:lumMod val="75000"/>
                  </a:schemeClr>
                </a:solidFill>
                <a:latin typeface="Franklin Gothic Demi" pitchFamily="34" charset="0"/>
                <a:cs typeface="Arial" pitchFamily="34" charset="0"/>
              </a:rPr>
              <a:t>significant base of operations in Maine</a:t>
            </a:r>
          </a:p>
          <a:p>
            <a:pPr marL="742950" lvl="1" indent="-285750">
              <a:spcBef>
                <a:spcPct val="20000"/>
              </a:spcBef>
              <a:buFont typeface="Arial" panose="020B0604020202020204" pitchFamily="34" charset="0"/>
              <a:buChar char="•"/>
            </a:pPr>
            <a:r>
              <a:rPr lang="en-US" dirty="0" smtClean="0">
                <a:solidFill>
                  <a:prstClr val="black"/>
                </a:solidFill>
                <a:latin typeface="Franklin Gothic Demi" pitchFamily="34" charset="0"/>
                <a:cs typeface="Arial" pitchFamily="34" charset="0"/>
              </a:rPr>
              <a:t>Includes companies with clear plan to locate in Maine if not in state already</a:t>
            </a:r>
          </a:p>
          <a:p>
            <a:pPr lvl="1">
              <a:spcBef>
                <a:spcPct val="20000"/>
              </a:spcBef>
            </a:pPr>
            <a:endParaRPr lang="en-US" dirty="0">
              <a:solidFill>
                <a:prstClr val="black"/>
              </a:solidFill>
              <a:latin typeface="Franklin Gothic Demi" pitchFamily="34" charset="0"/>
              <a:cs typeface="Arial" pitchFamily="34" charset="0"/>
            </a:endParaRPr>
          </a:p>
          <a:p>
            <a:pPr lvl="0">
              <a:spcBef>
                <a:spcPct val="20000"/>
              </a:spcBef>
              <a:buClr>
                <a:schemeClr val="tx1"/>
              </a:buClr>
            </a:pPr>
            <a:r>
              <a:rPr lang="en-US" dirty="0" smtClean="0">
                <a:solidFill>
                  <a:schemeClr val="accent6">
                    <a:lumMod val="75000"/>
                  </a:schemeClr>
                </a:solidFill>
                <a:latin typeface="Franklin Gothic Demi" pitchFamily="34" charset="0"/>
                <a:cs typeface="Arial" pitchFamily="34" charset="0"/>
              </a:rPr>
              <a:t>Maine-based academic &amp; research </a:t>
            </a:r>
            <a:r>
              <a:rPr lang="en-US" dirty="0">
                <a:solidFill>
                  <a:schemeClr val="accent6">
                    <a:lumMod val="75000"/>
                  </a:schemeClr>
                </a:solidFill>
                <a:latin typeface="Franklin Gothic Demi" pitchFamily="34" charset="0"/>
                <a:cs typeface="Arial" pitchFamily="34" charset="0"/>
              </a:rPr>
              <a:t>laboratories </a:t>
            </a:r>
          </a:p>
          <a:p>
            <a:pPr marL="742950" lvl="1" indent="-285750">
              <a:spcBef>
                <a:spcPct val="20000"/>
              </a:spcBef>
              <a:buFont typeface="Arial" panose="020B0604020202020204" pitchFamily="34" charset="0"/>
              <a:buChar char="•"/>
            </a:pPr>
            <a:r>
              <a:rPr lang="en-US" dirty="0">
                <a:solidFill>
                  <a:prstClr val="black"/>
                </a:solidFill>
                <a:latin typeface="Franklin Gothic Demi" pitchFamily="34" charset="0"/>
                <a:cs typeface="Arial" pitchFamily="34" charset="0"/>
              </a:rPr>
              <a:t>Must have expectation that technology will be further developed and/or commercialized </a:t>
            </a:r>
            <a:r>
              <a:rPr lang="en-US" dirty="0" smtClean="0">
                <a:solidFill>
                  <a:prstClr val="black"/>
                </a:solidFill>
                <a:latin typeface="Franklin Gothic Demi" pitchFamily="34" charset="0"/>
                <a:cs typeface="Arial" pitchFamily="34" charset="0"/>
              </a:rPr>
              <a:t>via transfer into the marketplace</a:t>
            </a:r>
            <a:endParaRPr lang="en-US" dirty="0">
              <a:solidFill>
                <a:prstClr val="black"/>
              </a:solidFill>
              <a:latin typeface="Franklin Gothic Demi" pitchFamily="34" charset="0"/>
              <a:cs typeface="Arial" pitchFamily="34" charset="0"/>
            </a:endParaRPr>
          </a:p>
        </p:txBody>
      </p:sp>
    </p:spTree>
    <p:extLst>
      <p:ext uri="{BB962C8B-B14F-4D97-AF65-F5344CB8AC3E}">
        <p14:creationId xmlns:p14="http://schemas.microsoft.com/office/powerpoint/2010/main" val="1653137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 y="-50801"/>
            <a:ext cx="9278938" cy="1566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2400" y="40132"/>
            <a:ext cx="9448800" cy="1077218"/>
          </a:xfrm>
          <a:prstGeom prst="rect">
            <a:avLst/>
          </a:prstGeom>
          <a:noFill/>
        </p:spPr>
        <p:txBody>
          <a:bodyPr wrap="square" rtlCol="0">
            <a:spAutoFit/>
          </a:bodyPr>
          <a:lstStyle/>
          <a:p>
            <a:pPr algn="ctr"/>
            <a:r>
              <a:rPr lang="en-US" sz="3200" dirty="0">
                <a:solidFill>
                  <a:schemeClr val="bg1"/>
                </a:solidFill>
                <a:latin typeface="Franklin Gothic Demi" pitchFamily="34" charset="0"/>
              </a:rPr>
              <a:t>MTI’s Business Innovation Program funds technology projects for Maine companies</a:t>
            </a:r>
            <a:endParaRPr lang="en-US" sz="3200" dirty="0">
              <a:solidFill>
                <a:schemeClr val="bg1"/>
              </a:solidFill>
              <a:latin typeface="Franklin Gothic Demi" pitchFamily="34" charset="0"/>
              <a:cs typeface="Calibri" pitchFamily="34" charset="0"/>
            </a:endParaRPr>
          </a:p>
        </p:txBody>
      </p:sp>
      <p:sp>
        <p:nvSpPr>
          <p:cNvPr id="11" name="Rectangle 10"/>
          <p:cNvSpPr/>
          <p:nvPr/>
        </p:nvSpPr>
        <p:spPr>
          <a:xfrm>
            <a:off x="152400" y="2274054"/>
            <a:ext cx="8763000" cy="3821946"/>
          </a:xfrm>
          <a:prstGeom prst="rect">
            <a:avLst/>
          </a:prstGeom>
          <a:solidFill>
            <a:schemeClr val="bg1"/>
          </a:solidFill>
          <a:ln w="34925">
            <a:solidFill>
              <a:schemeClr val="tx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52400" y="1558778"/>
            <a:ext cx="8737600" cy="473095"/>
          </a:xfrm>
          <a:prstGeom prst="rect">
            <a:avLst/>
          </a:prstGeom>
          <a:solidFill>
            <a:schemeClr val="bg1"/>
          </a:solidFill>
          <a:ln w="34925">
            <a:solidFill>
              <a:schemeClr val="tx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6" name="Text Placeholder 2"/>
          <p:cNvSpPr txBox="1">
            <a:spLocks/>
          </p:cNvSpPr>
          <p:nvPr/>
        </p:nvSpPr>
        <p:spPr>
          <a:xfrm>
            <a:off x="314632" y="1491846"/>
            <a:ext cx="8382000" cy="473095"/>
          </a:xfrm>
          <a:prstGeom prst="rect">
            <a:avLst/>
          </a:prstGeom>
          <a:ln>
            <a:noFill/>
          </a:ln>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b="1" kern="1200">
                <a:solidFill>
                  <a:schemeClr val="tx1"/>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b="0" dirty="0" smtClean="0">
                <a:solidFill>
                  <a:schemeClr val="tx2">
                    <a:lumMod val="75000"/>
                  </a:schemeClr>
                </a:solidFill>
                <a:latin typeface="Franklin Gothic Demi" pitchFamily="34" charset="0"/>
              </a:rPr>
              <a:t>What key criteria must an eligible project meet?</a:t>
            </a:r>
            <a:endParaRPr lang="en-US" b="0" dirty="0">
              <a:solidFill>
                <a:schemeClr val="tx2">
                  <a:lumMod val="75000"/>
                </a:schemeClr>
              </a:solidFill>
              <a:latin typeface="Franklin Gothic Demi" pitchFamily="34" charset="0"/>
            </a:endParaRPr>
          </a:p>
        </p:txBody>
      </p:sp>
      <p:sp>
        <p:nvSpPr>
          <p:cNvPr id="18" name="TextBox 17"/>
          <p:cNvSpPr txBox="1"/>
          <p:nvPr/>
        </p:nvSpPr>
        <p:spPr>
          <a:xfrm>
            <a:off x="228600" y="2282654"/>
            <a:ext cx="8534400" cy="3360920"/>
          </a:xfrm>
          <a:prstGeom prst="rect">
            <a:avLst/>
          </a:prstGeom>
          <a:noFill/>
          <a:ln>
            <a:noFill/>
          </a:ln>
        </p:spPr>
        <p:txBody>
          <a:bodyPr wrap="square" rtlCol="0">
            <a:spAutoFit/>
          </a:bodyPr>
          <a:lstStyle/>
          <a:p>
            <a:pPr marL="342900" lvl="0" indent="-342900">
              <a:spcBef>
                <a:spcPct val="20000"/>
              </a:spcBef>
              <a:buFont typeface="Arial" pitchFamily="34" charset="0"/>
              <a:buChar char="•"/>
            </a:pPr>
            <a:r>
              <a:rPr lang="en-US" dirty="0">
                <a:solidFill>
                  <a:prstClr val="black"/>
                </a:solidFill>
                <a:latin typeface="Franklin Gothic Demi" pitchFamily="34" charset="0"/>
                <a:cs typeface="Arial" pitchFamily="34" charset="0"/>
              </a:rPr>
              <a:t>Supports one of </a:t>
            </a:r>
            <a:r>
              <a:rPr lang="en-US" dirty="0">
                <a:solidFill>
                  <a:schemeClr val="accent6">
                    <a:lumMod val="75000"/>
                  </a:schemeClr>
                </a:solidFill>
                <a:latin typeface="Franklin Gothic Demi" pitchFamily="34" charset="0"/>
                <a:cs typeface="Arial" pitchFamily="34" charset="0"/>
              </a:rPr>
              <a:t>seven targeted technology sectors:</a:t>
            </a:r>
          </a:p>
          <a:p>
            <a:pPr lvl="1">
              <a:spcBef>
                <a:spcPct val="20000"/>
              </a:spcBef>
            </a:pPr>
            <a:r>
              <a:rPr lang="en-US" dirty="0" smtClean="0">
                <a:solidFill>
                  <a:prstClr val="black"/>
                </a:solidFill>
                <a:latin typeface="Franklin Gothic Demi" pitchFamily="34" charset="0"/>
                <a:cs typeface="Arial" pitchFamily="34" charset="0"/>
              </a:rPr>
              <a:t>Biotechnology			Composites </a:t>
            </a:r>
            <a:r>
              <a:rPr lang="en-US" dirty="0">
                <a:solidFill>
                  <a:prstClr val="black"/>
                </a:solidFill>
                <a:latin typeface="Franklin Gothic Demi" pitchFamily="34" charset="0"/>
                <a:cs typeface="Arial" pitchFamily="34" charset="0"/>
              </a:rPr>
              <a:t>&amp; Advanced Materials</a:t>
            </a:r>
          </a:p>
          <a:p>
            <a:pPr lvl="1">
              <a:spcBef>
                <a:spcPct val="20000"/>
              </a:spcBef>
            </a:pPr>
            <a:r>
              <a:rPr lang="en-US" dirty="0">
                <a:solidFill>
                  <a:prstClr val="black"/>
                </a:solidFill>
                <a:latin typeface="Franklin Gothic Demi" pitchFamily="34" charset="0"/>
                <a:cs typeface="Arial" pitchFamily="34" charset="0"/>
              </a:rPr>
              <a:t>Environmental </a:t>
            </a:r>
            <a:r>
              <a:rPr lang="en-US" dirty="0" smtClean="0">
                <a:solidFill>
                  <a:prstClr val="black"/>
                </a:solidFill>
                <a:latin typeface="Franklin Gothic Demi" pitchFamily="34" charset="0"/>
                <a:cs typeface="Arial" pitchFamily="34" charset="0"/>
              </a:rPr>
              <a:t>Technologies	</a:t>
            </a:r>
            <a:r>
              <a:rPr lang="en-US" dirty="0">
                <a:solidFill>
                  <a:prstClr val="black"/>
                </a:solidFill>
                <a:latin typeface="Franklin Gothic Demi" pitchFamily="34" charset="0"/>
                <a:cs typeface="Arial" pitchFamily="34" charset="0"/>
              </a:rPr>
              <a:t>	</a:t>
            </a:r>
            <a:r>
              <a:rPr lang="en-US" dirty="0" smtClean="0">
                <a:solidFill>
                  <a:prstClr val="black"/>
                </a:solidFill>
                <a:latin typeface="Franklin Gothic Demi" pitchFamily="34" charset="0"/>
                <a:cs typeface="Arial" pitchFamily="34" charset="0"/>
              </a:rPr>
              <a:t>Forest </a:t>
            </a:r>
            <a:r>
              <a:rPr lang="en-US" dirty="0">
                <a:solidFill>
                  <a:prstClr val="black"/>
                </a:solidFill>
                <a:latin typeface="Franklin Gothic Demi" pitchFamily="34" charset="0"/>
                <a:cs typeface="Arial" pitchFamily="34" charset="0"/>
              </a:rPr>
              <a:t>Products &amp; Agriculture</a:t>
            </a:r>
          </a:p>
          <a:p>
            <a:pPr lvl="1">
              <a:spcBef>
                <a:spcPct val="20000"/>
              </a:spcBef>
            </a:pPr>
            <a:r>
              <a:rPr lang="en-US" dirty="0">
                <a:solidFill>
                  <a:prstClr val="black"/>
                </a:solidFill>
                <a:latin typeface="Franklin Gothic Demi" pitchFamily="34" charset="0"/>
                <a:cs typeface="Arial" pitchFamily="34" charset="0"/>
              </a:rPr>
              <a:t>Information </a:t>
            </a:r>
            <a:r>
              <a:rPr lang="en-US" dirty="0" smtClean="0">
                <a:solidFill>
                  <a:prstClr val="black"/>
                </a:solidFill>
                <a:latin typeface="Franklin Gothic Demi" pitchFamily="34" charset="0"/>
                <a:cs typeface="Arial" pitchFamily="34" charset="0"/>
              </a:rPr>
              <a:t>Technology	</a:t>
            </a:r>
            <a:r>
              <a:rPr lang="en-US" dirty="0">
                <a:solidFill>
                  <a:prstClr val="black"/>
                </a:solidFill>
                <a:latin typeface="Franklin Gothic Demi" pitchFamily="34" charset="0"/>
                <a:cs typeface="Arial" pitchFamily="34" charset="0"/>
              </a:rPr>
              <a:t>	</a:t>
            </a:r>
            <a:r>
              <a:rPr lang="en-US" dirty="0" smtClean="0">
                <a:solidFill>
                  <a:prstClr val="black"/>
                </a:solidFill>
                <a:latin typeface="Franklin Gothic Demi" pitchFamily="34" charset="0"/>
                <a:cs typeface="Arial" pitchFamily="34" charset="0"/>
              </a:rPr>
              <a:t>Marine </a:t>
            </a:r>
            <a:r>
              <a:rPr lang="en-US" dirty="0">
                <a:solidFill>
                  <a:prstClr val="black"/>
                </a:solidFill>
                <a:latin typeface="Franklin Gothic Demi" pitchFamily="34" charset="0"/>
                <a:cs typeface="Arial" pitchFamily="34" charset="0"/>
              </a:rPr>
              <a:t>Technology &amp; Aquaculture</a:t>
            </a:r>
          </a:p>
          <a:p>
            <a:pPr lvl="1">
              <a:spcBef>
                <a:spcPct val="20000"/>
              </a:spcBef>
            </a:pPr>
            <a:r>
              <a:rPr lang="en-US" dirty="0">
                <a:solidFill>
                  <a:prstClr val="black"/>
                </a:solidFill>
                <a:latin typeface="Franklin Gothic Demi" pitchFamily="34" charset="0"/>
                <a:cs typeface="Arial" pitchFamily="34" charset="0"/>
              </a:rPr>
              <a:t>Precision </a:t>
            </a:r>
            <a:r>
              <a:rPr lang="en-US" dirty="0" smtClean="0">
                <a:solidFill>
                  <a:prstClr val="black"/>
                </a:solidFill>
                <a:latin typeface="Franklin Gothic Demi" pitchFamily="34" charset="0"/>
                <a:cs typeface="Arial" pitchFamily="34" charset="0"/>
              </a:rPr>
              <a:t>Manufacturing</a:t>
            </a:r>
          </a:p>
          <a:p>
            <a:pPr lvl="1">
              <a:spcBef>
                <a:spcPct val="20000"/>
              </a:spcBef>
            </a:pPr>
            <a:endParaRPr lang="en-US" dirty="0" smtClean="0">
              <a:solidFill>
                <a:prstClr val="black"/>
              </a:solidFill>
              <a:latin typeface="Franklin Gothic Demi" pitchFamily="34" charset="0"/>
              <a:cs typeface="Arial" pitchFamily="34" charset="0"/>
            </a:endParaRPr>
          </a:p>
          <a:p>
            <a:pPr marL="342900" lvl="0" indent="-342900">
              <a:spcBef>
                <a:spcPct val="20000"/>
              </a:spcBef>
              <a:buFont typeface="Arial" pitchFamily="34" charset="0"/>
              <a:buChar char="•"/>
            </a:pPr>
            <a:r>
              <a:rPr lang="en-US" dirty="0" smtClean="0">
                <a:solidFill>
                  <a:prstClr val="black"/>
                </a:solidFill>
                <a:latin typeface="Franklin Gothic Demi" pitchFamily="34" charset="0"/>
                <a:cs typeface="Arial" pitchFamily="34" charset="0"/>
              </a:rPr>
              <a:t>Shows high potential for </a:t>
            </a:r>
            <a:r>
              <a:rPr lang="en-US" dirty="0" smtClean="0">
                <a:solidFill>
                  <a:schemeClr val="accent6">
                    <a:lumMod val="75000"/>
                  </a:schemeClr>
                </a:solidFill>
                <a:latin typeface="Franklin Gothic Demi" pitchFamily="34" charset="0"/>
                <a:cs typeface="Arial" pitchFamily="34" charset="0"/>
              </a:rPr>
              <a:t>significant economic development to Maine, </a:t>
            </a:r>
            <a:r>
              <a:rPr lang="en-US" dirty="0" smtClean="0">
                <a:solidFill>
                  <a:prstClr val="black"/>
                </a:solidFill>
                <a:latin typeface="Franklin Gothic Demi" pitchFamily="34" charset="0"/>
                <a:cs typeface="Arial" pitchFamily="34" charset="0"/>
              </a:rPr>
              <a:t>including:</a:t>
            </a:r>
            <a:endParaRPr lang="en-US" dirty="0">
              <a:solidFill>
                <a:prstClr val="black"/>
              </a:solidFill>
              <a:latin typeface="Franklin Gothic Demi" pitchFamily="34" charset="0"/>
              <a:cs typeface="Arial" pitchFamily="34" charset="0"/>
            </a:endParaRPr>
          </a:p>
          <a:p>
            <a:pPr marL="742950" lvl="1" indent="-285750">
              <a:spcBef>
                <a:spcPct val="20000"/>
              </a:spcBef>
              <a:buFont typeface="Arial" pitchFamily="34" charset="0"/>
              <a:buChar char="–"/>
            </a:pPr>
            <a:r>
              <a:rPr lang="en-US" dirty="0">
                <a:solidFill>
                  <a:prstClr val="black"/>
                </a:solidFill>
                <a:latin typeface="Franklin Gothic Demi" pitchFamily="34" charset="0"/>
                <a:cs typeface="Arial" pitchFamily="34" charset="0"/>
              </a:rPr>
              <a:t>Job creation and retention</a:t>
            </a:r>
          </a:p>
          <a:p>
            <a:pPr marL="742950" lvl="1" indent="-285750">
              <a:spcBef>
                <a:spcPct val="20000"/>
              </a:spcBef>
              <a:buFont typeface="Arial" pitchFamily="34" charset="0"/>
              <a:buChar char="–"/>
            </a:pPr>
            <a:r>
              <a:rPr lang="en-US" dirty="0" smtClean="0">
                <a:solidFill>
                  <a:prstClr val="black"/>
                </a:solidFill>
                <a:latin typeface="Franklin Gothic Demi" pitchFamily="34" charset="0"/>
                <a:cs typeface="Arial" pitchFamily="34" charset="0"/>
              </a:rPr>
              <a:t>Increased revenues and competitiveness</a:t>
            </a:r>
          </a:p>
          <a:p>
            <a:pPr marL="742950" lvl="1" indent="-285750">
              <a:spcBef>
                <a:spcPct val="20000"/>
              </a:spcBef>
              <a:buFont typeface="Arial" pitchFamily="34" charset="0"/>
              <a:buChar char="–"/>
            </a:pPr>
            <a:r>
              <a:rPr lang="en-US" dirty="0" smtClean="0">
                <a:solidFill>
                  <a:prstClr val="black"/>
                </a:solidFill>
                <a:latin typeface="Franklin Gothic Demi" pitchFamily="34" charset="0"/>
                <a:cs typeface="Arial" pitchFamily="34" charset="0"/>
              </a:rPr>
              <a:t>Company growth</a:t>
            </a:r>
          </a:p>
        </p:txBody>
      </p:sp>
    </p:spTree>
    <p:extLst>
      <p:ext uri="{BB962C8B-B14F-4D97-AF65-F5344CB8AC3E}">
        <p14:creationId xmlns:p14="http://schemas.microsoft.com/office/powerpoint/2010/main" val="3805504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0" y="0"/>
            <a:ext cx="9144000" cy="1143000"/>
          </a:xfrm>
          <a:prstGeom prst="rect">
            <a:avLst/>
          </a:prstGeom>
        </p:spPr>
        <p:txBody>
          <a:bodyPr>
            <a:noAutofit/>
          </a:bodyPr>
          <a:lstStyle>
            <a:lvl1pPr algn="ctr" defTabSz="914400" rtl="0" eaLnBrk="1" latinLnBrk="0" hangingPunct="1">
              <a:spcBef>
                <a:spcPct val="0"/>
              </a:spcBef>
              <a:buNone/>
              <a:defRPr sz="4000" b="1" kern="1200">
                <a:solidFill>
                  <a:schemeClr val="bg1">
                    <a:lumMod val="85000"/>
                  </a:schemeClr>
                </a:solidFill>
                <a:latin typeface="Franklin Gothic Demi" pitchFamily="34" charset="0"/>
                <a:ea typeface="+mj-ea"/>
                <a:cs typeface="+mj-cs"/>
              </a:defRPr>
            </a:lvl1pPr>
          </a:lstStyle>
          <a:p>
            <a:r>
              <a:rPr lang="en-US" sz="3600" b="0" dirty="0" smtClean="0">
                <a:solidFill>
                  <a:schemeClr val="tx2">
                    <a:lumMod val="75000"/>
                  </a:schemeClr>
                </a:solidFill>
              </a:rPr>
              <a:t>MTI uses a rigorous, competitive evaluation process when reviewing applications</a:t>
            </a:r>
            <a:endParaRPr lang="en-US" sz="3600" b="0" dirty="0">
              <a:solidFill>
                <a:schemeClr val="tx2">
                  <a:lumMod val="75000"/>
                </a:schemeClr>
              </a:solidFill>
            </a:endParaRPr>
          </a:p>
        </p:txBody>
      </p:sp>
      <p:sp>
        <p:nvSpPr>
          <p:cNvPr id="3" name="Rectangle 2"/>
          <p:cNvSpPr/>
          <p:nvPr/>
        </p:nvSpPr>
        <p:spPr>
          <a:xfrm>
            <a:off x="806132" y="1752600"/>
            <a:ext cx="7505969" cy="4177655"/>
          </a:xfrm>
          <a:prstGeom prst="rect">
            <a:avLst/>
          </a:prstGeom>
          <a:noFill/>
          <a:ln w="34925">
            <a:solidFill>
              <a:schemeClr val="tx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794587" y="1233055"/>
            <a:ext cx="7505969" cy="338667"/>
          </a:xfrm>
          <a:prstGeom prst="rect">
            <a:avLst/>
          </a:prstGeom>
          <a:solidFill>
            <a:schemeClr val="tx2">
              <a:lumMod val="75000"/>
            </a:schemeClr>
          </a:solidFill>
          <a:ln w="34925">
            <a:solidFill>
              <a:schemeClr val="tx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2"/>
          <p:cNvSpPr txBox="1">
            <a:spLocks/>
          </p:cNvSpPr>
          <p:nvPr/>
        </p:nvSpPr>
        <p:spPr>
          <a:xfrm>
            <a:off x="794586" y="1266921"/>
            <a:ext cx="7505969" cy="304801"/>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b="1" kern="1200">
                <a:solidFill>
                  <a:schemeClr val="tx1"/>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en-US" sz="1800" dirty="0" smtClean="0">
                <a:solidFill>
                  <a:schemeClr val="bg1"/>
                </a:solidFill>
              </a:rPr>
              <a:t>Evaluation Process</a:t>
            </a:r>
            <a:endParaRPr lang="en-US" sz="1800" dirty="0">
              <a:solidFill>
                <a:schemeClr val="bg1"/>
              </a:solidFill>
            </a:endParaRPr>
          </a:p>
        </p:txBody>
      </p:sp>
      <p:sp>
        <p:nvSpPr>
          <p:cNvPr id="6" name="TextBox 5"/>
          <p:cNvSpPr txBox="1"/>
          <p:nvPr/>
        </p:nvSpPr>
        <p:spPr>
          <a:xfrm>
            <a:off x="825597" y="2133600"/>
            <a:ext cx="7371936" cy="3288080"/>
          </a:xfrm>
          <a:prstGeom prst="rect">
            <a:avLst/>
          </a:prstGeom>
          <a:noFill/>
        </p:spPr>
        <p:txBody>
          <a:bodyPr wrap="square" rtlCol="0">
            <a:spAutoFit/>
          </a:bodyPr>
          <a:lstStyle/>
          <a:p>
            <a:pPr marL="341313" lvl="1" indent="-284163">
              <a:spcAft>
                <a:spcPts val="200"/>
              </a:spcAft>
              <a:buClr>
                <a:schemeClr val="tx1"/>
              </a:buClr>
              <a:buFont typeface="Wingdings" pitchFamily="2" charset="2"/>
              <a:buChar char="Ø"/>
              <a:defRPr/>
            </a:pPr>
            <a:r>
              <a:rPr lang="en-US" dirty="0">
                <a:latin typeface="Franklin Gothic Demi" pitchFamily="34" charset="0"/>
                <a:cs typeface="Arial" pitchFamily="34" charset="0"/>
              </a:rPr>
              <a:t>Applicants are </a:t>
            </a:r>
            <a:r>
              <a:rPr lang="en-US" u="sng" dirty="0" smtClean="0">
                <a:latin typeface="Franklin Gothic Demi" pitchFamily="34" charset="0"/>
                <a:cs typeface="Arial" pitchFamily="34" charset="0"/>
              </a:rPr>
              <a:t>strongly </a:t>
            </a:r>
            <a:r>
              <a:rPr lang="en-US" u="sng" dirty="0">
                <a:latin typeface="Franklin Gothic Demi" pitchFamily="34" charset="0"/>
                <a:cs typeface="Arial" pitchFamily="34" charset="0"/>
              </a:rPr>
              <a:t>encouraged to talk with MTI staff</a:t>
            </a:r>
            <a:r>
              <a:rPr lang="en-US" dirty="0">
                <a:latin typeface="Franklin Gothic Demi" pitchFamily="34" charset="0"/>
                <a:cs typeface="Arial" pitchFamily="34" charset="0"/>
              </a:rPr>
              <a:t> prior to submitting a project for </a:t>
            </a:r>
            <a:r>
              <a:rPr lang="en-US" dirty="0" smtClean="0">
                <a:latin typeface="Franklin Gothic Demi" pitchFamily="34" charset="0"/>
                <a:cs typeface="Arial" pitchFamily="34" charset="0"/>
              </a:rPr>
              <a:t>funding</a:t>
            </a:r>
          </a:p>
          <a:p>
            <a:pPr marL="341313" lvl="1" indent="-284163">
              <a:spcAft>
                <a:spcPts val="200"/>
              </a:spcAft>
              <a:buFont typeface="Wingdings" pitchFamily="2" charset="2"/>
              <a:buChar char="Ø"/>
              <a:defRPr/>
            </a:pPr>
            <a:endParaRPr lang="en-US" dirty="0">
              <a:latin typeface="Franklin Gothic Demi" pitchFamily="34" charset="0"/>
              <a:cs typeface="Arial" pitchFamily="34" charset="0"/>
            </a:endParaRPr>
          </a:p>
          <a:p>
            <a:pPr marL="341313" lvl="1" indent="-284163">
              <a:spcAft>
                <a:spcPts val="200"/>
              </a:spcAft>
              <a:buFont typeface="Wingdings" pitchFamily="2" charset="2"/>
              <a:buChar char="Ø"/>
              <a:defRPr/>
            </a:pPr>
            <a:r>
              <a:rPr lang="en-US" dirty="0">
                <a:latin typeface="Franklin Gothic Demi" pitchFamily="34" charset="0"/>
                <a:cs typeface="Arial" pitchFamily="34" charset="0"/>
              </a:rPr>
              <a:t>Projects are selected for funding using a thorough evaluation process, which includes:</a:t>
            </a:r>
          </a:p>
          <a:p>
            <a:pPr marL="800100" lvl="2" indent="-285750">
              <a:spcAft>
                <a:spcPts val="200"/>
              </a:spcAft>
              <a:buFont typeface="Arial" panose="020B0604020202020204" pitchFamily="34" charset="0"/>
              <a:buChar char="•"/>
              <a:defRPr/>
            </a:pPr>
            <a:r>
              <a:rPr lang="en-US" dirty="0" smtClean="0">
                <a:solidFill>
                  <a:schemeClr val="tx2">
                    <a:lumMod val="75000"/>
                  </a:schemeClr>
                </a:solidFill>
                <a:latin typeface="Franklin Gothic Demi" pitchFamily="34" charset="0"/>
                <a:cs typeface="Arial" pitchFamily="34" charset="0"/>
              </a:rPr>
              <a:t>Evaluating </a:t>
            </a:r>
            <a:r>
              <a:rPr lang="en-US" dirty="0">
                <a:solidFill>
                  <a:schemeClr val="tx2">
                    <a:lumMod val="75000"/>
                  </a:schemeClr>
                </a:solidFill>
                <a:latin typeface="Franklin Gothic Demi" pitchFamily="34" charset="0"/>
                <a:cs typeface="Arial" pitchFamily="34" charset="0"/>
              </a:rPr>
              <a:t>the project’s technical merit </a:t>
            </a:r>
          </a:p>
          <a:p>
            <a:pPr marL="800100" lvl="2" indent="-285750">
              <a:spcAft>
                <a:spcPts val="200"/>
              </a:spcAft>
              <a:buFont typeface="Arial" panose="020B0604020202020204" pitchFamily="34" charset="0"/>
              <a:buChar char="•"/>
              <a:defRPr/>
            </a:pPr>
            <a:r>
              <a:rPr lang="en-US" dirty="0">
                <a:solidFill>
                  <a:schemeClr val="tx2">
                    <a:lumMod val="75000"/>
                  </a:schemeClr>
                </a:solidFill>
                <a:latin typeface="Franklin Gothic Demi" pitchFamily="34" charset="0"/>
                <a:cs typeface="Arial" pitchFamily="34" charset="0"/>
              </a:rPr>
              <a:t>Considering the likelihood that the project will commercialize </a:t>
            </a:r>
            <a:r>
              <a:rPr lang="en-US" dirty="0" smtClean="0">
                <a:solidFill>
                  <a:schemeClr val="tx2">
                    <a:lumMod val="75000"/>
                  </a:schemeClr>
                </a:solidFill>
                <a:latin typeface="Franklin Gothic Demi" pitchFamily="34" charset="0"/>
                <a:cs typeface="Arial" pitchFamily="34" charset="0"/>
              </a:rPr>
              <a:t>or increase existing sales.</a:t>
            </a:r>
          </a:p>
          <a:p>
            <a:pPr marL="800100" lvl="2" indent="-285750">
              <a:spcAft>
                <a:spcPts val="200"/>
              </a:spcAft>
              <a:buFont typeface="Arial" panose="020B0604020202020204" pitchFamily="34" charset="0"/>
              <a:buChar char="•"/>
              <a:defRPr/>
            </a:pPr>
            <a:r>
              <a:rPr lang="en-US" dirty="0" smtClean="0">
                <a:solidFill>
                  <a:schemeClr val="tx2">
                    <a:lumMod val="75000"/>
                  </a:schemeClr>
                </a:solidFill>
                <a:latin typeface="Franklin Gothic Demi" pitchFamily="34" charset="0"/>
                <a:cs typeface="Arial" pitchFamily="34" charset="0"/>
              </a:rPr>
              <a:t>Assessing the economic benefit to Maine</a:t>
            </a:r>
          </a:p>
          <a:p>
            <a:pPr marL="800100" lvl="2" indent="-285750">
              <a:spcAft>
                <a:spcPts val="200"/>
              </a:spcAft>
              <a:buFont typeface="Arial" panose="020B0604020202020204" pitchFamily="34" charset="0"/>
              <a:buChar char="•"/>
              <a:defRPr/>
            </a:pPr>
            <a:r>
              <a:rPr lang="en-US" dirty="0" smtClean="0">
                <a:solidFill>
                  <a:schemeClr val="tx2">
                    <a:lumMod val="75000"/>
                  </a:schemeClr>
                </a:solidFill>
                <a:latin typeface="Franklin Gothic Demi" pitchFamily="34" charset="0"/>
                <a:cs typeface="Arial" pitchFamily="34" charset="0"/>
              </a:rPr>
              <a:t>MTI is adding value to the company’s objectives</a:t>
            </a:r>
          </a:p>
          <a:p>
            <a:pPr marL="798513" lvl="2" indent="-284163">
              <a:spcAft>
                <a:spcPts val="200"/>
              </a:spcAft>
              <a:buFont typeface="Arial" pitchFamily="34" charset="0"/>
              <a:buChar char="‒"/>
              <a:defRPr/>
            </a:pPr>
            <a:endParaRPr lang="en-US" sz="1600" b="1" dirty="0">
              <a:latin typeface="Franklin Gothic Demi" pitchFamily="34" charset="0"/>
              <a:cs typeface="Arial" pitchFamily="34" charset="0"/>
            </a:endParaRPr>
          </a:p>
        </p:txBody>
      </p:sp>
    </p:spTree>
    <p:extLst>
      <p:ext uri="{BB962C8B-B14F-4D97-AF65-F5344CB8AC3E}">
        <p14:creationId xmlns:p14="http://schemas.microsoft.com/office/powerpoint/2010/main" val="3604169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 y="-50801"/>
            <a:ext cx="9278938" cy="1566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3855" y="70910"/>
            <a:ext cx="9144000" cy="1200329"/>
          </a:xfrm>
          <a:prstGeom prst="rect">
            <a:avLst/>
          </a:prstGeom>
          <a:noFill/>
        </p:spPr>
        <p:txBody>
          <a:bodyPr wrap="square" rtlCol="0">
            <a:spAutoFit/>
          </a:bodyPr>
          <a:lstStyle/>
          <a:p>
            <a:pPr algn="ctr"/>
            <a:r>
              <a:rPr lang="en-US" sz="3600" dirty="0">
                <a:solidFill>
                  <a:schemeClr val="bg1"/>
                </a:solidFill>
                <a:latin typeface="Franklin Gothic Demi" pitchFamily="34" charset="0"/>
              </a:rPr>
              <a:t>The TechStart Grant, a component of MTI’s Business Innovation Program</a:t>
            </a:r>
            <a:endParaRPr lang="en-US" sz="3600" dirty="0">
              <a:solidFill>
                <a:schemeClr val="bg1"/>
              </a:solidFill>
              <a:latin typeface="Franklin Gothic Demi" pitchFamily="34" charset="0"/>
              <a:cs typeface="Calibri" pitchFamily="34" charset="0"/>
            </a:endParaRPr>
          </a:p>
        </p:txBody>
      </p:sp>
      <p:sp>
        <p:nvSpPr>
          <p:cNvPr id="6" name="Rounded Rectangle 5"/>
          <p:cNvSpPr/>
          <p:nvPr/>
        </p:nvSpPr>
        <p:spPr>
          <a:xfrm>
            <a:off x="304800" y="1571625"/>
            <a:ext cx="8305800" cy="1171575"/>
          </a:xfrm>
          <a:prstGeom prst="roundRect">
            <a:avLst/>
          </a:prstGeom>
          <a:noFill/>
          <a:ln>
            <a:noFill/>
          </a:ln>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en-US">
              <a:latin typeface="Franklin Gothic Demi" pitchFamily="34" charset="0"/>
            </a:endParaRPr>
          </a:p>
        </p:txBody>
      </p:sp>
      <p:sp>
        <p:nvSpPr>
          <p:cNvPr id="7" name="TextBox 4"/>
          <p:cNvSpPr txBox="1">
            <a:spLocks noChangeArrowheads="1"/>
          </p:cNvSpPr>
          <p:nvPr/>
        </p:nvSpPr>
        <p:spPr bwMode="auto">
          <a:xfrm>
            <a:off x="119877" y="2057400"/>
            <a:ext cx="900545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nSpc>
                <a:spcPct val="114000"/>
              </a:lnSpc>
            </a:pPr>
            <a:r>
              <a:rPr lang="en-US" b="1" dirty="0">
                <a:solidFill>
                  <a:schemeClr val="tx2">
                    <a:lumMod val="75000"/>
                  </a:schemeClr>
                </a:solidFill>
                <a:latin typeface="Franklin Gothic Demi" pitchFamily="34" charset="0"/>
                <a:cs typeface="Arial" pitchFamily="34" charset="0"/>
              </a:rPr>
              <a:t>Purpose of TechStart Grant:</a:t>
            </a:r>
          </a:p>
          <a:p>
            <a:pPr marL="461963" indent="-461963">
              <a:lnSpc>
                <a:spcPct val="114000"/>
              </a:lnSpc>
            </a:pPr>
            <a:r>
              <a:rPr lang="en-US" i="1" dirty="0" smtClean="0">
                <a:solidFill>
                  <a:schemeClr val="tx2">
                    <a:lumMod val="75000"/>
                  </a:schemeClr>
                </a:solidFill>
                <a:latin typeface="Franklin Gothic Demi" pitchFamily="34" charset="0"/>
                <a:cs typeface="Arial" pitchFamily="34" charset="0"/>
              </a:rPr>
              <a:t>	To </a:t>
            </a:r>
            <a:r>
              <a:rPr lang="en-US" i="1" dirty="0">
                <a:solidFill>
                  <a:schemeClr val="tx2">
                    <a:lumMod val="75000"/>
                  </a:schemeClr>
                </a:solidFill>
                <a:latin typeface="Franklin Gothic Demi" pitchFamily="34" charset="0"/>
                <a:cs typeface="Arial" pitchFamily="34" charset="0"/>
              </a:rPr>
              <a:t>provide quick funding for specific small projects that will lay the </a:t>
            </a:r>
            <a:r>
              <a:rPr lang="en-US" i="1" u="sng" dirty="0" smtClean="0">
                <a:solidFill>
                  <a:schemeClr val="tx2">
                    <a:lumMod val="75000"/>
                  </a:schemeClr>
                </a:solidFill>
                <a:latin typeface="Franklin Gothic Demi" pitchFamily="34" charset="0"/>
                <a:cs typeface="Arial" pitchFamily="34" charset="0"/>
              </a:rPr>
              <a:t>basic </a:t>
            </a:r>
            <a:r>
              <a:rPr lang="en-US" i="1" u="sng" dirty="0">
                <a:solidFill>
                  <a:schemeClr val="tx2">
                    <a:lumMod val="75000"/>
                  </a:schemeClr>
                </a:solidFill>
                <a:latin typeface="Franklin Gothic Demi" pitchFamily="34" charset="0"/>
                <a:cs typeface="Arial" pitchFamily="34" charset="0"/>
              </a:rPr>
              <a:t>business groundwork</a:t>
            </a:r>
            <a:r>
              <a:rPr lang="en-US" i="1" dirty="0">
                <a:solidFill>
                  <a:schemeClr val="tx2">
                    <a:lumMod val="75000"/>
                  </a:schemeClr>
                </a:solidFill>
                <a:latin typeface="Franklin Gothic Demi" pitchFamily="34" charset="0"/>
                <a:cs typeface="Arial" pitchFamily="34" charset="0"/>
              </a:rPr>
              <a:t> critical to securing additional funding</a:t>
            </a:r>
          </a:p>
        </p:txBody>
      </p:sp>
      <p:sp>
        <p:nvSpPr>
          <p:cNvPr id="8" name="Rounded Rectangle 7"/>
          <p:cNvSpPr/>
          <p:nvPr/>
        </p:nvSpPr>
        <p:spPr>
          <a:xfrm>
            <a:off x="342900" y="4972338"/>
            <a:ext cx="8305800" cy="504825"/>
          </a:xfrm>
          <a:prstGeom prst="roundRect">
            <a:avLst/>
          </a:prstGeom>
          <a:noFill/>
          <a:ln>
            <a:noFill/>
          </a:ln>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en-US">
              <a:latin typeface="Franklin Gothic Demi" pitchFamily="34" charset="0"/>
            </a:endParaRPr>
          </a:p>
        </p:txBody>
      </p:sp>
      <p:sp>
        <p:nvSpPr>
          <p:cNvPr id="9" name="TextBox 6"/>
          <p:cNvSpPr txBox="1">
            <a:spLocks noChangeArrowheads="1"/>
          </p:cNvSpPr>
          <p:nvPr/>
        </p:nvSpPr>
        <p:spPr bwMode="auto">
          <a:xfrm>
            <a:off x="304800" y="1571066"/>
            <a:ext cx="822960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700" b="1" dirty="0" smtClean="0">
                <a:solidFill>
                  <a:schemeClr val="tx2">
                    <a:lumMod val="75000"/>
                  </a:schemeClr>
                </a:solidFill>
                <a:latin typeface="Franklin Gothic Demi" pitchFamily="34" charset="0"/>
                <a:cs typeface="Arial" pitchFamily="34" charset="0"/>
              </a:rPr>
              <a:t>TECHSTART GRANTS </a:t>
            </a:r>
            <a:r>
              <a:rPr lang="en-US" sz="1700" b="1" dirty="0">
                <a:solidFill>
                  <a:schemeClr val="tx2">
                    <a:lumMod val="75000"/>
                  </a:schemeClr>
                </a:solidFill>
                <a:latin typeface="Franklin Gothic Demi" pitchFamily="34" charset="0"/>
                <a:cs typeface="Arial" pitchFamily="34" charset="0"/>
              </a:rPr>
              <a:t>PROVIDE UP TO $5,000 FOR BUSINESS PLANNING ACTIVITIES</a:t>
            </a:r>
            <a:endParaRPr lang="en-US" sz="1700" i="1" dirty="0">
              <a:solidFill>
                <a:schemeClr val="tx2">
                  <a:lumMod val="75000"/>
                </a:schemeClr>
              </a:solidFill>
              <a:latin typeface="Franklin Gothic Demi" pitchFamily="34" charset="0"/>
              <a:cs typeface="Arial" pitchFamily="34" charset="0"/>
            </a:endParaRPr>
          </a:p>
          <a:p>
            <a:endParaRPr lang="en-US" sz="1700" i="1" dirty="0">
              <a:solidFill>
                <a:schemeClr val="tx2">
                  <a:lumMod val="75000"/>
                </a:schemeClr>
              </a:solidFill>
              <a:latin typeface="Franklin Gothic Demi" pitchFamily="34" charset="0"/>
              <a:cs typeface="Arial" pitchFamily="34" charset="0"/>
            </a:endParaRPr>
          </a:p>
        </p:txBody>
      </p:sp>
      <p:sp>
        <p:nvSpPr>
          <p:cNvPr id="10" name="TextBox 9"/>
          <p:cNvSpPr txBox="1"/>
          <p:nvPr/>
        </p:nvSpPr>
        <p:spPr>
          <a:xfrm>
            <a:off x="1319645" y="3262293"/>
            <a:ext cx="6477000" cy="2223686"/>
          </a:xfrm>
          <a:prstGeom prst="rect">
            <a:avLst/>
          </a:prstGeom>
          <a:noFill/>
        </p:spPr>
        <p:txBody>
          <a:bodyPr>
            <a:spAutoFit/>
          </a:bodyPr>
          <a:lstStyle/>
          <a:p>
            <a:pPr algn="ctr" fontAlgn="auto">
              <a:spcBef>
                <a:spcPts val="600"/>
              </a:spcBef>
              <a:spcAft>
                <a:spcPts val="600"/>
              </a:spcAft>
              <a:defRPr/>
            </a:pPr>
            <a:r>
              <a:rPr lang="en-US" sz="2000" b="1" dirty="0">
                <a:latin typeface="Franklin Gothic Demi" pitchFamily="34" charset="0"/>
                <a:cs typeface="Arial" pitchFamily="34" charset="0"/>
              </a:rPr>
              <a:t>GRANTS FUNDED </a:t>
            </a:r>
            <a:r>
              <a:rPr lang="en-US" sz="2000" b="1" dirty="0" smtClean="0">
                <a:latin typeface="Franklin Gothic Demi" pitchFamily="34" charset="0"/>
                <a:cs typeface="Arial" pitchFamily="34" charset="0"/>
              </a:rPr>
              <a:t>MONTHLY</a:t>
            </a:r>
            <a:endParaRPr lang="en-US" sz="2000" b="1" dirty="0">
              <a:latin typeface="Franklin Gothic Demi" pitchFamily="34" charset="0"/>
              <a:cs typeface="Arial" pitchFamily="34" charset="0"/>
            </a:endParaRPr>
          </a:p>
          <a:p>
            <a:pPr algn="ctr" fontAlgn="auto">
              <a:spcBef>
                <a:spcPts val="0"/>
              </a:spcBef>
              <a:spcAft>
                <a:spcPts val="0"/>
              </a:spcAft>
              <a:defRPr/>
            </a:pPr>
            <a:endParaRPr lang="en-US" sz="1200" b="1" dirty="0">
              <a:latin typeface="Franklin Gothic Demi" pitchFamily="34" charset="0"/>
              <a:cs typeface="Arial" pitchFamily="34" charset="0"/>
            </a:endParaRPr>
          </a:p>
          <a:p>
            <a:pPr algn="ctr" fontAlgn="auto">
              <a:spcBef>
                <a:spcPts val="600"/>
              </a:spcBef>
              <a:spcAft>
                <a:spcPts val="300"/>
              </a:spcAft>
              <a:defRPr/>
            </a:pPr>
            <a:r>
              <a:rPr lang="en-US" sz="2000" b="1" dirty="0">
                <a:latin typeface="Franklin Gothic Demi" pitchFamily="34" charset="0"/>
                <a:cs typeface="Arial" pitchFamily="34" charset="0"/>
              </a:rPr>
              <a:t>UPCOMING KEY DATES:</a:t>
            </a:r>
          </a:p>
          <a:p>
            <a:pPr marL="685800" fontAlgn="auto">
              <a:spcBef>
                <a:spcPts val="600"/>
              </a:spcBef>
              <a:spcAft>
                <a:spcPts val="300"/>
              </a:spcAft>
              <a:tabLst>
                <a:tab pos="3257550" algn="l"/>
              </a:tabLst>
              <a:defRPr/>
            </a:pPr>
            <a:r>
              <a:rPr lang="en-US" dirty="0">
                <a:latin typeface="Franklin Gothic Demi" pitchFamily="34" charset="0"/>
                <a:cs typeface="Arial" pitchFamily="34" charset="0"/>
              </a:rPr>
              <a:t>Application Submission:  	</a:t>
            </a:r>
            <a:r>
              <a:rPr lang="en-US" dirty="0" smtClean="0">
                <a:latin typeface="Franklin Gothic Demi" pitchFamily="34" charset="0"/>
                <a:cs typeface="Arial" pitchFamily="34" charset="0"/>
              </a:rPr>
              <a:t>December 1, </a:t>
            </a:r>
            <a:r>
              <a:rPr lang="en-US" dirty="0" smtClean="0">
                <a:latin typeface="Franklin Gothic Demi" pitchFamily="34" charset="0"/>
                <a:cs typeface="Arial" pitchFamily="34" charset="0"/>
              </a:rPr>
              <a:t>2015</a:t>
            </a:r>
          </a:p>
          <a:p>
            <a:pPr marL="685800" fontAlgn="auto">
              <a:spcBef>
                <a:spcPts val="600"/>
              </a:spcBef>
              <a:spcAft>
                <a:spcPts val="300"/>
              </a:spcAft>
              <a:tabLst>
                <a:tab pos="3257550" algn="l"/>
              </a:tabLst>
              <a:defRPr/>
            </a:pPr>
            <a:r>
              <a:rPr lang="en-US" dirty="0" smtClean="0">
                <a:latin typeface="Franklin Gothic Demi" pitchFamily="34" charset="0"/>
                <a:cs typeface="Arial" pitchFamily="34" charset="0"/>
              </a:rPr>
              <a:t>Grant Notification by: </a:t>
            </a:r>
            <a:r>
              <a:rPr lang="en-US" dirty="0">
                <a:latin typeface="Franklin Gothic Demi" pitchFamily="34" charset="0"/>
                <a:cs typeface="Arial" pitchFamily="34" charset="0"/>
              </a:rPr>
              <a:t>	</a:t>
            </a:r>
            <a:r>
              <a:rPr lang="en-US" dirty="0" smtClean="0">
                <a:latin typeface="Franklin Gothic Demi" pitchFamily="34" charset="0"/>
                <a:cs typeface="Arial" pitchFamily="34" charset="0"/>
              </a:rPr>
              <a:t>December 22, </a:t>
            </a:r>
            <a:r>
              <a:rPr lang="en-US" dirty="0" smtClean="0">
                <a:latin typeface="Franklin Gothic Demi" pitchFamily="34" charset="0"/>
                <a:cs typeface="Arial" pitchFamily="34" charset="0"/>
              </a:rPr>
              <a:t>2015</a:t>
            </a:r>
          </a:p>
          <a:p>
            <a:pPr marL="685800" fontAlgn="auto">
              <a:spcBef>
                <a:spcPts val="600"/>
              </a:spcBef>
              <a:spcAft>
                <a:spcPts val="300"/>
              </a:spcAft>
              <a:tabLst>
                <a:tab pos="3257550" algn="l"/>
              </a:tabLst>
              <a:defRPr/>
            </a:pPr>
            <a:r>
              <a:rPr lang="en-US" dirty="0" smtClean="0">
                <a:latin typeface="Franklin Gothic Demi" pitchFamily="34" charset="0"/>
                <a:cs typeface="Arial" pitchFamily="34" charset="0"/>
              </a:rPr>
              <a:t>Future </a:t>
            </a:r>
            <a:r>
              <a:rPr lang="en-US" dirty="0">
                <a:latin typeface="Franklin Gothic Demi" pitchFamily="34" charset="0"/>
                <a:cs typeface="Arial" pitchFamily="34" charset="0"/>
              </a:rPr>
              <a:t>Submissions: 	</a:t>
            </a:r>
            <a:r>
              <a:rPr lang="en-US" dirty="0" smtClean="0">
                <a:latin typeface="Franklin Gothic Demi" pitchFamily="34" charset="0"/>
                <a:cs typeface="Arial" pitchFamily="34" charset="0"/>
              </a:rPr>
              <a:t>January 5 and February 2</a:t>
            </a:r>
            <a:endParaRPr lang="en-US" dirty="0">
              <a:latin typeface="Franklin Gothic Demi" pitchFamily="34" charset="0"/>
              <a:cs typeface="Arial" pitchFamily="34" charset="0"/>
            </a:endParaRPr>
          </a:p>
        </p:txBody>
      </p:sp>
      <p:sp>
        <p:nvSpPr>
          <p:cNvPr id="11" name="TextBox 8"/>
          <p:cNvSpPr txBox="1">
            <a:spLocks noChangeArrowheads="1"/>
          </p:cNvSpPr>
          <p:nvPr/>
        </p:nvSpPr>
        <p:spPr bwMode="auto">
          <a:xfrm>
            <a:off x="2570017" y="5460207"/>
            <a:ext cx="41148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200" dirty="0">
                <a:solidFill>
                  <a:schemeClr val="tx2">
                    <a:lumMod val="75000"/>
                  </a:schemeClr>
                </a:solidFill>
                <a:latin typeface="Franklin Gothic Demi" pitchFamily="34" charset="0"/>
                <a:cs typeface="Arial" pitchFamily="34" charset="0"/>
              </a:rPr>
              <a:t>For more information, contact:</a:t>
            </a:r>
          </a:p>
          <a:p>
            <a:pPr algn="ctr"/>
            <a:r>
              <a:rPr lang="en-US" sz="1200" dirty="0">
                <a:solidFill>
                  <a:schemeClr val="tx2">
                    <a:lumMod val="75000"/>
                  </a:schemeClr>
                </a:solidFill>
                <a:latin typeface="Franklin Gothic Demi" pitchFamily="34" charset="0"/>
                <a:cs typeface="Arial" pitchFamily="34" charset="0"/>
              </a:rPr>
              <a:t>Shane Beckim</a:t>
            </a:r>
          </a:p>
          <a:p>
            <a:pPr algn="ctr"/>
            <a:r>
              <a:rPr lang="en-US" sz="1200" dirty="0">
                <a:latin typeface="Franklin Gothic Demi" pitchFamily="34" charset="0"/>
                <a:cs typeface="Arial" pitchFamily="34" charset="0"/>
                <a:hlinkClick r:id="rId3"/>
              </a:rPr>
              <a:t>sbeckim@mainetechnology.org</a:t>
            </a:r>
            <a:endParaRPr lang="en-US" sz="1200" dirty="0">
              <a:latin typeface="Franklin Gothic Demi" pitchFamily="34" charset="0"/>
              <a:cs typeface="Arial" pitchFamily="34" charset="0"/>
            </a:endParaRPr>
          </a:p>
          <a:p>
            <a:pPr algn="ctr"/>
            <a:r>
              <a:rPr lang="en-US" sz="1200" dirty="0">
                <a:solidFill>
                  <a:schemeClr val="tx2">
                    <a:lumMod val="75000"/>
                  </a:schemeClr>
                </a:solidFill>
                <a:latin typeface="Franklin Gothic Demi" pitchFamily="34" charset="0"/>
                <a:cs typeface="Arial" pitchFamily="34" charset="0"/>
              </a:rPr>
              <a:t>207-588-1018</a:t>
            </a:r>
          </a:p>
        </p:txBody>
      </p:sp>
    </p:spTree>
    <p:extLst>
      <p:ext uri="{BB962C8B-B14F-4D97-AF65-F5344CB8AC3E}">
        <p14:creationId xmlns:p14="http://schemas.microsoft.com/office/powerpoint/2010/main" val="2232244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0" y="0"/>
            <a:ext cx="9144000" cy="685800"/>
          </a:xfrm>
          <a:prstGeom prst="rect">
            <a:avLst/>
          </a:prstGeom>
        </p:spPr>
        <p:txBody>
          <a:bodyPr/>
          <a:lstStyle>
            <a:lvl1pPr algn="ctr" defTabSz="914400" rtl="0" eaLnBrk="1" latinLnBrk="0" hangingPunct="1">
              <a:spcBef>
                <a:spcPct val="0"/>
              </a:spcBef>
              <a:buNone/>
              <a:defRPr sz="4000" b="1" kern="1200">
                <a:solidFill>
                  <a:schemeClr val="bg1">
                    <a:lumMod val="85000"/>
                  </a:schemeClr>
                </a:solidFill>
                <a:latin typeface="Franklin Gothic Demi" pitchFamily="34" charset="0"/>
                <a:ea typeface="+mj-ea"/>
                <a:cs typeface="+mj-cs"/>
              </a:defRPr>
            </a:lvl1pPr>
          </a:lstStyle>
          <a:p>
            <a:r>
              <a:rPr lang="en-US" sz="3200" dirty="0" smtClean="0">
                <a:solidFill>
                  <a:schemeClr val="tx2">
                    <a:lumMod val="75000"/>
                  </a:schemeClr>
                </a:solidFill>
              </a:rPr>
              <a:t>Limitations and restrictions of the</a:t>
            </a:r>
            <a:br>
              <a:rPr lang="en-US" sz="3200" dirty="0" smtClean="0">
                <a:solidFill>
                  <a:schemeClr val="tx2">
                    <a:lumMod val="75000"/>
                  </a:schemeClr>
                </a:solidFill>
              </a:rPr>
            </a:br>
            <a:r>
              <a:rPr lang="en-US" sz="3200" dirty="0" smtClean="0">
                <a:solidFill>
                  <a:schemeClr val="tx2">
                    <a:lumMod val="75000"/>
                  </a:schemeClr>
                </a:solidFill>
              </a:rPr>
              <a:t>TechStart Grant</a:t>
            </a:r>
            <a:endParaRPr lang="en-US" sz="3200" dirty="0">
              <a:solidFill>
                <a:schemeClr val="tx2">
                  <a:lumMod val="75000"/>
                </a:schemeClr>
              </a:solidFill>
            </a:endParaRPr>
          </a:p>
        </p:txBody>
      </p:sp>
      <p:sp>
        <p:nvSpPr>
          <p:cNvPr id="3" name="Rectangle 2"/>
          <p:cNvSpPr/>
          <p:nvPr/>
        </p:nvSpPr>
        <p:spPr>
          <a:xfrm>
            <a:off x="498966" y="1066800"/>
            <a:ext cx="8146068" cy="4267200"/>
          </a:xfrm>
          <a:prstGeom prst="rect">
            <a:avLst/>
          </a:prstGeom>
          <a:noFill/>
          <a:ln>
            <a:solidFill>
              <a:schemeClr val="tx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Demi" pitchFamily="34" charset="0"/>
            </a:endParaRPr>
          </a:p>
        </p:txBody>
      </p:sp>
      <p:sp>
        <p:nvSpPr>
          <p:cNvPr id="4" name="TextBox 3"/>
          <p:cNvSpPr txBox="1"/>
          <p:nvPr/>
        </p:nvSpPr>
        <p:spPr>
          <a:xfrm>
            <a:off x="727318" y="1295400"/>
            <a:ext cx="7502135" cy="3235822"/>
          </a:xfrm>
          <a:prstGeom prst="rect">
            <a:avLst/>
          </a:prstGeom>
          <a:noFill/>
        </p:spPr>
        <p:txBody>
          <a:bodyPr wrap="square" rtlCol="0">
            <a:spAutoFit/>
          </a:bodyPr>
          <a:lstStyle/>
          <a:p>
            <a:pPr marL="342900" indent="-342900">
              <a:lnSpc>
                <a:spcPct val="114000"/>
              </a:lnSpc>
              <a:spcBef>
                <a:spcPts val="600"/>
              </a:spcBef>
              <a:spcAft>
                <a:spcPts val="300"/>
              </a:spcAft>
              <a:buFont typeface="Wingdings" pitchFamily="2" charset="2"/>
              <a:buChar char="Ø"/>
            </a:pPr>
            <a:r>
              <a:rPr lang="en-US" sz="2400" dirty="0">
                <a:latin typeface="Franklin Gothic Demi" pitchFamily="34" charset="0"/>
                <a:cs typeface="Arial" pitchFamily="34" charset="0"/>
              </a:rPr>
              <a:t>TechStart Grant funds may NOT be used as cash match to other MTI funding components</a:t>
            </a:r>
          </a:p>
          <a:p>
            <a:pPr marL="342900" indent="-342900">
              <a:lnSpc>
                <a:spcPct val="114000"/>
              </a:lnSpc>
              <a:spcBef>
                <a:spcPts val="600"/>
              </a:spcBef>
              <a:spcAft>
                <a:spcPts val="300"/>
              </a:spcAft>
              <a:buFont typeface="Wingdings" pitchFamily="2" charset="2"/>
              <a:buChar char="Ø"/>
            </a:pPr>
            <a:r>
              <a:rPr lang="en-US" sz="2400" dirty="0">
                <a:latin typeface="Franklin Gothic Demi" pitchFamily="34" charset="0"/>
                <a:cs typeface="Arial" pitchFamily="34" charset="0"/>
              </a:rPr>
              <a:t>An organization or principal investigator may NOT exceed two TechStart Grants within a 12 month period</a:t>
            </a:r>
          </a:p>
          <a:p>
            <a:pPr marL="342900" indent="-342900">
              <a:lnSpc>
                <a:spcPct val="114000"/>
              </a:lnSpc>
              <a:spcBef>
                <a:spcPts val="600"/>
              </a:spcBef>
              <a:spcAft>
                <a:spcPts val="300"/>
              </a:spcAft>
              <a:buFont typeface="Wingdings" pitchFamily="2" charset="2"/>
              <a:buChar char="Ø"/>
            </a:pPr>
            <a:r>
              <a:rPr lang="en-US" sz="2400" dirty="0">
                <a:latin typeface="Franklin Gothic Demi" pitchFamily="34" charset="0"/>
                <a:cs typeface="Arial" pitchFamily="34" charset="0"/>
              </a:rPr>
              <a:t>TechStart Grant projects must NOT be more than 6 months in duration</a:t>
            </a:r>
          </a:p>
        </p:txBody>
      </p:sp>
      <p:sp>
        <p:nvSpPr>
          <p:cNvPr id="6" name="Rectangle 5"/>
          <p:cNvSpPr/>
          <p:nvPr/>
        </p:nvSpPr>
        <p:spPr>
          <a:xfrm>
            <a:off x="38100" y="5488814"/>
            <a:ext cx="9067800" cy="369332"/>
          </a:xfrm>
          <a:prstGeom prst="rect">
            <a:avLst/>
          </a:prstGeom>
        </p:spPr>
        <p:txBody>
          <a:bodyPr wrap="square">
            <a:spAutoFit/>
          </a:bodyPr>
          <a:lstStyle/>
          <a:p>
            <a:pPr algn="ctr"/>
            <a:r>
              <a:rPr lang="en-US" i="1" dirty="0" smtClean="0">
                <a:solidFill>
                  <a:schemeClr val="tx2">
                    <a:lumMod val="75000"/>
                  </a:schemeClr>
                </a:solidFill>
                <a:latin typeface="Franklin Gothic Demi" pitchFamily="34" charset="0"/>
                <a:cs typeface="Arial" pitchFamily="34" charset="0"/>
              </a:rPr>
              <a:t>TECHSTART </a:t>
            </a:r>
            <a:r>
              <a:rPr lang="en-US" i="1" dirty="0">
                <a:solidFill>
                  <a:schemeClr val="tx2">
                    <a:lumMod val="75000"/>
                  </a:schemeClr>
                </a:solidFill>
                <a:latin typeface="Franklin Gothic Demi" pitchFamily="34" charset="0"/>
                <a:cs typeface="Arial" pitchFamily="34" charset="0"/>
              </a:rPr>
              <a:t>GRANTS </a:t>
            </a:r>
            <a:r>
              <a:rPr lang="en-US" i="1" dirty="0" smtClean="0">
                <a:solidFill>
                  <a:schemeClr val="tx2">
                    <a:lumMod val="75000"/>
                  </a:schemeClr>
                </a:solidFill>
                <a:latin typeface="Franklin Gothic Demi" pitchFamily="34" charset="0"/>
                <a:cs typeface="Arial" pitchFamily="34" charset="0"/>
              </a:rPr>
              <a:t>REQUIRE </a:t>
            </a:r>
            <a:r>
              <a:rPr lang="en-US" i="1" dirty="0">
                <a:solidFill>
                  <a:schemeClr val="tx2">
                    <a:lumMod val="75000"/>
                  </a:schemeClr>
                </a:solidFill>
                <a:latin typeface="Franklin Gothic Demi" pitchFamily="34" charset="0"/>
                <a:cs typeface="Arial" pitchFamily="34" charset="0"/>
              </a:rPr>
              <a:t>AT LEAST 1:1 MATCH FROM THE APPLICANT</a:t>
            </a:r>
          </a:p>
        </p:txBody>
      </p:sp>
    </p:spTree>
    <p:extLst>
      <p:ext uri="{BB962C8B-B14F-4D97-AF65-F5344CB8AC3E}">
        <p14:creationId xmlns:p14="http://schemas.microsoft.com/office/powerpoint/2010/main" val="2393177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p:cNvSpPr txBox="1">
            <a:spLocks/>
          </p:cNvSpPr>
          <p:nvPr/>
        </p:nvSpPr>
        <p:spPr>
          <a:xfrm>
            <a:off x="0" y="13855"/>
            <a:ext cx="9144000" cy="1143000"/>
          </a:xfrm>
          <a:prstGeom prst="rect">
            <a:avLst/>
          </a:prstGeom>
        </p:spPr>
        <p:txBody>
          <a:bodyPr/>
          <a:lstStyle>
            <a:lvl1pPr algn="ctr" defTabSz="914400" rtl="0" eaLnBrk="1" latinLnBrk="0" hangingPunct="1">
              <a:spcBef>
                <a:spcPct val="0"/>
              </a:spcBef>
              <a:buNone/>
              <a:defRPr sz="4000" b="1" kern="1200">
                <a:solidFill>
                  <a:schemeClr val="bg1">
                    <a:lumMod val="85000"/>
                  </a:schemeClr>
                </a:solidFill>
                <a:latin typeface="Franklin Gothic Demi" pitchFamily="34" charset="0"/>
                <a:ea typeface="+mj-ea"/>
                <a:cs typeface="+mj-cs"/>
              </a:defRPr>
            </a:lvl1pPr>
          </a:lstStyle>
          <a:p>
            <a:r>
              <a:rPr lang="en-US" b="0" dirty="0" smtClean="0">
                <a:solidFill>
                  <a:schemeClr val="tx2">
                    <a:lumMod val="75000"/>
                  </a:schemeClr>
                </a:solidFill>
              </a:rPr>
              <a:t>TechStart Grant funds are only eligible for specific activities</a:t>
            </a:r>
          </a:p>
        </p:txBody>
      </p:sp>
      <p:sp>
        <p:nvSpPr>
          <p:cNvPr id="14" name="Rectangle 13"/>
          <p:cNvSpPr/>
          <p:nvPr/>
        </p:nvSpPr>
        <p:spPr>
          <a:xfrm>
            <a:off x="4745822" y="1382713"/>
            <a:ext cx="4267200" cy="4637087"/>
          </a:xfrm>
          <a:prstGeom prst="rect">
            <a:avLst/>
          </a:prstGeom>
          <a:noFill/>
          <a:ln w="349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Franklin Gothic Demi" pitchFamily="34" charset="0"/>
            </a:endParaRPr>
          </a:p>
        </p:txBody>
      </p:sp>
      <p:sp>
        <p:nvSpPr>
          <p:cNvPr id="15" name="Rectangle 14"/>
          <p:cNvSpPr/>
          <p:nvPr/>
        </p:nvSpPr>
        <p:spPr>
          <a:xfrm>
            <a:off x="4745822" y="1376363"/>
            <a:ext cx="4267200" cy="762000"/>
          </a:xfrm>
          <a:prstGeom prst="rect">
            <a:avLst/>
          </a:prstGeom>
          <a:noFill/>
          <a:ln w="349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Franklin Gothic Demi" pitchFamily="34" charset="0"/>
            </a:endParaRPr>
          </a:p>
        </p:txBody>
      </p:sp>
      <p:sp>
        <p:nvSpPr>
          <p:cNvPr id="16" name="Rectangle 15"/>
          <p:cNvSpPr/>
          <p:nvPr/>
        </p:nvSpPr>
        <p:spPr>
          <a:xfrm>
            <a:off x="326222" y="2404768"/>
            <a:ext cx="4267200" cy="3691231"/>
          </a:xfrm>
          <a:prstGeom prst="rect">
            <a:avLst/>
          </a:prstGeom>
          <a:noFill/>
          <a:ln w="349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Franklin Gothic Demi" pitchFamily="34" charset="0"/>
            </a:endParaRPr>
          </a:p>
        </p:txBody>
      </p:sp>
      <p:sp>
        <p:nvSpPr>
          <p:cNvPr id="17" name="Rectangle 16"/>
          <p:cNvSpPr/>
          <p:nvPr/>
        </p:nvSpPr>
        <p:spPr>
          <a:xfrm>
            <a:off x="326222" y="1371600"/>
            <a:ext cx="4267200" cy="762000"/>
          </a:xfrm>
          <a:prstGeom prst="rect">
            <a:avLst/>
          </a:prstGeom>
          <a:noFill/>
          <a:ln w="349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Franklin Gothic Demi" pitchFamily="34" charset="0"/>
            </a:endParaRPr>
          </a:p>
        </p:txBody>
      </p:sp>
      <p:sp>
        <p:nvSpPr>
          <p:cNvPr id="18" name="TextBox 9"/>
          <p:cNvSpPr txBox="1">
            <a:spLocks noChangeArrowheads="1"/>
          </p:cNvSpPr>
          <p:nvPr/>
        </p:nvSpPr>
        <p:spPr bwMode="auto">
          <a:xfrm>
            <a:off x="294138" y="2138363"/>
            <a:ext cx="4049263" cy="350865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285750" indent="-28575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ts val="300"/>
              </a:spcBef>
              <a:spcAft>
                <a:spcPts val="600"/>
              </a:spcAft>
              <a:buFont typeface="Arial" pitchFamily="34" charset="0"/>
              <a:buChar char="•"/>
            </a:pPr>
            <a:r>
              <a:rPr lang="en-US" sz="1600" dirty="0">
                <a:latin typeface="Franklin Gothic Demi" pitchFamily="34" charset="0"/>
                <a:cs typeface="Arial" pitchFamily="34" charset="0"/>
              </a:rPr>
              <a:t>Market </a:t>
            </a:r>
            <a:r>
              <a:rPr lang="en-US" sz="1600" dirty="0" smtClean="0">
                <a:latin typeface="Franklin Gothic Demi" pitchFamily="34" charset="0"/>
                <a:cs typeface="Arial" pitchFamily="34" charset="0"/>
              </a:rPr>
              <a:t>analysis including surveys, interviews, purchase of data, activities related to quantifying the market opportunity</a:t>
            </a:r>
            <a:endParaRPr lang="en-US" sz="1600" dirty="0">
              <a:latin typeface="Franklin Gothic Demi" pitchFamily="34" charset="0"/>
              <a:cs typeface="Arial" pitchFamily="34" charset="0"/>
            </a:endParaRPr>
          </a:p>
          <a:p>
            <a:pPr>
              <a:spcBef>
                <a:spcPts val="300"/>
              </a:spcBef>
              <a:spcAft>
                <a:spcPts val="600"/>
              </a:spcAft>
              <a:buFont typeface="Arial" pitchFamily="34" charset="0"/>
              <a:buChar char="•"/>
            </a:pPr>
            <a:r>
              <a:rPr lang="en-US" sz="1600" dirty="0" smtClean="0">
                <a:latin typeface="Franklin Gothic Demi" pitchFamily="34" charset="0"/>
                <a:cs typeface="Arial" pitchFamily="34" charset="0"/>
              </a:rPr>
              <a:t>Business </a:t>
            </a:r>
            <a:r>
              <a:rPr lang="en-US" sz="1600" dirty="0">
                <a:latin typeface="Franklin Gothic Demi" pitchFamily="34" charset="0"/>
                <a:cs typeface="Arial" pitchFamily="34" charset="0"/>
              </a:rPr>
              <a:t>plan development </a:t>
            </a:r>
            <a:r>
              <a:rPr lang="en-US" sz="1600" dirty="0" smtClean="0">
                <a:latin typeface="Franklin Gothic Demi" pitchFamily="34" charset="0"/>
                <a:cs typeface="Arial" pitchFamily="34" charset="0"/>
              </a:rPr>
              <a:t>including activities related to developing go to market strategies</a:t>
            </a:r>
            <a:endParaRPr lang="en-US" sz="1600" dirty="0">
              <a:latin typeface="Franklin Gothic Demi" pitchFamily="34" charset="0"/>
              <a:cs typeface="Arial" pitchFamily="34" charset="0"/>
            </a:endParaRPr>
          </a:p>
          <a:p>
            <a:pPr>
              <a:spcBef>
                <a:spcPts val="300"/>
              </a:spcBef>
              <a:spcAft>
                <a:spcPts val="600"/>
              </a:spcAft>
              <a:buFont typeface="Arial" pitchFamily="34" charset="0"/>
              <a:buChar char="•"/>
            </a:pPr>
            <a:r>
              <a:rPr lang="en-US" sz="1600" dirty="0">
                <a:latin typeface="Franklin Gothic Demi" pitchFamily="34" charset="0"/>
                <a:cs typeface="Arial" pitchFamily="34" charset="0"/>
              </a:rPr>
              <a:t>Intellectual property </a:t>
            </a:r>
            <a:r>
              <a:rPr lang="en-US" sz="1600" dirty="0" smtClean="0">
                <a:latin typeface="Franklin Gothic Demi" pitchFamily="34" charset="0"/>
                <a:cs typeface="Arial" pitchFamily="34" charset="0"/>
              </a:rPr>
              <a:t>investigation and filings</a:t>
            </a:r>
            <a:endParaRPr lang="en-US" sz="1600" dirty="0">
              <a:latin typeface="Franklin Gothic Demi" pitchFamily="34" charset="0"/>
              <a:cs typeface="Arial" pitchFamily="34" charset="0"/>
            </a:endParaRPr>
          </a:p>
          <a:p>
            <a:pPr>
              <a:spcBef>
                <a:spcPts val="300"/>
              </a:spcBef>
              <a:spcAft>
                <a:spcPts val="600"/>
              </a:spcAft>
              <a:buFont typeface="Arial" pitchFamily="34" charset="0"/>
              <a:buChar char="•"/>
            </a:pPr>
            <a:r>
              <a:rPr lang="en-US" sz="1600" dirty="0" smtClean="0">
                <a:latin typeface="Franklin Gothic Demi" pitchFamily="34" charset="0"/>
                <a:cs typeface="Arial" pitchFamily="34" charset="0"/>
              </a:rPr>
              <a:t>Planning and preparation activities in advance of future R&amp;D activities</a:t>
            </a:r>
          </a:p>
          <a:p>
            <a:pPr>
              <a:spcBef>
                <a:spcPts val="300"/>
              </a:spcBef>
              <a:spcAft>
                <a:spcPts val="600"/>
              </a:spcAft>
              <a:buFont typeface="Arial" pitchFamily="34" charset="0"/>
              <a:buChar char="•"/>
            </a:pPr>
            <a:endParaRPr lang="en-US" sz="1600" dirty="0">
              <a:latin typeface="Franklin Gothic Demi" pitchFamily="34" charset="0"/>
              <a:cs typeface="Arial" pitchFamily="34" charset="0"/>
            </a:endParaRPr>
          </a:p>
        </p:txBody>
      </p:sp>
      <p:sp>
        <p:nvSpPr>
          <p:cNvPr id="19" name="Rectangle 6"/>
          <p:cNvSpPr>
            <a:spLocks noChangeArrowheads="1"/>
          </p:cNvSpPr>
          <p:nvPr>
            <p:custDataLst>
              <p:tags r:id="rId1"/>
            </p:custDataLst>
          </p:nvPr>
        </p:nvSpPr>
        <p:spPr bwMode="gray">
          <a:xfrm>
            <a:off x="538947" y="1444625"/>
            <a:ext cx="396875"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defTabSz="787400" eaLnBrk="0" hangingPunct="0"/>
            <a:endParaRPr lang="en-US" sz="5000" dirty="0">
              <a:solidFill>
                <a:schemeClr val="bg1"/>
              </a:solidFill>
              <a:latin typeface="Franklin Gothic Demi" pitchFamily="34" charset="0"/>
            </a:endParaRPr>
          </a:p>
        </p:txBody>
      </p:sp>
      <p:sp>
        <p:nvSpPr>
          <p:cNvPr id="21" name="TextBox 14"/>
          <p:cNvSpPr txBox="1">
            <a:spLocks noChangeArrowheads="1"/>
          </p:cNvSpPr>
          <p:nvPr/>
        </p:nvSpPr>
        <p:spPr bwMode="auto">
          <a:xfrm>
            <a:off x="4648200" y="2138363"/>
            <a:ext cx="4017178" cy="166968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285750" indent="-28575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ts val="300"/>
              </a:spcBef>
              <a:spcAft>
                <a:spcPts val="600"/>
              </a:spcAft>
              <a:buFont typeface="Arial" pitchFamily="34" charset="0"/>
              <a:buChar char="•"/>
            </a:pPr>
            <a:r>
              <a:rPr lang="en-US" sz="1600" dirty="0">
                <a:latin typeface="Franklin Gothic Demi" pitchFamily="34" charset="0"/>
                <a:cs typeface="Arial" pitchFamily="34" charset="0"/>
              </a:rPr>
              <a:t>Expenditures for any R&amp;D activities </a:t>
            </a:r>
          </a:p>
          <a:p>
            <a:pPr>
              <a:spcBef>
                <a:spcPts val="300"/>
              </a:spcBef>
              <a:spcAft>
                <a:spcPts val="600"/>
              </a:spcAft>
              <a:buFont typeface="Arial" pitchFamily="34" charset="0"/>
              <a:buChar char="•"/>
            </a:pPr>
            <a:r>
              <a:rPr lang="en-US" sz="1600" dirty="0">
                <a:latin typeface="Franklin Gothic Demi" pitchFamily="34" charset="0"/>
                <a:cs typeface="Arial" pitchFamily="34" charset="0"/>
              </a:rPr>
              <a:t>Any expenditures before the submission date for the </a:t>
            </a:r>
            <a:r>
              <a:rPr lang="en-US" sz="1600" dirty="0" smtClean="0">
                <a:latin typeface="Franklin Gothic Demi" pitchFamily="34" charset="0"/>
                <a:cs typeface="Arial" pitchFamily="34" charset="0"/>
              </a:rPr>
              <a:t>round</a:t>
            </a:r>
          </a:p>
          <a:p>
            <a:pPr>
              <a:spcBef>
                <a:spcPts val="300"/>
              </a:spcBef>
              <a:spcAft>
                <a:spcPts val="600"/>
              </a:spcAft>
              <a:buFont typeface="Arial" pitchFamily="34" charset="0"/>
              <a:buChar char="•"/>
            </a:pPr>
            <a:r>
              <a:rPr lang="en-US" sz="1600" dirty="0" smtClean="0">
                <a:latin typeface="Franklin Gothic Demi" pitchFamily="34" charset="0"/>
                <a:cs typeface="Arial" pitchFamily="34" charset="0"/>
              </a:rPr>
              <a:t>Overhead or indirect costs</a:t>
            </a:r>
          </a:p>
          <a:p>
            <a:pPr>
              <a:spcBef>
                <a:spcPts val="300"/>
              </a:spcBef>
              <a:spcAft>
                <a:spcPts val="600"/>
              </a:spcAft>
              <a:buFont typeface="Arial" pitchFamily="34" charset="0"/>
              <a:buChar char="•"/>
            </a:pPr>
            <a:r>
              <a:rPr lang="en-US" sz="1600" dirty="0" smtClean="0">
                <a:latin typeface="Franklin Gothic Demi" pitchFamily="34" charset="0"/>
                <a:cs typeface="Arial" pitchFamily="34" charset="0"/>
              </a:rPr>
              <a:t>Sales and marketing activities</a:t>
            </a:r>
            <a:endParaRPr lang="en-US" sz="1600" dirty="0">
              <a:latin typeface="Franklin Gothic Demi" pitchFamily="34" charset="0"/>
              <a:cs typeface="Arial" pitchFamily="34" charset="0"/>
            </a:endParaRPr>
          </a:p>
        </p:txBody>
      </p:sp>
      <p:sp>
        <p:nvSpPr>
          <p:cNvPr id="22" name="TextBox 8"/>
          <p:cNvSpPr txBox="1">
            <a:spLocks noChangeArrowheads="1"/>
          </p:cNvSpPr>
          <p:nvPr/>
        </p:nvSpPr>
        <p:spPr bwMode="auto">
          <a:xfrm>
            <a:off x="300956" y="1657290"/>
            <a:ext cx="41011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000" b="1" dirty="0">
                <a:solidFill>
                  <a:schemeClr val="tx2">
                    <a:lumMod val="75000"/>
                  </a:schemeClr>
                </a:solidFill>
                <a:latin typeface="Franklin Gothic Demi" pitchFamily="34" charset="0"/>
                <a:cs typeface="Arial" pitchFamily="34" charset="0"/>
              </a:rPr>
              <a:t>Examples of eligible activities</a:t>
            </a:r>
          </a:p>
        </p:txBody>
      </p:sp>
      <p:sp>
        <p:nvSpPr>
          <p:cNvPr id="23" name="TextBox 16"/>
          <p:cNvSpPr txBox="1">
            <a:spLocks noChangeArrowheads="1"/>
          </p:cNvSpPr>
          <p:nvPr/>
        </p:nvSpPr>
        <p:spPr bwMode="auto">
          <a:xfrm>
            <a:off x="4687503" y="1657290"/>
            <a:ext cx="4017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000" b="1" dirty="0">
                <a:solidFill>
                  <a:schemeClr val="tx2">
                    <a:lumMod val="75000"/>
                  </a:schemeClr>
                </a:solidFill>
                <a:latin typeface="Franklin Gothic Demi" pitchFamily="34" charset="0"/>
                <a:cs typeface="Arial" pitchFamily="34" charset="0"/>
              </a:rPr>
              <a:t>Examples of ineligible activities</a:t>
            </a:r>
          </a:p>
        </p:txBody>
      </p:sp>
      <p:sp>
        <p:nvSpPr>
          <p:cNvPr id="12" name="Rectangle 11"/>
          <p:cNvSpPr/>
          <p:nvPr/>
        </p:nvSpPr>
        <p:spPr>
          <a:xfrm>
            <a:off x="282107" y="1612428"/>
            <a:ext cx="4061294" cy="4254972"/>
          </a:xfrm>
          <a:prstGeom prst="rect">
            <a:avLst/>
          </a:prstGeom>
          <a:noFill/>
          <a:ln w="34925">
            <a:solidFill>
              <a:schemeClr val="tx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4648200" y="1612428"/>
            <a:ext cx="4191000" cy="4254972"/>
          </a:xfrm>
          <a:prstGeom prst="rect">
            <a:avLst/>
          </a:prstGeom>
          <a:noFill/>
          <a:ln w="34925">
            <a:solidFill>
              <a:schemeClr val="tx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362000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2.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1584</TotalTime>
  <Words>2791</Words>
  <Application>Microsoft Office PowerPoint</Application>
  <PresentationFormat>On-screen Show (4:3)</PresentationFormat>
  <Paragraphs>325</Paragraphs>
  <Slides>33</Slides>
  <Notes>17</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33</vt:i4>
      </vt:variant>
    </vt:vector>
  </HeadingPairs>
  <TitlesOfParts>
    <vt:vector size="46" baseType="lpstr">
      <vt:lpstr>ＭＳ Ｐゴシック</vt:lpstr>
      <vt:lpstr>Arial</vt:lpstr>
      <vt:lpstr>Arial Narrow</vt:lpstr>
      <vt:lpstr>Calibri</vt:lpstr>
      <vt:lpstr>Franklin Gothic Demi</vt:lpstr>
      <vt:lpstr>Franklin Gothic Demi Cond</vt:lpstr>
      <vt:lpstr>Franklin Gothic Heavy</vt:lpstr>
      <vt:lpstr>Rockwell</vt:lpstr>
      <vt:lpstr>Wingdings</vt:lpstr>
      <vt:lpstr>Office Theme</vt:lpstr>
      <vt:lpstr>1_Office Theme</vt:lpstr>
      <vt:lpstr>2_Office Theme</vt:lpstr>
      <vt:lpstr>4_Office Theme</vt:lpstr>
      <vt:lpstr>TechStart Grant and Seed Grant Webinar Presenter: Shane Beckim sbeckim@mainetechnology.org 207-588-1018</vt:lpstr>
      <vt:lpstr>PowerPoint Presentation</vt:lpstr>
      <vt:lpstr>  Funding Support through MTI’s                                                Business Innovation Program  </vt:lpstr>
      <vt:lpstr>PowerPoint Presentation</vt:lpstr>
      <vt:lpstr>PowerPoint Presentation</vt:lpstr>
      <vt:lpstr>PowerPoint Presentation</vt:lpstr>
      <vt:lpstr>PowerPoint Presentation</vt:lpstr>
      <vt:lpstr>PowerPoint Presentation</vt:lpstr>
      <vt:lpstr>PowerPoint Presentation</vt:lpstr>
      <vt:lpstr>Steps for submitting a TechStart Grant application</vt:lpstr>
      <vt:lpstr>Components of the TechStart Grant Application</vt:lpstr>
      <vt:lpstr>Components of the TechStart Grant Application</vt:lpstr>
      <vt:lpstr>Components of the TechStart Grant Application</vt:lpstr>
      <vt:lpstr>Components of the TechStart Grant Application</vt:lpstr>
      <vt:lpstr>Components of the TechStart Grant Application</vt:lpstr>
      <vt:lpstr>Components of the TechStart Grant Application</vt:lpstr>
      <vt:lpstr>Components of the TechStart Grant Application</vt:lpstr>
      <vt:lpstr>Review and Grant Process for TechStart Grant Applications</vt:lpstr>
      <vt:lpstr>PowerPoint Presentation</vt:lpstr>
      <vt:lpstr>PowerPoint Presentation</vt:lpstr>
      <vt:lpstr>PowerPoint Presentation</vt:lpstr>
      <vt:lpstr>Steps for submitting a Seed Grant application</vt:lpstr>
      <vt:lpstr>Components of the Seed Grant Application</vt:lpstr>
      <vt:lpstr>Components of the Seed Grant Application</vt:lpstr>
      <vt:lpstr>Components of the Seed Grant Application</vt:lpstr>
      <vt:lpstr>Components of the Seed Grant Application</vt:lpstr>
      <vt:lpstr>Components of the Seed Grant Application</vt:lpstr>
      <vt:lpstr>Components of the Seed Grant Application</vt:lpstr>
      <vt:lpstr>Components of the Seed Grant Application</vt:lpstr>
      <vt:lpstr>Review and Grant Process for  Seed Grant Applications</vt:lpstr>
      <vt:lpstr>Tips</vt:lpstr>
      <vt:lpstr>Resources</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Bullard</dc:creator>
  <cp:lastModifiedBy>Shane Beckim</cp:lastModifiedBy>
  <cp:revision>120</cp:revision>
  <cp:lastPrinted>2013-04-09T20:44:40Z</cp:lastPrinted>
  <dcterms:created xsi:type="dcterms:W3CDTF">2013-02-15T15:04:48Z</dcterms:created>
  <dcterms:modified xsi:type="dcterms:W3CDTF">2015-11-16T19:54:37Z</dcterms:modified>
</cp:coreProperties>
</file>