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260" r:id="rId4"/>
    <p:sldId id="307" r:id="rId5"/>
    <p:sldId id="293" r:id="rId6"/>
    <p:sldId id="308" r:id="rId7"/>
    <p:sldId id="309" r:id="rId8"/>
    <p:sldId id="310" r:id="rId9"/>
    <p:sldId id="269" r:id="rId10"/>
    <p:sldId id="270" r:id="rId11"/>
    <p:sldId id="267" r:id="rId12"/>
    <p:sldId id="272" r:id="rId13"/>
    <p:sldId id="273" r:id="rId14"/>
    <p:sldId id="292" r:id="rId15"/>
    <p:sldId id="296" r:id="rId16"/>
    <p:sldId id="312" r:id="rId17"/>
    <p:sldId id="311" r:id="rId18"/>
    <p:sldId id="283" r:id="rId19"/>
    <p:sldId id="302" r:id="rId20"/>
    <p:sldId id="303" r:id="rId21"/>
    <p:sldId id="299" r:id="rId22"/>
    <p:sldId id="300" r:id="rId23"/>
    <p:sldId id="294" r:id="rId24"/>
    <p:sldId id="289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4660"/>
  </p:normalViewPr>
  <p:slideViewPr>
    <p:cSldViewPr>
      <p:cViewPr>
        <p:scale>
          <a:sx n="70" d="100"/>
          <a:sy n="70" d="100"/>
        </p:scale>
        <p:origin x="-154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A7B33-0021-4DE7-A68A-109CADE6D8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E21DAA-CA93-4B79-8F85-2CD6D6946821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Who we are: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3DE7B1A8-0724-454C-BDFF-CBDA1C01E8C8}" type="parTrans" cxnId="{DF513618-565E-4F5C-9381-6E81C1CDD37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F7BCC9D7-F8A7-4727-9BC9-A55CD34D1BCE}" type="sibTrans" cxnId="{DF513618-565E-4F5C-9381-6E81C1CDD37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37B0F1A-C9A3-436E-9CA6-4C78081A6BA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We are an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industry-led, private non-profit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that is publicly funded by the state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C31FBC67-2B25-4852-8BC6-8A7A1D9CD84A}" type="parTrans" cxnId="{D578DB15-99E2-405B-A6B3-DD0AB422DD15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405783BC-EEC0-4CAA-801F-3090C3B1F94E}" type="sibTrans" cxnId="{D578DB15-99E2-405B-A6B3-DD0AB422DD15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918764C-8468-462A-897A-E6A708552236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What we do: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7F6D5990-4CCA-4753-97C6-A89E8F0CA7E1}" type="parTrans" cxnId="{EC71DEBA-DEA7-4DD3-B31C-4E4C974038D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090314CA-75B9-4AC3-B58B-C0194ADFCD76}" type="sibTrans" cxnId="{EC71DEBA-DEA7-4DD3-B31C-4E4C974038D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83553174-D852-4478-85F3-2447E270BB3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Our mission is to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stimulate, encourage and support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research and development of new products, processes and services that will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generate good jobs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across Maine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29FF926-3D84-4DDF-9C13-55C998A7576A}" type="parTrans" cxnId="{EC0D0953-CF33-4F94-9A72-1FF06B9604F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35E9B1E-10DB-4121-B7C9-3C96E14B6842}" type="sibTrans" cxnId="{EC0D0953-CF33-4F94-9A72-1FF06B9604F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5338B247-3F00-4759-9103-95F6161D5AF6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How we do it: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2A114511-4B7C-42C5-8227-D3E525DB4A6B}" type="parTrans" cxnId="{438C7C93-58B7-49C9-8EFD-470BF0FE8C10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EB16907-5ECA-40DC-ADA1-921A756861D7}" type="sibTrans" cxnId="{438C7C93-58B7-49C9-8EFD-470BF0FE8C10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2878E2C-B4CF-49DD-892E-28E57423182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We offer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early-stage capital and support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through competitive grants, loans and equity investment for the research, development and application of technologies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B69F964-22A3-4EA0-B3E6-62D94CED8A95}" type="parTrans" cxnId="{BEE814C0-F28F-4A5E-9BC3-ACB05E2C67C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FCC106A-D565-489D-A8EB-9FB513653EF8}" type="sibTrans" cxnId="{BEE814C0-F28F-4A5E-9BC3-ACB05E2C67C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38D1E01-DC03-48CD-80DD-C41712C5912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DC283FF-607A-4BEF-AA88-72DF68AE00DF}" type="parTrans" cxnId="{FFB7D351-E434-4982-9141-D7A9F80FE184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E1EF89DC-42E8-4DDC-BD06-C300A10F1328}" type="sibTrans" cxnId="{FFB7D351-E434-4982-9141-D7A9F80FE184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4D5ED2ED-3287-48C0-A328-20FEC47F4F53}" type="pres">
      <dgm:prSet presAssocID="{BC0A7B33-0021-4DE7-A68A-109CADE6D8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76864D-AF28-40E0-AB17-995F30572184}" type="pres">
      <dgm:prSet presAssocID="{8CE21DAA-CA93-4B79-8F85-2CD6D6946821}" presName="parentLin" presStyleCnt="0"/>
      <dgm:spPr/>
    </dgm:pt>
    <dgm:pt modelId="{63E7A0A1-904A-4B46-91C5-B01D1BCD9B13}" type="pres">
      <dgm:prSet presAssocID="{8CE21DAA-CA93-4B79-8F85-2CD6D694682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3D15B6A-8375-48A1-9E71-5259F4AAF4E2}" type="pres">
      <dgm:prSet presAssocID="{8CE21DAA-CA93-4B79-8F85-2CD6D6946821}" presName="parentText" presStyleLbl="node1" presStyleIdx="0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EF046-EF28-4FDC-96F6-4D36AAF53722}" type="pres">
      <dgm:prSet presAssocID="{8CE21DAA-CA93-4B79-8F85-2CD6D6946821}" presName="negativeSpace" presStyleCnt="0"/>
      <dgm:spPr/>
    </dgm:pt>
    <dgm:pt modelId="{C2210DC8-BA78-4E82-BFB6-5902A5A8DB2E}" type="pres">
      <dgm:prSet presAssocID="{8CE21DAA-CA93-4B79-8F85-2CD6D69468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3535F-7897-44B4-BC39-E670AF3BDF17}" type="pres">
      <dgm:prSet presAssocID="{F7BCC9D7-F8A7-4727-9BC9-A55CD34D1BCE}" presName="spaceBetweenRectangles" presStyleCnt="0"/>
      <dgm:spPr/>
    </dgm:pt>
    <dgm:pt modelId="{165770A7-A388-4109-BC9F-D3E4F4828DF4}" type="pres">
      <dgm:prSet presAssocID="{3918764C-8468-462A-897A-E6A708552236}" presName="parentLin" presStyleCnt="0"/>
      <dgm:spPr/>
    </dgm:pt>
    <dgm:pt modelId="{790791E5-D36F-4509-994D-0C5C9C352928}" type="pres">
      <dgm:prSet presAssocID="{3918764C-8468-462A-897A-E6A70855223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093004-354B-4A2D-8476-2B10BBC349C4}" type="pres">
      <dgm:prSet presAssocID="{3918764C-8468-462A-897A-E6A708552236}" presName="parentText" presStyleLbl="node1" presStyleIdx="1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ECE48-C777-410E-BA5E-8C7C12495839}" type="pres">
      <dgm:prSet presAssocID="{3918764C-8468-462A-897A-E6A708552236}" presName="negativeSpace" presStyleCnt="0"/>
      <dgm:spPr/>
    </dgm:pt>
    <dgm:pt modelId="{6F5B2D25-5964-4C3A-8FF6-BC7CD8ED0105}" type="pres">
      <dgm:prSet presAssocID="{3918764C-8468-462A-897A-E6A70855223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C6B31-3511-4068-94FA-4171DD1E3701}" type="pres">
      <dgm:prSet presAssocID="{090314CA-75B9-4AC3-B58B-C0194ADFCD76}" presName="spaceBetweenRectangles" presStyleCnt="0"/>
      <dgm:spPr/>
    </dgm:pt>
    <dgm:pt modelId="{E335006D-B221-47DF-B85F-2E110A1E485A}" type="pres">
      <dgm:prSet presAssocID="{5338B247-3F00-4759-9103-95F6161D5AF6}" presName="parentLin" presStyleCnt="0"/>
      <dgm:spPr/>
    </dgm:pt>
    <dgm:pt modelId="{0A3381F1-ABE8-4164-A3B4-65D714DC9364}" type="pres">
      <dgm:prSet presAssocID="{5338B247-3F00-4759-9103-95F6161D5AF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CD45ACC-F828-49BA-869E-22E40339E91B}" type="pres">
      <dgm:prSet presAssocID="{5338B247-3F00-4759-9103-95F6161D5AF6}" presName="parentText" presStyleLbl="node1" presStyleIdx="2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9A5EC-8465-4565-9B15-E58235DE10EF}" type="pres">
      <dgm:prSet presAssocID="{5338B247-3F00-4759-9103-95F6161D5AF6}" presName="negativeSpace" presStyleCnt="0"/>
      <dgm:spPr/>
    </dgm:pt>
    <dgm:pt modelId="{5556C8DD-8D2E-4463-93ED-A7C11F9B605D}" type="pres">
      <dgm:prSet presAssocID="{5338B247-3F00-4759-9103-95F6161D5AF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13618-565E-4F5C-9381-6E81C1CDD37F}" srcId="{BC0A7B33-0021-4DE7-A68A-109CADE6D8C0}" destId="{8CE21DAA-CA93-4B79-8F85-2CD6D6946821}" srcOrd="0" destOrd="0" parTransId="{3DE7B1A8-0724-454C-BDFF-CBDA1C01E8C8}" sibTransId="{F7BCC9D7-F8A7-4727-9BC9-A55CD34D1BCE}"/>
    <dgm:cxn modelId="{6DD33C43-0588-406C-9910-9D0BD3E1064E}" type="presOf" srcId="{3918764C-8468-462A-897A-E6A708552236}" destId="{0F093004-354B-4A2D-8476-2B10BBC349C4}" srcOrd="1" destOrd="0" presId="urn:microsoft.com/office/officeart/2005/8/layout/list1"/>
    <dgm:cxn modelId="{9A37974A-1A17-4951-A70C-52B046E515C9}" type="presOf" srcId="{83553174-D852-4478-85F3-2447E270BB3D}" destId="{6F5B2D25-5964-4C3A-8FF6-BC7CD8ED0105}" srcOrd="0" destOrd="0" presId="urn:microsoft.com/office/officeart/2005/8/layout/list1"/>
    <dgm:cxn modelId="{E958FA54-0C92-4FE8-BC95-775BC6B00B05}" type="presOf" srcId="{8CE21DAA-CA93-4B79-8F85-2CD6D6946821}" destId="{63E7A0A1-904A-4B46-91C5-B01D1BCD9B13}" srcOrd="0" destOrd="0" presId="urn:microsoft.com/office/officeart/2005/8/layout/list1"/>
    <dgm:cxn modelId="{438C7C93-58B7-49C9-8EFD-470BF0FE8C10}" srcId="{BC0A7B33-0021-4DE7-A68A-109CADE6D8C0}" destId="{5338B247-3F00-4759-9103-95F6161D5AF6}" srcOrd="2" destOrd="0" parTransId="{2A114511-4B7C-42C5-8227-D3E525DB4A6B}" sibTransId="{3EB16907-5ECA-40DC-ADA1-921A756861D7}"/>
    <dgm:cxn modelId="{9C2D7821-6B5F-4C92-9B95-51DDF6B202D1}" type="presOf" srcId="{BC0A7B33-0021-4DE7-A68A-109CADE6D8C0}" destId="{4D5ED2ED-3287-48C0-A328-20FEC47F4F53}" srcOrd="0" destOrd="0" presId="urn:microsoft.com/office/officeart/2005/8/layout/list1"/>
    <dgm:cxn modelId="{02426812-EF49-44B5-BF22-E7E25B0DB81B}" type="presOf" srcId="{22878E2C-B4CF-49DD-892E-28E574231827}" destId="{5556C8DD-8D2E-4463-93ED-A7C11F9B605D}" srcOrd="0" destOrd="0" presId="urn:microsoft.com/office/officeart/2005/8/layout/list1"/>
    <dgm:cxn modelId="{675279C7-E458-42D8-B289-FAF77C3A34A7}" type="presOf" srcId="{5338B247-3F00-4759-9103-95F6161D5AF6}" destId="{0A3381F1-ABE8-4164-A3B4-65D714DC9364}" srcOrd="0" destOrd="0" presId="urn:microsoft.com/office/officeart/2005/8/layout/list1"/>
    <dgm:cxn modelId="{EC71DEBA-DEA7-4DD3-B31C-4E4C974038D6}" srcId="{BC0A7B33-0021-4DE7-A68A-109CADE6D8C0}" destId="{3918764C-8468-462A-897A-E6A708552236}" srcOrd="1" destOrd="0" parTransId="{7F6D5990-4CCA-4753-97C6-A89E8F0CA7E1}" sibTransId="{090314CA-75B9-4AC3-B58B-C0194ADFCD76}"/>
    <dgm:cxn modelId="{FFB7D351-E434-4982-9141-D7A9F80FE184}" srcId="{8CE21DAA-CA93-4B79-8F85-2CD6D6946821}" destId="{138D1E01-DC03-48CD-80DD-C41712C5912A}" srcOrd="1" destOrd="0" parTransId="{8DC283FF-607A-4BEF-AA88-72DF68AE00DF}" sibTransId="{E1EF89DC-42E8-4DDC-BD06-C300A10F1328}"/>
    <dgm:cxn modelId="{B28CFD6F-5DB7-4487-8990-7CDF2D3488A6}" type="presOf" srcId="{8CE21DAA-CA93-4B79-8F85-2CD6D6946821}" destId="{73D15B6A-8375-48A1-9E71-5259F4AAF4E2}" srcOrd="1" destOrd="0" presId="urn:microsoft.com/office/officeart/2005/8/layout/list1"/>
    <dgm:cxn modelId="{BEE814C0-F28F-4A5E-9BC3-ACB05E2C67CE}" srcId="{5338B247-3F00-4759-9103-95F6161D5AF6}" destId="{22878E2C-B4CF-49DD-892E-28E574231827}" srcOrd="0" destOrd="0" parTransId="{DB69F964-22A3-4EA0-B3E6-62D94CED8A95}" sibTransId="{DFCC106A-D565-489D-A8EB-9FB513653EF8}"/>
    <dgm:cxn modelId="{1CC6D18D-C83E-4A80-809B-9B0C127EE39E}" type="presOf" srcId="{3918764C-8468-462A-897A-E6A708552236}" destId="{790791E5-D36F-4509-994D-0C5C9C352928}" srcOrd="0" destOrd="0" presId="urn:microsoft.com/office/officeart/2005/8/layout/list1"/>
    <dgm:cxn modelId="{EC0D0953-CF33-4F94-9A72-1FF06B9604F7}" srcId="{3918764C-8468-462A-897A-E6A708552236}" destId="{83553174-D852-4478-85F3-2447E270BB3D}" srcOrd="0" destOrd="0" parTransId="{629FF926-3D84-4DDF-9C13-55C998A7576A}" sibTransId="{235E9B1E-10DB-4121-B7C9-3C96E14B6842}"/>
    <dgm:cxn modelId="{D578DB15-99E2-405B-A6B3-DD0AB422DD15}" srcId="{8CE21DAA-CA93-4B79-8F85-2CD6D6946821}" destId="{A37B0F1A-C9A3-436E-9CA6-4C78081A6BA0}" srcOrd="0" destOrd="0" parTransId="{C31FBC67-2B25-4852-8BC6-8A7A1D9CD84A}" sibTransId="{405783BC-EEC0-4CAA-801F-3090C3B1F94E}"/>
    <dgm:cxn modelId="{A9FD8680-F6BF-46BA-AF91-13783317D02B}" type="presOf" srcId="{A37B0F1A-C9A3-436E-9CA6-4C78081A6BA0}" destId="{C2210DC8-BA78-4E82-BFB6-5902A5A8DB2E}" srcOrd="0" destOrd="0" presId="urn:microsoft.com/office/officeart/2005/8/layout/list1"/>
    <dgm:cxn modelId="{22E8E7E6-0C00-421E-B040-F42701F3F932}" type="presOf" srcId="{5338B247-3F00-4759-9103-95F6161D5AF6}" destId="{0CD45ACC-F828-49BA-869E-22E40339E91B}" srcOrd="1" destOrd="0" presId="urn:microsoft.com/office/officeart/2005/8/layout/list1"/>
    <dgm:cxn modelId="{FAF52BF2-ECAC-4527-B29C-3ED9516644A3}" type="presOf" srcId="{138D1E01-DC03-48CD-80DD-C41712C5912A}" destId="{C2210DC8-BA78-4E82-BFB6-5902A5A8DB2E}" srcOrd="0" destOrd="1" presId="urn:microsoft.com/office/officeart/2005/8/layout/list1"/>
    <dgm:cxn modelId="{6888DFD8-8620-463A-899B-31AA80BB33C0}" type="presParOf" srcId="{4D5ED2ED-3287-48C0-A328-20FEC47F4F53}" destId="{B976864D-AF28-40E0-AB17-995F30572184}" srcOrd="0" destOrd="0" presId="urn:microsoft.com/office/officeart/2005/8/layout/list1"/>
    <dgm:cxn modelId="{B4F79044-D02B-423D-B47A-3D58CF00F83F}" type="presParOf" srcId="{B976864D-AF28-40E0-AB17-995F30572184}" destId="{63E7A0A1-904A-4B46-91C5-B01D1BCD9B13}" srcOrd="0" destOrd="0" presId="urn:microsoft.com/office/officeart/2005/8/layout/list1"/>
    <dgm:cxn modelId="{C1210092-AD53-4E62-ABD5-38FEEBECFFCA}" type="presParOf" srcId="{B976864D-AF28-40E0-AB17-995F30572184}" destId="{73D15B6A-8375-48A1-9E71-5259F4AAF4E2}" srcOrd="1" destOrd="0" presId="urn:microsoft.com/office/officeart/2005/8/layout/list1"/>
    <dgm:cxn modelId="{7D46C6FC-482D-45EF-96D6-0B06E9B24D68}" type="presParOf" srcId="{4D5ED2ED-3287-48C0-A328-20FEC47F4F53}" destId="{38AEF046-EF28-4FDC-96F6-4D36AAF53722}" srcOrd="1" destOrd="0" presId="urn:microsoft.com/office/officeart/2005/8/layout/list1"/>
    <dgm:cxn modelId="{E3C67762-6C9A-4C61-A109-1502B3573073}" type="presParOf" srcId="{4D5ED2ED-3287-48C0-A328-20FEC47F4F53}" destId="{C2210DC8-BA78-4E82-BFB6-5902A5A8DB2E}" srcOrd="2" destOrd="0" presId="urn:microsoft.com/office/officeart/2005/8/layout/list1"/>
    <dgm:cxn modelId="{AD3510F9-0370-47CB-9880-C69CC00FA731}" type="presParOf" srcId="{4D5ED2ED-3287-48C0-A328-20FEC47F4F53}" destId="{B553535F-7897-44B4-BC39-E670AF3BDF17}" srcOrd="3" destOrd="0" presId="urn:microsoft.com/office/officeart/2005/8/layout/list1"/>
    <dgm:cxn modelId="{0DB78611-8E69-442B-8B4D-16A1BD1796B2}" type="presParOf" srcId="{4D5ED2ED-3287-48C0-A328-20FEC47F4F53}" destId="{165770A7-A388-4109-BC9F-D3E4F4828DF4}" srcOrd="4" destOrd="0" presId="urn:microsoft.com/office/officeart/2005/8/layout/list1"/>
    <dgm:cxn modelId="{A5AD039B-7CDA-45F0-881F-859D83904B15}" type="presParOf" srcId="{165770A7-A388-4109-BC9F-D3E4F4828DF4}" destId="{790791E5-D36F-4509-994D-0C5C9C352928}" srcOrd="0" destOrd="0" presId="urn:microsoft.com/office/officeart/2005/8/layout/list1"/>
    <dgm:cxn modelId="{A11D77B8-0800-4B19-BF2A-F887DFC46B69}" type="presParOf" srcId="{165770A7-A388-4109-BC9F-D3E4F4828DF4}" destId="{0F093004-354B-4A2D-8476-2B10BBC349C4}" srcOrd="1" destOrd="0" presId="urn:microsoft.com/office/officeart/2005/8/layout/list1"/>
    <dgm:cxn modelId="{E2530618-D091-4779-B1F9-E5801BD2D7D9}" type="presParOf" srcId="{4D5ED2ED-3287-48C0-A328-20FEC47F4F53}" destId="{29CECE48-C777-410E-BA5E-8C7C12495839}" srcOrd="5" destOrd="0" presId="urn:microsoft.com/office/officeart/2005/8/layout/list1"/>
    <dgm:cxn modelId="{3AF5E438-98AB-4629-B745-16D733FB7732}" type="presParOf" srcId="{4D5ED2ED-3287-48C0-A328-20FEC47F4F53}" destId="{6F5B2D25-5964-4C3A-8FF6-BC7CD8ED0105}" srcOrd="6" destOrd="0" presId="urn:microsoft.com/office/officeart/2005/8/layout/list1"/>
    <dgm:cxn modelId="{42DA6F41-9435-452C-9E30-8CA0AA46DC2A}" type="presParOf" srcId="{4D5ED2ED-3287-48C0-A328-20FEC47F4F53}" destId="{75BC6B31-3511-4068-94FA-4171DD1E3701}" srcOrd="7" destOrd="0" presId="urn:microsoft.com/office/officeart/2005/8/layout/list1"/>
    <dgm:cxn modelId="{8DA6CB64-64C0-4B16-8999-657D115B3734}" type="presParOf" srcId="{4D5ED2ED-3287-48C0-A328-20FEC47F4F53}" destId="{E335006D-B221-47DF-B85F-2E110A1E485A}" srcOrd="8" destOrd="0" presId="urn:microsoft.com/office/officeart/2005/8/layout/list1"/>
    <dgm:cxn modelId="{D67D69EE-454F-4B06-999E-ACB1EB86EA09}" type="presParOf" srcId="{E335006D-B221-47DF-B85F-2E110A1E485A}" destId="{0A3381F1-ABE8-4164-A3B4-65D714DC9364}" srcOrd="0" destOrd="0" presId="urn:microsoft.com/office/officeart/2005/8/layout/list1"/>
    <dgm:cxn modelId="{2801C023-B701-45E1-897E-88753A78F3F4}" type="presParOf" srcId="{E335006D-B221-47DF-B85F-2E110A1E485A}" destId="{0CD45ACC-F828-49BA-869E-22E40339E91B}" srcOrd="1" destOrd="0" presId="urn:microsoft.com/office/officeart/2005/8/layout/list1"/>
    <dgm:cxn modelId="{3FDDFCA5-4B30-4B02-8B00-ED89A5507588}" type="presParOf" srcId="{4D5ED2ED-3287-48C0-A328-20FEC47F4F53}" destId="{6619A5EC-8465-4565-9B15-E58235DE10EF}" srcOrd="9" destOrd="0" presId="urn:microsoft.com/office/officeart/2005/8/layout/list1"/>
    <dgm:cxn modelId="{5E497B53-E121-4350-BF31-A82A132B231D}" type="presParOf" srcId="{4D5ED2ED-3287-48C0-A328-20FEC47F4F53}" destId="{5556C8DD-8D2E-4463-93ED-A7C11F9B60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0DC8-BA78-4E82-BFB6-5902A5A8DB2E}">
      <dsp:nvSpPr>
        <dsp:cNvPr id="0" name=""/>
        <dsp:cNvSpPr/>
      </dsp:nvSpPr>
      <dsp:spPr>
        <a:xfrm>
          <a:off x="0" y="315149"/>
          <a:ext cx="8229600" cy="12915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8708" tIns="416560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We are an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industry-led, private non-profit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that is publicly funded by the state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315149"/>
        <a:ext cx="8229600" cy="1291500"/>
      </dsp:txXfrm>
    </dsp:sp>
    <dsp:sp modelId="{73D15B6A-8375-48A1-9E71-5259F4AAF4E2}">
      <dsp:nvSpPr>
        <dsp:cNvPr id="0" name=""/>
        <dsp:cNvSpPr/>
      </dsp:nvSpPr>
      <dsp:spPr>
        <a:xfrm>
          <a:off x="411480" y="19949"/>
          <a:ext cx="2712723" cy="59040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Who we are: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</dsp:txBody>
      <dsp:txXfrm>
        <a:off x="440301" y="48770"/>
        <a:ext cx="2655081" cy="532758"/>
      </dsp:txXfrm>
    </dsp:sp>
    <dsp:sp modelId="{6F5B2D25-5964-4C3A-8FF6-BC7CD8ED0105}">
      <dsp:nvSpPr>
        <dsp:cNvPr id="0" name=""/>
        <dsp:cNvSpPr/>
      </dsp:nvSpPr>
      <dsp:spPr>
        <a:xfrm>
          <a:off x="0" y="2009850"/>
          <a:ext cx="8229600" cy="12600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8708" tIns="416560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Our mission is to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stimulate, encourage and support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research and development of new products, processes and services that will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generate good jobs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across Maine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0" y="2009850"/>
        <a:ext cx="8229600" cy="1260000"/>
      </dsp:txXfrm>
    </dsp:sp>
    <dsp:sp modelId="{0F093004-354B-4A2D-8476-2B10BBC349C4}">
      <dsp:nvSpPr>
        <dsp:cNvPr id="0" name=""/>
        <dsp:cNvSpPr/>
      </dsp:nvSpPr>
      <dsp:spPr>
        <a:xfrm>
          <a:off x="411480" y="1714650"/>
          <a:ext cx="2712723" cy="59040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What we do: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440301" y="1743471"/>
        <a:ext cx="2655081" cy="532758"/>
      </dsp:txXfrm>
    </dsp:sp>
    <dsp:sp modelId="{5556C8DD-8D2E-4463-93ED-A7C11F9B605D}">
      <dsp:nvSpPr>
        <dsp:cNvPr id="0" name=""/>
        <dsp:cNvSpPr/>
      </dsp:nvSpPr>
      <dsp:spPr>
        <a:xfrm>
          <a:off x="0" y="3673050"/>
          <a:ext cx="8229600" cy="12600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8708" tIns="416560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We offer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early-stage capital and support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through competitive grants, loans and equity investment for the research, development and application of technologies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0" y="3673050"/>
        <a:ext cx="8229600" cy="1260000"/>
      </dsp:txXfrm>
    </dsp:sp>
    <dsp:sp modelId="{0CD45ACC-F828-49BA-869E-22E40339E91B}">
      <dsp:nvSpPr>
        <dsp:cNvPr id="0" name=""/>
        <dsp:cNvSpPr/>
      </dsp:nvSpPr>
      <dsp:spPr>
        <a:xfrm>
          <a:off x="411480" y="3377850"/>
          <a:ext cx="2712723" cy="59040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How we do it: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440301" y="3406671"/>
        <a:ext cx="265508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FAFA9DA-9D80-426D-B572-4042454DE09D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954DD1B-C259-4ADA-9C70-66D036E69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90B6E82-988F-4657-8644-FEAEEBE850C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06A4F58-73E4-4386-8B90-B0E3E5B50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5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2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D947F-22BD-42F8-B104-02C0C9B84578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1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3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84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52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13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D947F-22BD-42F8-B104-02C0C9B84578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0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9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6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0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09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54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2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9"/>
          <p:cNvSpPr/>
          <p:nvPr userDrawn="1"/>
        </p:nvSpPr>
        <p:spPr>
          <a:xfrm>
            <a:off x="152400" y="152400"/>
            <a:ext cx="8839200" cy="339072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5675" y="1600200"/>
            <a:ext cx="4403725" cy="24384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743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B3F4D0D-5095-4D02-97A6-05232FA7E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2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9"/>
            <a:ext cx="1905000" cy="4602161"/>
          </a:xfrm>
        </p:spPr>
        <p:txBody>
          <a:bodyPr vert="eaVert" anchor="t"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8" name="Picture 7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9455" y="5256558"/>
            <a:ext cx="1360902" cy="75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75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 anchor="t"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71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52400" y="533400"/>
            <a:ext cx="8839200" cy="25908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8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MTI logo FINAL COLOR with 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9392" y="2819400"/>
            <a:ext cx="3990876" cy="22098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517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399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34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399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0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9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4D0D-5095-4D02-97A6-05232FA7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technology.org/fund/development-loa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technology.org/fund/business-accelerator-gran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rgetincubator.maine.edu/" TargetMode="External"/><Relationship Id="rId13" Type="http://schemas.openxmlformats.org/officeDocument/2006/relationships/hyperlink" Target="http://www.ceiventures.com/" TargetMode="External"/><Relationship Id="rId3" Type="http://schemas.openxmlformats.org/officeDocument/2006/relationships/hyperlink" Target="http://www.mainesbdc.org/" TargetMode="External"/><Relationship Id="rId7" Type="http://schemas.openxmlformats.org/officeDocument/2006/relationships/hyperlink" Target="mailto:kris.burton@maine.edu" TargetMode="External"/><Relationship Id="rId12" Type="http://schemas.openxmlformats.org/officeDocument/2006/relationships/hyperlink" Target="http://www.famemaine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ohn.belding@maine.edu" TargetMode="External"/><Relationship Id="rId11" Type="http://schemas.openxmlformats.org/officeDocument/2006/relationships/hyperlink" Target="http://www.mainemfg.com/" TargetMode="External"/><Relationship Id="rId5" Type="http://schemas.openxmlformats.org/officeDocument/2006/relationships/hyperlink" Target="http://www.mainepatent.org/" TargetMode="External"/><Relationship Id="rId10" Type="http://schemas.openxmlformats.org/officeDocument/2006/relationships/hyperlink" Target="http://www.mainemep.org/" TargetMode="External"/><Relationship Id="rId4" Type="http://schemas.openxmlformats.org/officeDocument/2006/relationships/hyperlink" Target="http://www.businessinmaine.com/" TargetMode="External"/><Relationship Id="rId9" Type="http://schemas.openxmlformats.org/officeDocument/2006/relationships/hyperlink" Target="http://www.mced.biz/" TargetMode="External"/><Relationship Id="rId14" Type="http://schemas.openxmlformats.org/officeDocument/2006/relationships/hyperlink" Target="http://www.ceicommunityventures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 rot="10800000">
            <a:off x="457200" y="4343400"/>
            <a:ext cx="8229600" cy="533400"/>
          </a:xfrm>
          <a:prstGeom prst="flowChartManualInpu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620000" cy="1371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Loan Application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  <a:p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(Subject to change. Please </a:t>
            </a:r>
            <a:r>
              <a:rPr lang="en-US" sz="1400" b="1" smtClean="0">
                <a:solidFill>
                  <a:schemeClr val="tx1"/>
                </a:solidFill>
                <a:latin typeface="+mn-lt"/>
              </a:rPr>
              <a:t>call MTI </a:t>
            </a:r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or attend an upcoming presentation)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Development Loan funds are only eligible for specific activities…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382109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37685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376855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2291255"/>
            <a:ext cx="4114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Proof of Concept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Prototype Development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Initial Lab and Field Trials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In-depth Market Research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Design for Manufacturing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Pilot Production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Scale Up of Manufacturing </a:t>
            </a:r>
            <a:r>
              <a:rPr lang="en-US" dirty="0" smtClean="0">
                <a:latin typeface="Arial" charset="0"/>
                <a:cs typeface="Arial" charset="0"/>
              </a:rPr>
              <a:t>that includes a significant R&amp;D or discovery component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5125" y="1444488"/>
            <a:ext cx="396875" cy="6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5000" dirty="0">
                <a:solidFill>
                  <a:schemeClr val="bg1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25727" y="1444489"/>
            <a:ext cx="396875" cy="6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5000" dirty="0" smtClean="0">
                <a:solidFill>
                  <a:schemeClr val="bg1"/>
                </a:solidFill>
                <a:latin typeface="Wingdings" pitchFamily="2" charset="2"/>
              </a:rPr>
              <a:t>û</a:t>
            </a:r>
            <a:endParaRPr lang="en-US" sz="5000" dirty="0">
              <a:solidFill>
                <a:schemeClr val="bg1"/>
              </a:solidFill>
              <a:latin typeface="Wingdings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291255"/>
            <a:ext cx="41148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Capital expenditures for non-R&amp;D activities 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Any expenditures before the submission date for the round</a:t>
            </a:r>
            <a:endParaRPr lang="en-US" dirty="0">
              <a:latin typeface="Arial" charset="0"/>
              <a:cs typeface="Arial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Overhead </a:t>
            </a:r>
            <a:r>
              <a:rPr lang="en-US" dirty="0">
                <a:latin typeface="Arial" charset="0"/>
                <a:cs typeface="Arial" charset="0"/>
              </a:rPr>
              <a:t>and Indirect </a:t>
            </a:r>
            <a:r>
              <a:rPr lang="en-US" dirty="0" smtClean="0">
                <a:latin typeface="Arial" charset="0"/>
                <a:cs typeface="Arial" charset="0"/>
              </a:rPr>
              <a:t>Expenses that comprise </a:t>
            </a:r>
            <a:r>
              <a:rPr lang="en-US" u="sng" dirty="0" smtClean="0">
                <a:latin typeface="Arial" charset="0"/>
                <a:cs typeface="Arial" charset="0"/>
              </a:rPr>
              <a:t>&gt;20</a:t>
            </a:r>
            <a:r>
              <a:rPr lang="en-US" u="sng" dirty="0">
                <a:latin typeface="Arial" charset="0"/>
                <a:cs typeface="Arial" charset="0"/>
              </a:rPr>
              <a:t>% </a:t>
            </a:r>
            <a:r>
              <a:rPr lang="en-US" dirty="0">
                <a:latin typeface="Arial" charset="0"/>
                <a:cs typeface="Arial" charset="0"/>
              </a:rPr>
              <a:t>of MTI </a:t>
            </a:r>
            <a:r>
              <a:rPr lang="en-US" dirty="0" smtClean="0">
                <a:latin typeface="Arial" charset="0"/>
                <a:cs typeface="Arial" charset="0"/>
              </a:rPr>
              <a:t>funds and/or overall budget</a:t>
            </a:r>
            <a:endParaRPr lang="en-US" dirty="0">
              <a:latin typeface="Arial" charset="0"/>
              <a:cs typeface="Arial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Limited Sales and Marketing Expenses </a:t>
            </a:r>
            <a:r>
              <a:rPr lang="en-US" dirty="0" smtClean="0">
                <a:latin typeface="Arial" charset="0"/>
                <a:cs typeface="Arial" charset="0"/>
              </a:rPr>
              <a:t>that comprise </a:t>
            </a:r>
            <a:r>
              <a:rPr lang="en-US" u="sng" dirty="0" smtClean="0">
                <a:latin typeface="Arial" charset="0"/>
                <a:cs typeface="Arial" charset="0"/>
              </a:rPr>
              <a:t>&gt;15</a:t>
            </a:r>
            <a:r>
              <a:rPr lang="en-US" u="sng" dirty="0">
                <a:latin typeface="Arial" charset="0"/>
                <a:cs typeface="Arial" charset="0"/>
              </a:rPr>
              <a:t>% </a:t>
            </a:r>
            <a:r>
              <a:rPr lang="en-US" dirty="0">
                <a:latin typeface="Arial" charset="0"/>
                <a:cs typeface="Arial" charset="0"/>
              </a:rPr>
              <a:t>of MTI </a:t>
            </a:r>
            <a:r>
              <a:rPr lang="en-US" dirty="0" smtClean="0">
                <a:latin typeface="Arial" charset="0"/>
                <a:cs typeface="Arial" charset="0"/>
              </a:rPr>
              <a:t>funds and/or overall budget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4257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 of 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14257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 of ineligible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525" y="152400"/>
            <a:ext cx="7102475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…and have different parameters for its three different funding categories</a:t>
            </a:r>
            <a:endParaRPr lang="en-US" sz="2800" dirty="0"/>
          </a:p>
        </p:txBody>
      </p: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136525" y="1715616"/>
            <a:ext cx="1616075" cy="914009"/>
            <a:chOff x="136525" y="1995488"/>
            <a:chExt cx="1828800" cy="914400"/>
          </a:xfrm>
        </p:grpSpPr>
        <p:sp>
          <p:nvSpPr>
            <p:cNvPr id="5" name="Freeform 4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36525" y="1995488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Technology Transfer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962044" y="1635204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81200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81200" y="1782886"/>
            <a:ext cx="246860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Academic or research institution  conducting R&amp;D activity required to transfer technology to commercial market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>
            <p:custDataLst>
              <p:tags r:id="rId2"/>
            </p:custDataLst>
          </p:nvPr>
        </p:nvGrpSpPr>
        <p:grpSpPr>
          <a:xfrm>
            <a:off x="136525" y="2858617"/>
            <a:ext cx="1616075" cy="914009"/>
            <a:chOff x="136525" y="1995488"/>
            <a:chExt cx="1828800" cy="914400"/>
          </a:xfrm>
        </p:grpSpPr>
        <p:sp>
          <p:nvSpPr>
            <p:cNvPr id="20" name="Freeform 19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136525" y="1995488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Start-up / early stage company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>
            <p:custDataLst>
              <p:tags r:id="rId3"/>
            </p:custDataLst>
          </p:nvPr>
        </p:nvGrpSpPr>
        <p:grpSpPr>
          <a:xfrm>
            <a:off x="136525" y="4454605"/>
            <a:ext cx="1616075" cy="914400"/>
            <a:chOff x="136525" y="1930009"/>
            <a:chExt cx="1828800" cy="914791"/>
          </a:xfrm>
        </p:grpSpPr>
        <p:sp>
          <p:nvSpPr>
            <p:cNvPr id="23" name="Freeform 22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36525" y="1930009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Established corporation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962044" y="2706216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300"/>
              </a:spcBef>
            </a:pP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646613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Funding levels	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618671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Repayment terms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625976" y="1782886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$30K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$100K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18671" y="1782886"/>
            <a:ext cx="22320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Percentage of license fees accrue to MTI until loan repaid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1962044" y="4378404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300"/>
              </a:spcBef>
            </a:pP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981200" y="2858616"/>
            <a:ext cx="246860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Companies that have one or more of following: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Founded &lt;5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yrs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ago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Entrepreneur/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mgmt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team inexperienced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Little/no revenue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No completed capital raise &gt;$250K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25976" y="2858616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$250K*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962043" y="4530804"/>
            <a:ext cx="248776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Companies that have one or more of following: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Founded &gt;5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yrs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ago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&gt;$1M in annual sales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Completed capital raise &gt;$500K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625976" y="4530804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$500K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629400" y="4530804"/>
            <a:ext cx="2232024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Subordinated 5-yr note (from time project begins)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5% interest rate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Deferred payments of 3-5 years</a:t>
            </a: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7772400" cy="212725"/>
          </a:xfrm>
        </p:spPr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*Should a start-up/early stage company want to be considered for funding greater than $250K they are required to, as part of the application, request an exception with an explanation as to why they believe such an exception is justified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81200" y="5867400"/>
            <a:ext cx="6867908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PROJECTS REQUIRE AT LEAST A 1:1 MATCH FROM THE APPLICANT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623220" y="2858616"/>
            <a:ext cx="2232024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7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yrs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from commercialization to repay loan</a:t>
            </a:r>
          </a:p>
          <a:p>
            <a:pPr marL="287338" indent="-287338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0% interest if pay within 3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yrs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commercialization</a:t>
            </a:r>
          </a:p>
          <a:p>
            <a:pPr marL="287338" indent="-287338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After 3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yrs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balance increases 30% and 10% annually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Steps for submitting a Development Loan application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1293" y="1371600"/>
            <a:ext cx="8221412" cy="4629432"/>
            <a:chOff x="461293" y="1618968"/>
            <a:chExt cx="8221412" cy="4172232"/>
          </a:xfrm>
        </p:grpSpPr>
        <p:sp>
          <p:nvSpPr>
            <p:cNvPr id="17" name="Freeform 16"/>
            <p:cNvSpPr/>
            <p:nvPr/>
          </p:nvSpPr>
          <p:spPr>
            <a:xfrm>
              <a:off x="461293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Download application instructions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42474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Access application instructions on MTI website*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Begin process of seeing how your project aligns with the scope of the application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04486" y="1759506"/>
              <a:ext cx="598116" cy="463350"/>
            </a:xfrm>
            <a:custGeom>
              <a:avLst/>
              <a:gdLst>
                <a:gd name="connsiteX0" fmla="*/ 0 w 598116"/>
                <a:gd name="connsiteY0" fmla="*/ 92670 h 463350"/>
                <a:gd name="connsiteX1" fmla="*/ 366441 w 598116"/>
                <a:gd name="connsiteY1" fmla="*/ 92670 h 463350"/>
                <a:gd name="connsiteX2" fmla="*/ 366441 w 598116"/>
                <a:gd name="connsiteY2" fmla="*/ 0 h 463350"/>
                <a:gd name="connsiteX3" fmla="*/ 598116 w 598116"/>
                <a:gd name="connsiteY3" fmla="*/ 231675 h 463350"/>
                <a:gd name="connsiteX4" fmla="*/ 366441 w 598116"/>
                <a:gd name="connsiteY4" fmla="*/ 463350 h 463350"/>
                <a:gd name="connsiteX5" fmla="*/ 366441 w 598116"/>
                <a:gd name="connsiteY5" fmla="*/ 370680 h 463350"/>
                <a:gd name="connsiteX6" fmla="*/ 0 w 598116"/>
                <a:gd name="connsiteY6" fmla="*/ 370680 h 463350"/>
                <a:gd name="connsiteX7" fmla="*/ 0 w 598116"/>
                <a:gd name="connsiteY7" fmla="*/ 92670 h 46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116" h="463350">
                  <a:moveTo>
                    <a:pt x="0" y="92670"/>
                  </a:moveTo>
                  <a:lnTo>
                    <a:pt x="366441" y="92670"/>
                  </a:lnTo>
                  <a:lnTo>
                    <a:pt x="366441" y="0"/>
                  </a:lnTo>
                  <a:lnTo>
                    <a:pt x="598116" y="231675"/>
                  </a:lnTo>
                  <a:lnTo>
                    <a:pt x="366441" y="463350"/>
                  </a:lnTo>
                  <a:lnTo>
                    <a:pt x="366441" y="370680"/>
                  </a:lnTo>
                  <a:lnTo>
                    <a:pt x="0" y="370680"/>
                  </a:lnTo>
                  <a:lnTo>
                    <a:pt x="0" y="9267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670" rIns="139005" bIns="9267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50877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Hold concept review meeting with MTI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32059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Schedule early in process in order to give time to iterate on application if needed</a:t>
              </a:r>
              <a:endParaRPr lang="en-US" sz="1400" u="sng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u="none" kern="1200" dirty="0" smtClean="0">
                  <a:latin typeface="Arial" pitchFamily="34" charset="0"/>
                  <a:cs typeface="Arial" pitchFamily="34" charset="0"/>
                </a:rPr>
                <a:t>Contact Catherine Marin </a:t>
              </a:r>
              <a:r>
                <a:rPr lang="en-US" sz="1400" u="none" kern="1200" smtClean="0">
                  <a:latin typeface="Arial" pitchFamily="34" charset="0"/>
                  <a:cs typeface="Arial" pitchFamily="34" charset="0"/>
                </a:rPr>
                <a:t>or </a:t>
              </a:r>
              <a:r>
                <a:rPr lang="en-US" sz="1400" smtClean="0">
                  <a:latin typeface="Arial" pitchFamily="34" charset="0"/>
                  <a:cs typeface="Arial" pitchFamily="34" charset="0"/>
                </a:rPr>
                <a:t>Jennifer Bush</a:t>
              </a:r>
              <a:r>
                <a:rPr lang="en-US" sz="1400" u="none" kern="120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400" u="none" kern="1200" dirty="0" smtClean="0">
                  <a:latin typeface="Arial" pitchFamily="34" charset="0"/>
                  <a:cs typeface="Arial" pitchFamily="34" charset="0"/>
                </a:rPr>
                <a:t>to schedule meeting (contact info at front of presentation)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Remember, this meeting is </a:t>
              </a:r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required</a:t>
              </a:r>
              <a:endParaRPr lang="en-US" sz="1400" u="none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94071" y="1759506"/>
              <a:ext cx="598116" cy="463350"/>
            </a:xfrm>
            <a:custGeom>
              <a:avLst/>
              <a:gdLst>
                <a:gd name="connsiteX0" fmla="*/ 0 w 598116"/>
                <a:gd name="connsiteY0" fmla="*/ 92670 h 463350"/>
                <a:gd name="connsiteX1" fmla="*/ 366441 w 598116"/>
                <a:gd name="connsiteY1" fmla="*/ 92670 h 463350"/>
                <a:gd name="connsiteX2" fmla="*/ 366441 w 598116"/>
                <a:gd name="connsiteY2" fmla="*/ 0 h 463350"/>
                <a:gd name="connsiteX3" fmla="*/ 598116 w 598116"/>
                <a:gd name="connsiteY3" fmla="*/ 231675 h 463350"/>
                <a:gd name="connsiteX4" fmla="*/ 366441 w 598116"/>
                <a:gd name="connsiteY4" fmla="*/ 463350 h 463350"/>
                <a:gd name="connsiteX5" fmla="*/ 366441 w 598116"/>
                <a:gd name="connsiteY5" fmla="*/ 370680 h 463350"/>
                <a:gd name="connsiteX6" fmla="*/ 0 w 598116"/>
                <a:gd name="connsiteY6" fmla="*/ 370680 h 463350"/>
                <a:gd name="connsiteX7" fmla="*/ 0 w 598116"/>
                <a:gd name="connsiteY7" fmla="*/ 92670 h 46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116" h="463350">
                  <a:moveTo>
                    <a:pt x="0" y="92670"/>
                  </a:moveTo>
                  <a:lnTo>
                    <a:pt x="366441" y="92670"/>
                  </a:lnTo>
                  <a:lnTo>
                    <a:pt x="366441" y="0"/>
                  </a:lnTo>
                  <a:lnTo>
                    <a:pt x="598116" y="231675"/>
                  </a:lnTo>
                  <a:lnTo>
                    <a:pt x="366441" y="463350"/>
                  </a:lnTo>
                  <a:lnTo>
                    <a:pt x="366441" y="370680"/>
                  </a:lnTo>
                  <a:lnTo>
                    <a:pt x="0" y="370680"/>
                  </a:lnTo>
                  <a:lnTo>
                    <a:pt x="0" y="9267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670" rIns="139005" bIns="9267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40462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Prepare &amp; submit application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21643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Incorporate any feedback from concept review meeting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Leverage resources, like Maine Small Business Development Centers to review and provide feedback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Paper copy or electronic (all in one PDF) submissions accepted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69075"/>
            <a:ext cx="609600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*Application forms found at 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www.mainetechnology.org/fund/development-loan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09292" y="6096000"/>
            <a:ext cx="7172708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APPLICATIONS MUST BE SUBMITTED ON THE DUE DATE BY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5:00PM!!</a:t>
            </a:r>
            <a:endParaRPr lang="en-US" sz="16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Review process after complete Development Loan applications are submitted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328" y="1544122"/>
            <a:ext cx="8361272" cy="2971800"/>
            <a:chOff x="863145" y="1601176"/>
            <a:chExt cx="7493908" cy="2971800"/>
          </a:xfrm>
        </p:grpSpPr>
        <p:sp>
          <p:nvSpPr>
            <p:cNvPr id="7" name="L-Shape 6"/>
            <p:cNvSpPr/>
            <p:nvPr/>
          </p:nvSpPr>
          <p:spPr>
            <a:xfrm rot="5400000">
              <a:off x="1209434" y="2678911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1038797" y="3199448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AAAS* Evaluation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2306623" y="2551131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L-Shape 9"/>
            <p:cNvSpPr/>
            <p:nvPr/>
          </p:nvSpPr>
          <p:spPr>
            <a:xfrm rot="5400000">
              <a:off x="3127694" y="2204236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957056" y="2724773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Technology Board Review Committee (TBRC) Evaluation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224882" y="2076456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-Shape 12"/>
            <p:cNvSpPr/>
            <p:nvPr/>
          </p:nvSpPr>
          <p:spPr>
            <a:xfrm rot="5400000">
              <a:off x="5045953" y="1729561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875315" y="2250098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Interview with TBRC and Board of Directors(BOD)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6143142" y="1601780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L-Shape 15"/>
            <p:cNvSpPr/>
            <p:nvPr/>
          </p:nvSpPr>
          <p:spPr>
            <a:xfrm rot="5400000">
              <a:off x="6964213" y="1254887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6790098" y="1832549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MTI BOD Decision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16675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13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2430" y="3810000"/>
            <a:ext cx="174443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Independently reviewed by 3 AAAS peer reviewers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Evaluates: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egree of innovation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Quality of technical resources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Likelihood of new IP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62715" y="3810000"/>
            <a:ext cx="17444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Reviewed by members of the application sector’s review board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Recommend whether to invite applicant for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If invited for interview, provide applicant questions to answer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0723" y="3810000"/>
            <a:ext cx="17444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Applicant  team comes to MTI for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At least one member from each TBRC and two members of BOD are part of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TBRC and BOD interviewers recommend whether to fund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41008" y="3810000"/>
            <a:ext cx="174443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Board of Directors makes final decision and approves granting loans to applicants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Specific contingencies or requirements may be made by the Board to applicant before contracts signed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770612" y="3505200"/>
            <a:ext cx="0" cy="3048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10895" y="3048000"/>
            <a:ext cx="0" cy="35052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2590800"/>
            <a:ext cx="0" cy="405074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-1131188" y="5036547"/>
            <a:ext cx="287644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Application submitted by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5:00PM on due 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22580" y="3418746"/>
            <a:ext cx="329870" cy="295651"/>
          </a:xfrm>
          <a:prstGeom prst="triangle">
            <a:avLst>
              <a:gd name="adj" fmla="val 100000"/>
            </a:avLst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99239"/>
            <a:ext cx="5562600" cy="258761"/>
          </a:xfrm>
        </p:spPr>
        <p:txBody>
          <a:bodyPr/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*AAAS = American Association for the Advancement of Science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2743200"/>
            <a:ext cx="1775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Completed in 7 weeks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63927" y="1959114"/>
            <a:ext cx="203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Notification in 1-2 weeks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i="1" dirty="0">
                <a:latin typeface="Arial" pitchFamily="34" charset="0"/>
                <a:cs typeface="Arial" pitchFamily="34" charset="0"/>
              </a:rPr>
              <a:t>Question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responses due</a:t>
            </a:r>
            <a:br>
              <a:rPr lang="en-US" sz="1000" i="1" dirty="0" smtClean="0">
                <a:latin typeface="Arial" pitchFamily="34" charset="0"/>
                <a:cs typeface="Arial" pitchFamily="34" charset="0"/>
              </a:rPr>
            </a:b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1 week after that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  <a:p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4400" y="1349514"/>
            <a:ext cx="2044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Interviews 3 weeks following notification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Decision to submit to BOD </a:t>
            </a:r>
          </a:p>
          <a:p>
            <a:r>
              <a:rPr lang="en-US" sz="1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  1 week following interview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51178" y="1143000"/>
            <a:ext cx="2092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Notification up to  3 weeks after interview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24200"/>
            <a:ext cx="8915400" cy="1981200"/>
          </a:xfrm>
          <a:prstGeom prst="rect">
            <a:avLst/>
          </a:prstGeom>
          <a:solidFill>
            <a:schemeClr val="bg1">
              <a:lumMod val="85000"/>
              <a:alpha val="67000"/>
            </a:schemeClr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07158" y="6534930"/>
            <a:ext cx="384442" cy="170670"/>
          </a:xfrm>
          <a:prstGeom prst="rect">
            <a:avLst/>
          </a:prstGeom>
        </p:spPr>
        <p:txBody>
          <a:bodyPr lIns="93296" tIns="46648" rIns="93296" bIns="46648"/>
          <a:lstStyle/>
          <a:p>
            <a:fld id="{C098849E-CD6A-43B2-9EE2-A072BA9F9B64}" type="slidenum">
              <a:rPr lang="en-US" sz="800"/>
              <a:pPr/>
              <a:t>14</a:t>
            </a:fld>
            <a:r>
              <a:rPr lang="en-US" sz="800"/>
              <a:t> 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971800" y="1219200"/>
            <a:ext cx="57150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http://www.mainetechnology.org/account/login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Print out copy and sign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Issued unique application number (DLXXXX); put on every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top right page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304800" y="12192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registration 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 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nitty-gritty components of the Development Loan application</a:t>
            </a:r>
            <a:endParaRPr lang="en-US" sz="28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971800" y="1143000"/>
            <a:ext cx="587889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04800" y="19050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Non-confidential project summary 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08758" y="2582108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History of previous grants/loans  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800" y="32004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Technology project plan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04800" y="37338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model/plan 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04800" y="51816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Supporting forms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04800" y="60960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checklist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971800" y="1828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971800" y="190500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Non-confidential; </a:t>
            </a: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words, included in press release if project is funded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2971800" y="25146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971800" y="2582108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pages; list of previously funded MTI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projects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971800" y="31242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971800" y="3200400"/>
            <a:ext cx="57150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Technology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12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pages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Includes scientific  and technical merit of technology and scope of work of project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971800" y="36576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971800" y="3733800"/>
            <a:ext cx="57150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15 pages + </a:t>
            </a: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8 appendices</a:t>
            </a:r>
          </a:p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Should include: Executive Summary, Company Overview, Product and/or Services, 	Market &amp;Marketing Strategy, Management &amp; Organization, Financial Statement &amp; Projections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2971800" y="4495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971800" y="5181600"/>
            <a:ext cx="571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Forms B&amp;D: Budget forms for project, showing associated match for MTI funds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C: Intellectual Property plans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E: Repayment plan, outlining schedule for repayment of Development Loan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F: Economic impact assessment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2971800" y="6019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971800" y="609600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Checked by applicant for completeness with original signature</a:t>
            </a:r>
          </a:p>
          <a:p>
            <a:pPr defTabSz="913526">
              <a:buClr>
                <a:schemeClr val="tx1">
                  <a:lumMod val="85000"/>
                  <a:lumOff val="15000"/>
                </a:schemeClr>
              </a:buClr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04800" y="4612734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 &amp; economic impact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971800" y="457741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3 pages; identify path to commercialization of technology and associated economic benefit to Maine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2971800" y="5044506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15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(1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819399" y="1959858"/>
            <a:ext cx="608972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Explanation of the specific technical problem/opportunity to be addressed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Why proposed technology is unique and innovative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Specific objectives of the R&amp;D project (i.e., technical questions it will answer)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657431" y="1993874"/>
            <a:ext cx="1857169" cy="6193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Scientific/</a:t>
            </a:r>
          </a:p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 Merit</a:t>
            </a:r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657431" y="3843516"/>
            <a:ext cx="1857169" cy="6193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Scope of work</a:t>
            </a:r>
          </a:p>
          <a:p>
            <a:pPr defTabSz="913526">
              <a:buClr>
                <a:schemeClr val="tx2"/>
              </a:buClr>
            </a:pPr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2005539" y="3762802"/>
            <a:ext cx="4719737" cy="4038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Technology project plan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2658396" y="3582042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19399" y="3843516"/>
            <a:ext cx="608972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What, where and how the R&amp;D work will be done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Measurable outcomes that support continued commitment to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major risks and risk mitigation strategies to protect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Confirmation of access to ownership of needed equipment/facilities to carry out work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standards, specifications and certifications needed for commercialization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16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(2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819399" y="1776442"/>
            <a:ext cx="6089723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Overview of market opportunity; include competitive advantage of company’s technology and business approach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Market drivers (e.g., regulations, key trends) that are creating opportunity for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Customer purchase drivers, including how marketable solution compares to competitors on price, performance, quality, etc.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key targeted customers and any current relationships 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Overview of Intellectual Property (IP) assets, and whether technology depends on owned or licensed IP to be successful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Potential for IP to be developed (</a:t>
            </a: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>Form 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657431" y="1810458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 Potential</a:t>
            </a:r>
          </a:p>
          <a:p>
            <a:pPr defTabSz="913526">
              <a:buClr>
                <a:schemeClr val="tx2"/>
              </a:buClr>
            </a:pPr>
            <a:endParaRPr lang="en-US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657431" y="4738554"/>
            <a:ext cx="1857169" cy="7885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 &amp; potential for economic impact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1891239" y="3656196"/>
            <a:ext cx="4491138" cy="3884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Market, Commercialization and Economic Impact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2658396" y="4419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19399" y="4738554"/>
            <a:ext cx="6089723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How Development Loan will lead toward commercialization and/or augment next stages of securing financing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Impact to Maine economy (e.g., jobs created/sustained, new products, processes or technologies in market), including </a:t>
            </a: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>Form F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17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(3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2236469" y="3920566"/>
            <a:ext cx="5181602" cy="3884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Business plan/model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57431" y="4343400"/>
            <a:ext cx="1857169" cy="7885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Management &amp; organization</a:t>
            </a:r>
          </a:p>
          <a:p>
            <a:pPr defTabSz="913526">
              <a:buClr>
                <a:schemeClr val="tx2"/>
              </a:buClr>
            </a:pPr>
            <a:endParaRPr lang="en-U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19399" y="4343400"/>
            <a:ext cx="6089723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Description of project team and applicable experience to move project forward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Overview of key business partners for project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Team’s strengths and weaknesses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Description of any experienced advisors to support path to commercialization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2658396" y="53340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57431" y="154113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Executive summary  Company overview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19399" y="154113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 page each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Executive summary to quickly engage readers; company overview gives history of company to date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57431" y="22860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 and/or service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819399" y="2286000"/>
            <a:ext cx="608972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product attributes, what needs to still be developed, value prop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663709" y="29718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 &amp; marketing strategy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825677" y="297180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general market size, customer motivations, revenue plan, distributions &amp; sales, SWOT analysis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57431" y="36576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Operational /production plan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819399" y="3657600"/>
            <a:ext cx="608972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overview of operation of business, including location, people,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57431" y="54102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Financial statement &amp; projections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819399" y="541020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</a:t>
            </a: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required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Must include Income Statement, Balance Sheet, Cash Flow one year back and minimally 1,3,5 years ahead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57431" y="6108358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Appendices</a:t>
            </a:r>
          </a:p>
          <a:p>
            <a:pPr defTabSz="913526">
              <a:buClr>
                <a:schemeClr val="tx2"/>
              </a:buClr>
            </a:pPr>
            <a:endParaRPr lang="en-US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819400" y="6108358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8 pages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Management team bios (</a:t>
            </a:r>
            <a:r>
              <a:rPr lang="en-US" sz="1200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required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); also can include product brochures, press articles, letters of support from potential customers, industry/market research studies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2658396" y="22098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3"/>
          <p:cNvSpPr>
            <a:spLocks noChangeShapeType="1"/>
          </p:cNvSpPr>
          <p:nvPr/>
        </p:nvSpPr>
        <p:spPr bwMode="auto">
          <a:xfrm>
            <a:off x="2658396" y="2874524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2658396" y="35814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3"/>
          <p:cNvSpPr>
            <a:spLocks noChangeShapeType="1"/>
          </p:cNvSpPr>
          <p:nvPr/>
        </p:nvSpPr>
        <p:spPr bwMode="auto">
          <a:xfrm>
            <a:off x="2658396" y="42672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>
            <a:off x="2658396" y="60960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Tips for writing an application</a:t>
            </a:r>
            <a:endParaRPr lang="en-US" sz="2800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8241" y="1162468"/>
            <a:ext cx="4343400" cy="531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Make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it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an enjoyable read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write with enthusiasm</a:t>
            </a:r>
          </a:p>
          <a:p>
            <a:pPr marL="350837">
              <a:lnSpc>
                <a:spcPct val="110000"/>
              </a:lnSpc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Support claims with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data or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references.  </a:t>
            </a:r>
            <a:r>
              <a:rPr lang="en-US" sz="1600" b="1" smtClean="0">
                <a:latin typeface="Arial" pitchFamily="34" charset="0"/>
                <a:cs typeface="Arial" pitchFamily="34" charset="0"/>
              </a:rPr>
              <a:t>Be realistic.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Follow required format;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white space is not bad</a:t>
            </a: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Use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diagrams and pictures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appropriate</a:t>
            </a: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Demonstrate that you have an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understanding of what it takes to commercialize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Create a balance between too much and too little technical information;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make sure the reviewer can understand the technology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and the project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764024" y="1162468"/>
            <a:ext cx="4227576" cy="552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739775" indent="-388938">
              <a:lnSpc>
                <a:spcPct val="110000"/>
              </a:lnSpc>
              <a:buFont typeface="Wingdings" pitchFamily="2" charset="2"/>
              <a:buChar char="ü"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b="1" dirty="0"/>
              <a:t>Proofread your </a:t>
            </a:r>
            <a:r>
              <a:rPr lang="en-US" b="1" dirty="0" smtClean="0"/>
              <a:t>application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Check spelling and grammar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Check the math, particularly on Budget Form B</a:t>
            </a:r>
          </a:p>
          <a:p>
            <a:endParaRPr lang="en-US" sz="1800" dirty="0"/>
          </a:p>
          <a:p>
            <a:r>
              <a:rPr lang="en-US" dirty="0"/>
              <a:t>Make sure that you</a:t>
            </a:r>
            <a:r>
              <a:rPr lang="ja-JP" altLang="en-US" dirty="0"/>
              <a:t> </a:t>
            </a:r>
            <a:r>
              <a:rPr lang="en-US" altLang="ja-JP" dirty="0"/>
              <a:t>have </a:t>
            </a:r>
            <a:r>
              <a:rPr lang="en-US" altLang="ja-JP" dirty="0" smtClean="0"/>
              <a:t>included: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commitment letters 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for matching dollars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biographies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 for personnel and consultants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required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information &amp; form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s including Checklist</a:t>
            </a:r>
            <a:endParaRPr lang="en-US" altLang="ja-JP" sz="1600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  <a:p>
            <a:r>
              <a:rPr lang="en-US" b="1" dirty="0"/>
              <a:t>Submit your </a:t>
            </a:r>
            <a:r>
              <a:rPr lang="en-US" b="1" dirty="0" smtClean="0"/>
              <a:t>application to MTI </a:t>
            </a:r>
            <a:r>
              <a:rPr lang="en-US" b="1" dirty="0"/>
              <a:t>10 </a:t>
            </a:r>
            <a:r>
              <a:rPr lang="en-US" b="1" dirty="0" smtClean="0"/>
              <a:t>business days </a:t>
            </a:r>
            <a:r>
              <a:rPr lang="en-US" b="1" dirty="0"/>
              <a:t>in advance </a:t>
            </a:r>
            <a:r>
              <a:rPr lang="en-US" dirty="0"/>
              <a:t>of the deadline and get a review for </a:t>
            </a:r>
            <a:r>
              <a:rPr lang="en-US" dirty="0" smtClean="0"/>
              <a:t>completeness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Incomplete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applications received after this point will be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returned to the applicant without review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1066800"/>
            <a:ext cx="0" cy="5623335"/>
          </a:xfrm>
          <a:prstGeom prst="line">
            <a:avLst/>
          </a:prstGeom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1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Business Accelerator Grant can act as companion grant for a Development Loan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447801"/>
            <a:ext cx="8305800" cy="143041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617585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Purpose of Business Accelerator Grant: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the competitiveness of companies’ products or services by providing supplemental funding to support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development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capacity-building activities that are required to advance a new technology to market.  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048001"/>
            <a:ext cx="6019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ELIGIBLE COMPANY CATEGORIES: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Tx/>
              <a:buAutoNum type="arabicPeriod"/>
            </a:pPr>
            <a:r>
              <a:rPr lang="en-US" u="sng" dirty="0">
                <a:latin typeface="Arial" pitchFamily="34" charset="0"/>
                <a:cs typeface="Arial" pitchFamily="34" charset="0"/>
              </a:rPr>
              <a:t>Start-up/early stage companies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are awarded a MTI Development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Loan (DL); up to 10% of DL funds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Companies that have recently been chosen for a federal SBIR Phase I or II grant; up to 20% or 10% of Phase I and II respectively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16625" y="5600004"/>
            <a:ext cx="8305800" cy="7245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825" y="5615536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DL Business Accelerator Grants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can be submitted with a DL application </a:t>
            </a: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anytime during the course of a DL project </a:t>
            </a:r>
          </a:p>
        </p:txBody>
      </p:sp>
    </p:spTree>
    <p:extLst>
      <p:ext uri="{BB962C8B-B14F-4D97-AF65-F5344CB8AC3E}">
        <p14:creationId xmlns:p14="http://schemas.microsoft.com/office/powerpoint/2010/main" val="40398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51550" y="2362200"/>
            <a:ext cx="5887650" cy="1295400"/>
          </a:xfrm>
          <a:prstGeom prst="rect">
            <a:avLst/>
          </a:prstGeom>
          <a:solidFill>
            <a:schemeClr val="bg1">
              <a:lumMod val="6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</a:t>
            </a:fld>
            <a:endParaRPr lang="en-US"/>
          </a:p>
        </p:txBody>
      </p:sp>
      <p:sp>
        <p:nvSpPr>
          <p:cNvPr id="3" name="Rounded Rectangle 9"/>
          <p:cNvSpPr/>
          <p:nvPr/>
        </p:nvSpPr>
        <p:spPr>
          <a:xfrm>
            <a:off x="152400" y="152400"/>
            <a:ext cx="2247900" cy="64770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 descr="MTI logo FINAL COLOR with ta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392" y="609600"/>
            <a:ext cx="2477095" cy="13716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77737" y="685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7737" y="23622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Overview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Maine Technology Institute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Business Innovation Program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Development Loan Application Submission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Process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Business Accelerator Grant Application 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14285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Business Accelerator Grants are only eligible for specific activities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224455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2192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219200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21394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838200" y="1427465"/>
            <a:ext cx="3352800" cy="3198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133601"/>
            <a:ext cx="4114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Business planning </a:t>
            </a:r>
            <a:r>
              <a:rPr lang="en-US" sz="1400" dirty="0" smtClean="0">
                <a:latin typeface="Arial" charset="0"/>
                <a:cs typeface="Arial" charset="0"/>
              </a:rPr>
              <a:t>and business model development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Evaluation of </a:t>
            </a:r>
            <a:r>
              <a:rPr lang="en-US" sz="1400" b="1" dirty="0" smtClean="0">
                <a:latin typeface="Arial" charset="0"/>
                <a:cs typeface="Arial" charset="0"/>
              </a:rPr>
              <a:t>commercialization opportunities</a:t>
            </a:r>
            <a:r>
              <a:rPr lang="en-US" sz="1400" dirty="0" smtClean="0">
                <a:latin typeface="Arial" charset="0"/>
                <a:cs typeface="Arial" charset="0"/>
              </a:rPr>
              <a:t> and identification of resources needed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Arial" charset="0"/>
              </a:rPr>
              <a:t>Evaluation of </a:t>
            </a:r>
            <a:r>
              <a:rPr lang="en-US" sz="1400" b="1" dirty="0" smtClean="0">
                <a:latin typeface="Arial" charset="0"/>
                <a:cs typeface="Arial" charset="0"/>
              </a:rPr>
              <a:t>distribution channels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Identification and analysis of target customers, strategic partners, etc.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Development of </a:t>
            </a:r>
            <a:r>
              <a:rPr lang="en-US" sz="1400" b="1" dirty="0" smtClean="0">
                <a:latin typeface="Arial" charset="0"/>
                <a:cs typeface="Arial" charset="0"/>
              </a:rPr>
              <a:t>target marketing strategy</a:t>
            </a:r>
            <a:r>
              <a:rPr lang="en-US" sz="1400" dirty="0" smtClean="0">
                <a:latin typeface="Arial" charset="0"/>
                <a:cs typeface="Arial" charset="0"/>
              </a:rPr>
              <a:t>, including market research, analysis and travel to gather market data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Capital fundraising</a:t>
            </a:r>
            <a:r>
              <a:rPr lang="en-US" sz="1400" dirty="0" smtClean="0">
                <a:latin typeface="Arial" charset="0"/>
                <a:cs typeface="Arial" charset="0"/>
              </a:rPr>
              <a:t>, including creation of materials to attract potential partners and investors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Strengthening of company</a:t>
            </a:r>
            <a:r>
              <a:rPr lang="en-US" sz="1400" b="1" dirty="0" smtClean="0">
                <a:latin typeface="Arial" charset="0"/>
                <a:cs typeface="Arial" charset="0"/>
              </a:rPr>
              <a:t> financial management capacity</a:t>
            </a:r>
            <a:r>
              <a:rPr lang="en-US" sz="1400" dirty="0" smtClean="0">
                <a:latin typeface="Arial" charset="0"/>
                <a:cs typeface="Arial" charset="0"/>
              </a:rPr>
              <a:t> and systems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5125" y="1286833"/>
            <a:ext cx="396875" cy="6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4800" dirty="0">
                <a:solidFill>
                  <a:schemeClr val="bg1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25728" y="1286834"/>
            <a:ext cx="396875" cy="6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4800" dirty="0" smtClean="0">
                <a:solidFill>
                  <a:schemeClr val="bg1"/>
                </a:solidFill>
                <a:latin typeface="Wingdings" pitchFamily="2" charset="2"/>
              </a:rPr>
              <a:t>û</a:t>
            </a:r>
            <a:endParaRPr lang="en-US" sz="4800" dirty="0">
              <a:solidFill>
                <a:schemeClr val="bg1"/>
              </a:solidFill>
              <a:latin typeface="Wingdings" pitchFamily="2" charset="2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122603" y="1366346"/>
            <a:ext cx="3352800" cy="3198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Ineligible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133600"/>
            <a:ext cx="41148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Activities already funded </a:t>
            </a:r>
            <a:r>
              <a:rPr lang="en-US" sz="1400" dirty="0" smtClean="0">
                <a:latin typeface="Arial" charset="0"/>
                <a:cs typeface="Arial" charset="0"/>
              </a:rPr>
              <a:t>by SBIR/STTR or Development Loan funding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Funding </a:t>
            </a:r>
            <a:r>
              <a:rPr lang="en-US" sz="1400" b="1" dirty="0" smtClean="0">
                <a:latin typeface="Arial" charset="0"/>
                <a:cs typeface="Arial" charset="0"/>
              </a:rPr>
              <a:t>toward research and development </a:t>
            </a:r>
            <a:r>
              <a:rPr lang="en-US" sz="1400" dirty="0" smtClean="0">
                <a:latin typeface="Arial" charset="0"/>
                <a:cs typeface="Arial" charset="0"/>
              </a:rPr>
              <a:t>activities</a:t>
            </a:r>
            <a:endParaRPr lang="en-US" sz="1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304800" y="1253890"/>
            <a:ext cx="2218944" cy="826553"/>
          </a:xfrm>
          <a:custGeom>
            <a:avLst/>
            <a:gdLst>
              <a:gd name="connsiteX0" fmla="*/ 137787 w 2218944"/>
              <a:gd name="connsiteY0" fmla="*/ 0 h 826554"/>
              <a:gd name="connsiteX1" fmla="*/ 2081157 w 2218944"/>
              <a:gd name="connsiteY1" fmla="*/ 0 h 826554"/>
              <a:gd name="connsiteX2" fmla="*/ 2218944 w 2218944"/>
              <a:gd name="connsiteY2" fmla="*/ 137787 h 826554"/>
              <a:gd name="connsiteX3" fmla="*/ 2218944 w 2218944"/>
              <a:gd name="connsiteY3" fmla="*/ 826554 h 826554"/>
              <a:gd name="connsiteX4" fmla="*/ 2218944 w 2218944"/>
              <a:gd name="connsiteY4" fmla="*/ 826554 h 826554"/>
              <a:gd name="connsiteX5" fmla="*/ 0 w 2218944"/>
              <a:gd name="connsiteY5" fmla="*/ 826554 h 826554"/>
              <a:gd name="connsiteX6" fmla="*/ 0 w 2218944"/>
              <a:gd name="connsiteY6" fmla="*/ 826554 h 826554"/>
              <a:gd name="connsiteX7" fmla="*/ 0 w 2218944"/>
              <a:gd name="connsiteY7" fmla="*/ 137787 h 826554"/>
              <a:gd name="connsiteX8" fmla="*/ 137787 w 2218944"/>
              <a:gd name="connsiteY8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8944" h="826554">
                <a:moveTo>
                  <a:pt x="137787" y="0"/>
                </a:moveTo>
                <a:lnTo>
                  <a:pt x="2081157" y="0"/>
                </a:lnTo>
                <a:cubicBezTo>
                  <a:pt x="2157255" y="0"/>
                  <a:pt x="2218944" y="61689"/>
                  <a:pt x="2218944" y="137787"/>
                </a:cubicBezTo>
                <a:lnTo>
                  <a:pt x="2218944" y="826554"/>
                </a:lnTo>
                <a:lnTo>
                  <a:pt x="2218944" y="826554"/>
                </a:lnTo>
                <a:lnTo>
                  <a:pt x="0" y="826554"/>
                </a:lnTo>
                <a:lnTo>
                  <a:pt x="0" y="826554"/>
                </a:lnTo>
                <a:lnTo>
                  <a:pt x="0" y="137787"/>
                </a:lnTo>
                <a:cubicBezTo>
                  <a:pt x="0" y="61689"/>
                  <a:pt x="61689" y="0"/>
                  <a:pt x="137787" y="0"/>
                </a:cubicBez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031" tIns="107031" rIns="107031" bIns="6667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latin typeface="Arial" pitchFamily="34" charset="0"/>
                <a:cs typeface="Arial" pitchFamily="34" charset="0"/>
              </a:rPr>
              <a:t>Before DL Approval</a:t>
            </a:r>
            <a:endParaRPr lang="en-US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04800" y="3962400"/>
            <a:ext cx="2218944" cy="826553"/>
          </a:xfrm>
          <a:custGeom>
            <a:avLst/>
            <a:gdLst>
              <a:gd name="connsiteX0" fmla="*/ 137787 w 2218944"/>
              <a:gd name="connsiteY0" fmla="*/ 0 h 826554"/>
              <a:gd name="connsiteX1" fmla="*/ 2081157 w 2218944"/>
              <a:gd name="connsiteY1" fmla="*/ 0 h 826554"/>
              <a:gd name="connsiteX2" fmla="*/ 2218944 w 2218944"/>
              <a:gd name="connsiteY2" fmla="*/ 137787 h 826554"/>
              <a:gd name="connsiteX3" fmla="*/ 2218944 w 2218944"/>
              <a:gd name="connsiteY3" fmla="*/ 826554 h 826554"/>
              <a:gd name="connsiteX4" fmla="*/ 2218944 w 2218944"/>
              <a:gd name="connsiteY4" fmla="*/ 826554 h 826554"/>
              <a:gd name="connsiteX5" fmla="*/ 0 w 2218944"/>
              <a:gd name="connsiteY5" fmla="*/ 826554 h 826554"/>
              <a:gd name="connsiteX6" fmla="*/ 0 w 2218944"/>
              <a:gd name="connsiteY6" fmla="*/ 826554 h 826554"/>
              <a:gd name="connsiteX7" fmla="*/ 0 w 2218944"/>
              <a:gd name="connsiteY7" fmla="*/ 137787 h 826554"/>
              <a:gd name="connsiteX8" fmla="*/ 137787 w 2218944"/>
              <a:gd name="connsiteY8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8944" h="826554">
                <a:moveTo>
                  <a:pt x="137787" y="0"/>
                </a:moveTo>
                <a:lnTo>
                  <a:pt x="2081157" y="0"/>
                </a:lnTo>
                <a:cubicBezTo>
                  <a:pt x="2157255" y="0"/>
                  <a:pt x="2218944" y="61689"/>
                  <a:pt x="2218944" y="137787"/>
                </a:cubicBezTo>
                <a:lnTo>
                  <a:pt x="2218944" y="826554"/>
                </a:lnTo>
                <a:lnTo>
                  <a:pt x="2218944" y="826554"/>
                </a:lnTo>
                <a:lnTo>
                  <a:pt x="0" y="826554"/>
                </a:lnTo>
                <a:lnTo>
                  <a:pt x="0" y="826554"/>
                </a:lnTo>
                <a:lnTo>
                  <a:pt x="0" y="137787"/>
                </a:lnTo>
                <a:cubicBezTo>
                  <a:pt x="0" y="61689"/>
                  <a:pt x="61689" y="0"/>
                  <a:pt x="137787" y="0"/>
                </a:cubicBez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031" tIns="107031" rIns="107031" bIns="6667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latin typeface="Arial" pitchFamily="34" charset="0"/>
                <a:cs typeface="Arial" pitchFamily="34" charset="0"/>
              </a:rPr>
              <a:t>After DL Approval</a:t>
            </a:r>
            <a:endParaRPr lang="en-US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800" y="4791051"/>
            <a:ext cx="8534399" cy="1653356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" y="2080444"/>
            <a:ext cx="8534399" cy="1653356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DL Business Accelerator Grant for early-stage companies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16675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21</a:t>
            </a:fld>
            <a:endParaRPr lang="en-US" dirty="0"/>
          </a:p>
        </p:txBody>
      </p:sp>
      <p:sp>
        <p:nvSpPr>
          <p:cNvPr id="24" name="Straight Connector 23"/>
          <p:cNvSpPr/>
          <p:nvPr/>
        </p:nvSpPr>
        <p:spPr>
          <a:xfrm>
            <a:off x="304800" y="4788955"/>
            <a:ext cx="8534400" cy="0"/>
          </a:xfrm>
          <a:prstGeom prst="line">
            <a:avLst/>
          </a:prstGeom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6"/>
          <p:cNvSpPr/>
          <p:nvPr/>
        </p:nvSpPr>
        <p:spPr>
          <a:xfrm>
            <a:off x="304800" y="2080444"/>
            <a:ext cx="8534400" cy="0"/>
          </a:xfrm>
          <a:prstGeom prst="line">
            <a:avLst/>
          </a:prstGeom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523743" y="1253890"/>
            <a:ext cx="6315456" cy="826554"/>
          </a:xfrm>
          <a:custGeom>
            <a:avLst/>
            <a:gdLst>
              <a:gd name="connsiteX0" fmla="*/ 0 w 6315456"/>
              <a:gd name="connsiteY0" fmla="*/ 0 h 826554"/>
              <a:gd name="connsiteX1" fmla="*/ 6315456 w 6315456"/>
              <a:gd name="connsiteY1" fmla="*/ 0 h 826554"/>
              <a:gd name="connsiteX2" fmla="*/ 6315456 w 6315456"/>
              <a:gd name="connsiteY2" fmla="*/ 826554 h 826554"/>
              <a:gd name="connsiteX3" fmla="*/ 0 w 6315456"/>
              <a:gd name="connsiteY3" fmla="*/ 826554 h 826554"/>
              <a:gd name="connsiteX4" fmla="*/ 0 w 6315456"/>
              <a:gd name="connsiteY4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5456" h="826554">
                <a:moveTo>
                  <a:pt x="0" y="0"/>
                </a:moveTo>
                <a:lnTo>
                  <a:pt x="6315456" y="0"/>
                </a:lnTo>
                <a:lnTo>
                  <a:pt x="6315456" y="826554"/>
                </a:lnTo>
                <a:lnTo>
                  <a:pt x="0" y="826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b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Submitted concurrently with DL application</a:t>
            </a:r>
            <a:endParaRPr lang="en-US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09600" y="2080444"/>
            <a:ext cx="8229600" cy="1653356"/>
          </a:xfrm>
          <a:custGeom>
            <a:avLst/>
            <a:gdLst>
              <a:gd name="connsiteX0" fmla="*/ 0 w 8534400"/>
              <a:gd name="connsiteY0" fmla="*/ 0 h 1653356"/>
              <a:gd name="connsiteX1" fmla="*/ 8534400 w 8534400"/>
              <a:gd name="connsiteY1" fmla="*/ 0 h 1653356"/>
              <a:gd name="connsiteX2" fmla="*/ 8534400 w 8534400"/>
              <a:gd name="connsiteY2" fmla="*/ 1653356 h 1653356"/>
              <a:gd name="connsiteX3" fmla="*/ 0 w 8534400"/>
              <a:gd name="connsiteY3" fmla="*/ 1653356 h 1653356"/>
              <a:gd name="connsiteX4" fmla="*/ 0 w 8534400"/>
              <a:gd name="connsiteY4" fmla="*/ 0 h 16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400" h="1653356">
                <a:moveTo>
                  <a:pt x="0" y="0"/>
                </a:moveTo>
                <a:lnTo>
                  <a:pt x="8534400" y="0"/>
                </a:lnTo>
                <a:lnTo>
                  <a:pt x="8534400" y="1653356"/>
                </a:lnTo>
                <a:lnTo>
                  <a:pt x="0" y="16533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05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Mirrors Development Loan evaluation process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Is not , however, reviewed by AAAS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Notification of approval status same day as Development Loan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457200" lvl="2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>
                <a:latin typeface="Arial" pitchFamily="34" charset="0"/>
                <a:cs typeface="Arial" pitchFamily="34" charset="0"/>
              </a:rPr>
              <a:t>Cannot be approved if Development Loan is not approved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523744" y="3962400"/>
            <a:ext cx="6315456" cy="826554"/>
          </a:xfrm>
          <a:custGeom>
            <a:avLst/>
            <a:gdLst>
              <a:gd name="connsiteX0" fmla="*/ 0 w 6315456"/>
              <a:gd name="connsiteY0" fmla="*/ 0 h 826554"/>
              <a:gd name="connsiteX1" fmla="*/ 6315456 w 6315456"/>
              <a:gd name="connsiteY1" fmla="*/ 0 h 826554"/>
              <a:gd name="connsiteX2" fmla="*/ 6315456 w 6315456"/>
              <a:gd name="connsiteY2" fmla="*/ 826554 h 826554"/>
              <a:gd name="connsiteX3" fmla="*/ 0 w 6315456"/>
              <a:gd name="connsiteY3" fmla="*/ 826554 h 826554"/>
              <a:gd name="connsiteX4" fmla="*/ 0 w 6315456"/>
              <a:gd name="connsiteY4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5456" h="826554">
                <a:moveTo>
                  <a:pt x="0" y="0"/>
                </a:moveTo>
                <a:lnTo>
                  <a:pt x="6315456" y="0"/>
                </a:lnTo>
                <a:lnTo>
                  <a:pt x="6315456" y="826554"/>
                </a:lnTo>
                <a:lnTo>
                  <a:pt x="0" y="826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7150" rIns="57150" bIns="57150" numCol="1" spcCol="1270" anchor="b" anchorCtr="0">
            <a:noAutofit/>
          </a:bodyPr>
          <a:lstStyle/>
          <a:p>
            <a:pPr lvl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Submitted at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TechStart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deadline anytime  </a:t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during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DL project</a:t>
            </a:r>
          </a:p>
        </p:txBody>
      </p:sp>
      <p:sp>
        <p:nvSpPr>
          <p:cNvPr id="35" name="Freeform 34"/>
          <p:cNvSpPr/>
          <p:nvPr/>
        </p:nvSpPr>
        <p:spPr>
          <a:xfrm>
            <a:off x="609600" y="4788955"/>
            <a:ext cx="8229600" cy="1653356"/>
          </a:xfrm>
          <a:custGeom>
            <a:avLst/>
            <a:gdLst>
              <a:gd name="connsiteX0" fmla="*/ 0 w 8534400"/>
              <a:gd name="connsiteY0" fmla="*/ 0 h 1653356"/>
              <a:gd name="connsiteX1" fmla="*/ 8534400 w 8534400"/>
              <a:gd name="connsiteY1" fmla="*/ 0 h 1653356"/>
              <a:gd name="connsiteX2" fmla="*/ 8534400 w 8534400"/>
              <a:gd name="connsiteY2" fmla="*/ 1653356 h 1653356"/>
              <a:gd name="connsiteX3" fmla="*/ 0 w 8534400"/>
              <a:gd name="connsiteY3" fmla="*/ 1653356 h 1653356"/>
              <a:gd name="connsiteX4" fmla="*/ 0 w 8534400"/>
              <a:gd name="connsiteY4" fmla="*/ 0 h 16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400" h="1653356">
                <a:moveTo>
                  <a:pt x="0" y="0"/>
                </a:moveTo>
                <a:lnTo>
                  <a:pt x="8534400" y="0"/>
                </a:lnTo>
                <a:lnTo>
                  <a:pt x="8534400" y="1653356"/>
                </a:lnTo>
                <a:lnTo>
                  <a:pt x="0" y="16533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05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Submitted in conjunction with your MTI Portfolio Manager (Vanessa or Catherine) on a rolling basis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Notification of approval can take up to 6 weeks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07158" y="6534930"/>
            <a:ext cx="384442" cy="170670"/>
          </a:xfrm>
          <a:prstGeom prst="rect">
            <a:avLst/>
          </a:prstGeom>
        </p:spPr>
        <p:txBody>
          <a:bodyPr lIns="93296" tIns="46648" rIns="93296" bIns="46648"/>
          <a:lstStyle/>
          <a:p>
            <a:fld id="{C098849E-CD6A-43B2-9EE2-A072BA9F9B64}" type="slidenum">
              <a:rPr lang="en-US" sz="800"/>
              <a:pPr/>
              <a:t>22</a:t>
            </a:fld>
            <a:r>
              <a:rPr lang="en-US" sz="800"/>
              <a:t> 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743200" y="1547336"/>
            <a:ext cx="5715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Scope of work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2 pages; 50 points)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Detailed plan of objectives (what, where and how it will be done)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Measureable outcomes showing progress toward commercialization and growth 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Timeline corresponding to scope of work; timeline should not exceed timeline for matching Development Loan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Impact on commercialization timeline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1 page; 25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points)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Description of how grant will impact timeline or breadth of commercialization for the technology supported in DL application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Description of how impact on commercialization timeline will lead to further positive economic impact in Maine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304800" y="1547336"/>
            <a:ext cx="21336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narrative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nitty-gritty components of the Business Accelerator Grant for startup DL applicants</a:t>
            </a:r>
            <a:endParaRPr lang="en-US" sz="28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743200" y="1371600"/>
            <a:ext cx="587889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04800" y="4495800"/>
            <a:ext cx="21336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summary and budget supporting documents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743200" y="41910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743200" y="4495800"/>
            <a:ext cx="57150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Budget appropriateness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2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pages;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25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points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7429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Form B: Budget Summary at 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  <a:hlinkClick r:id="rId3"/>
              </a:rPr>
              <a:t>www.mainetechnology.org/fund/business-accelerator-grant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7429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Budget supporting documentation and explanations including: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>
                <a:latin typeface="Arial" pitchFamily="34" charset="0"/>
                <a:cs typeface="Arial" pitchFamily="34" charset="0"/>
                <a:sym typeface="Symbol" pitchFamily="18" charset="2"/>
              </a:rPr>
              <a:t>L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ine-item expenses for project expenses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Hours and hourly rates for project workers 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Total funds requested through MTI’s Business Accelerator Grant</a:t>
            </a:r>
            <a:endParaRPr lang="en-US" sz="13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06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and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02081"/>
            <a:ext cx="8534400" cy="478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Business Development Center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/>
              </a:rPr>
              <a:t>www.mainesbdc.org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DECD – Governor’s Account Executives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/>
              </a:rPr>
              <a:t>www.businessinmaine.com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Maine </a:t>
            </a:r>
            <a:r>
              <a:rPr lang="en-US" dirty="0">
                <a:latin typeface="Arial" pitchFamily="34" charset="0"/>
                <a:cs typeface="Arial" pitchFamily="34" charset="0"/>
              </a:rPr>
              <a:t>Patent Program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/>
              </a:rPr>
              <a:t>www.mainepatent.org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UMaine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Advanced </a:t>
            </a:r>
            <a:r>
              <a:rPr lang="en-US" dirty="0">
                <a:latin typeface="Arial" pitchFamily="34" charset="0"/>
                <a:cs typeface="Arial" pitchFamily="34" charset="0"/>
              </a:rPr>
              <a:t>Manufacturing Center </a:t>
            </a:r>
            <a:r>
              <a:rPr lang="en-US" dirty="0">
                <a:latin typeface="Arial" pitchFamily="34" charset="0"/>
                <a:cs typeface="Arial" pitchFamily="34" charset="0"/>
                <a:hlinkClick r:id="rId6"/>
              </a:rPr>
              <a:t>john.belding@maine.edu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Dept. of Industrial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Cooperation </a:t>
            </a:r>
            <a:r>
              <a:rPr lang="en-US" dirty="0">
                <a:latin typeface="Arial" pitchFamily="34" charset="0"/>
                <a:cs typeface="Arial" pitchFamily="34" charset="0"/>
                <a:hlinkClick r:id="rId7"/>
              </a:rPr>
              <a:t>kris.burton@maine.edu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Target Technology Center </a:t>
            </a:r>
            <a:r>
              <a:rPr lang="en-US" dirty="0">
                <a:latin typeface="Arial" pitchFamily="34" charset="0"/>
                <a:cs typeface="Arial" pitchFamily="34" charset="0"/>
                <a:hlinkClick r:id="rId8"/>
              </a:rPr>
              <a:t>www.targetincubator.maine.edu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Maine Center for Entrepreneurial Development </a:t>
            </a:r>
            <a:r>
              <a:rPr lang="en-US" dirty="0">
                <a:latin typeface="Arial" pitchFamily="34" charset="0"/>
                <a:cs typeface="Arial" pitchFamily="34" charset="0"/>
                <a:hlinkClick r:id="rId9"/>
              </a:rPr>
              <a:t>www.mced.biz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Maine Manufacturing Extension Partnership </a:t>
            </a:r>
            <a:r>
              <a:rPr lang="en-US" dirty="0">
                <a:latin typeface="Arial" pitchFamily="34" charset="0"/>
                <a:cs typeface="Arial" pitchFamily="34" charset="0"/>
                <a:hlinkClick r:id="rId10"/>
              </a:rPr>
              <a:t>www.mainemep.org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Manufacturer’s Association of Maine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1"/>
              </a:rPr>
              <a:t>www.mainemfg.com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Finance Authority of Maine (FAME)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2"/>
              </a:rPr>
              <a:t>www.famemaine.com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CEI Ventures Inc.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3"/>
              </a:rPr>
              <a:t>www.ceiventures.com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CEI Community Ventures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4"/>
              </a:rPr>
              <a:t>www.ceicommunityventures.com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81125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and please keep in touch!</a:t>
            </a:r>
            <a:b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www.mainetechnology.org</a:t>
            </a:r>
            <a:endParaRPr lang="en-US" sz="32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4400" y="48768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Venture Avenue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Brunswick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Landing</a:t>
            </a:r>
          </a:p>
          <a:p>
            <a:pPr algn="r"/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Brunswick, Maine 04011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207.582.4790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facebook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twitter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68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linkedin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68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4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the Maine Technology Institute (MTI)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359715"/>
              </p:ext>
            </p:extLst>
          </p:nvPr>
        </p:nvGraphicFramePr>
        <p:xfrm>
          <a:off x="457200" y="14478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038600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4038600" cy="5257800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b="1" dirty="0" smtClean="0"/>
              <a:t>MTI’s impact in the state:</a:t>
            </a:r>
            <a:endParaRPr lang="en-US" b="1" dirty="0" smtClean="0"/>
          </a:p>
          <a:p>
            <a:pPr marL="285750" indent="-285750" fontAlgn="auto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2100" dirty="0" smtClean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Over past 12 years, MTI has funded </a:t>
            </a:r>
            <a:r>
              <a:rPr lang="en-US" sz="2100" b="1" dirty="0" smtClean="0"/>
              <a:t>1,652 technology projects</a:t>
            </a:r>
            <a:r>
              <a:rPr lang="en-US" sz="2100" dirty="0" smtClean="0"/>
              <a:t> in Maine </a:t>
            </a:r>
            <a:endParaRPr lang="en-US" sz="2100" dirty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MTI has </a:t>
            </a:r>
            <a:r>
              <a:rPr lang="en-US" sz="2100" b="1" dirty="0" smtClean="0"/>
              <a:t>increased investment </a:t>
            </a:r>
            <a:r>
              <a:rPr lang="en-US" sz="2100" b="1" dirty="0"/>
              <a:t>in Maine </a:t>
            </a:r>
            <a:r>
              <a:rPr lang="en-US" sz="2100" b="1" dirty="0" smtClean="0"/>
              <a:t>companies, </a:t>
            </a:r>
            <a:r>
              <a:rPr lang="en-US" sz="2100" dirty="0" smtClean="0"/>
              <a:t>in part through its requirement of at least 1:1 match in funding</a:t>
            </a:r>
            <a:endParaRPr lang="en-US" sz="2100" dirty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MTI also supports </a:t>
            </a:r>
            <a:r>
              <a:rPr lang="en-US" sz="2100" b="1" dirty="0" smtClean="0"/>
              <a:t>the growth of Maine companies, including high-paying jobs,</a:t>
            </a:r>
            <a:r>
              <a:rPr lang="en-US" sz="2100" dirty="0" smtClean="0"/>
              <a:t> through funding of technology clusters and the Business Innovation Program funding components</a:t>
            </a:r>
            <a:endParaRPr lang="en-US" sz="2100" dirty="0"/>
          </a:p>
        </p:txBody>
      </p:sp>
      <p:sp>
        <p:nvSpPr>
          <p:cNvPr id="1638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mtClean="0"/>
              <a:t>MTI is making a difference across Maine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1600200"/>
            <a:ext cx="3886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MTI’s Business Innovation Program manages the Development Loan process</a:t>
            </a:r>
            <a:endParaRPr lang="en-US" sz="2800" dirty="0"/>
          </a:p>
        </p:txBody>
      </p:sp>
      <p:sp>
        <p:nvSpPr>
          <p:cNvPr id="6" name="Freeform 5"/>
          <p:cNvSpPr/>
          <p:nvPr/>
        </p:nvSpPr>
        <p:spPr>
          <a:xfrm>
            <a:off x="4514916" y="3163263"/>
            <a:ext cx="2911251" cy="951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2629"/>
                </a:lnTo>
                <a:lnTo>
                  <a:pt x="2911251" y="252629"/>
                </a:lnTo>
                <a:lnTo>
                  <a:pt x="2911251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469196" y="3163264"/>
            <a:ext cx="91440" cy="5924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603665" y="3163263"/>
            <a:ext cx="2911251" cy="951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11251" y="0"/>
                </a:moveTo>
                <a:lnTo>
                  <a:pt x="2911251" y="252629"/>
                </a:lnTo>
                <a:lnTo>
                  <a:pt x="0" y="252629"/>
                </a:lnTo>
                <a:lnTo>
                  <a:pt x="0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311920" y="1752600"/>
            <a:ext cx="2405992" cy="1410663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Maine Technology Institute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(MTI)</a:t>
            </a:r>
            <a:endParaRPr lang="en-US" sz="1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97967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Business Innovation Program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(BIP)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09218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Cluster Initiative Program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(CIP)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397743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Maine Technology Asset Fund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(MTAF)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7967" y="4703055"/>
            <a:ext cx="2056848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SBIR/STTR support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TechStart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Seed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Development Loan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Business Accelerator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Equity Capital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2212" y="4703055"/>
            <a:ext cx="205684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CIP Planning Award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CIP Implementation Award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4703055"/>
            <a:ext cx="2056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Awards for capital investments in R&amp;D leading to commercialization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3581400"/>
            <a:ext cx="2803749" cy="273525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15200" y="1198476"/>
            <a:ext cx="114300" cy="11541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00923" y="1140768"/>
            <a:ext cx="15415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Focus of this section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362200" y="1970579"/>
            <a:ext cx="2286000" cy="1001315"/>
          </a:xfrm>
          <a:custGeom>
            <a:avLst/>
            <a:gdLst>
              <a:gd name="connsiteX0" fmla="*/ 0 w 2503289"/>
              <a:gd name="connsiteY0" fmla="*/ 0 h 1001315"/>
              <a:gd name="connsiteX1" fmla="*/ 2002632 w 2503289"/>
              <a:gd name="connsiteY1" fmla="*/ 0 h 1001315"/>
              <a:gd name="connsiteX2" fmla="*/ 2503289 w 2503289"/>
              <a:gd name="connsiteY2" fmla="*/ 500658 h 1001315"/>
              <a:gd name="connsiteX3" fmla="*/ 2002632 w 2503289"/>
              <a:gd name="connsiteY3" fmla="*/ 1001315 h 1001315"/>
              <a:gd name="connsiteX4" fmla="*/ 0 w 2503289"/>
              <a:gd name="connsiteY4" fmla="*/ 1001315 h 1001315"/>
              <a:gd name="connsiteX5" fmla="*/ 0 w 2503289"/>
              <a:gd name="connsiteY5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289" h="1001315">
                <a:moveTo>
                  <a:pt x="0" y="0"/>
                </a:moveTo>
                <a:lnTo>
                  <a:pt x="2002632" y="0"/>
                </a:lnTo>
                <a:lnTo>
                  <a:pt x="2503289" y="500658"/>
                </a:lnTo>
                <a:lnTo>
                  <a:pt x="2002632" y="1001315"/>
                </a:lnTo>
                <a:lnTo>
                  <a:pt x="0" y="100131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Seed Grant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4160959" y="1970579"/>
            <a:ext cx="2824711" cy="1001315"/>
          </a:xfrm>
          <a:custGeom>
            <a:avLst/>
            <a:gdLst>
              <a:gd name="connsiteX0" fmla="*/ 0 w 2824711"/>
              <a:gd name="connsiteY0" fmla="*/ 0 h 1001315"/>
              <a:gd name="connsiteX1" fmla="*/ 2324054 w 2824711"/>
              <a:gd name="connsiteY1" fmla="*/ 0 h 1001315"/>
              <a:gd name="connsiteX2" fmla="*/ 2824711 w 2824711"/>
              <a:gd name="connsiteY2" fmla="*/ 500658 h 1001315"/>
              <a:gd name="connsiteX3" fmla="*/ 2324054 w 2824711"/>
              <a:gd name="connsiteY3" fmla="*/ 1001315 h 1001315"/>
              <a:gd name="connsiteX4" fmla="*/ 0 w 2824711"/>
              <a:gd name="connsiteY4" fmla="*/ 1001315 h 1001315"/>
              <a:gd name="connsiteX5" fmla="*/ 500658 w 2824711"/>
              <a:gd name="connsiteY5" fmla="*/ 500658 h 1001315"/>
              <a:gd name="connsiteX6" fmla="*/ 0 w 2824711"/>
              <a:gd name="connsiteY6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711" h="1001315">
                <a:moveTo>
                  <a:pt x="0" y="0"/>
                </a:moveTo>
                <a:lnTo>
                  <a:pt x="2324054" y="0"/>
                </a:lnTo>
                <a:lnTo>
                  <a:pt x="2824711" y="500658"/>
                </a:lnTo>
                <a:lnTo>
                  <a:pt x="2324054" y="1001315"/>
                </a:lnTo>
                <a:lnTo>
                  <a:pt x="0" y="1001315"/>
                </a:lnTo>
                <a:lnTo>
                  <a:pt x="500658" y="50065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Development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Loan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485013" y="1970579"/>
            <a:ext cx="2503289" cy="1001315"/>
          </a:xfrm>
          <a:custGeom>
            <a:avLst/>
            <a:gdLst>
              <a:gd name="connsiteX0" fmla="*/ 0 w 2503289"/>
              <a:gd name="connsiteY0" fmla="*/ 0 h 1001315"/>
              <a:gd name="connsiteX1" fmla="*/ 2002632 w 2503289"/>
              <a:gd name="connsiteY1" fmla="*/ 0 h 1001315"/>
              <a:gd name="connsiteX2" fmla="*/ 2503289 w 2503289"/>
              <a:gd name="connsiteY2" fmla="*/ 500658 h 1001315"/>
              <a:gd name="connsiteX3" fmla="*/ 2002632 w 2503289"/>
              <a:gd name="connsiteY3" fmla="*/ 1001315 h 1001315"/>
              <a:gd name="connsiteX4" fmla="*/ 0 w 2503289"/>
              <a:gd name="connsiteY4" fmla="*/ 1001315 h 1001315"/>
              <a:gd name="connsiteX5" fmla="*/ 500658 w 2503289"/>
              <a:gd name="connsiteY5" fmla="*/ 500658 h 1001315"/>
              <a:gd name="connsiteX6" fmla="*/ 0 w 2503289"/>
              <a:gd name="connsiteY6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3289" h="1001315">
                <a:moveTo>
                  <a:pt x="0" y="0"/>
                </a:moveTo>
                <a:lnTo>
                  <a:pt x="2002632" y="0"/>
                </a:lnTo>
                <a:lnTo>
                  <a:pt x="2503289" y="500658"/>
                </a:lnTo>
                <a:lnTo>
                  <a:pt x="2002632" y="1001315"/>
                </a:lnTo>
                <a:lnTo>
                  <a:pt x="0" y="1001315"/>
                </a:lnTo>
                <a:lnTo>
                  <a:pt x="500658" y="50065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/>
              </a:gs>
              <a:gs pos="64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72667" tIns="48006" rIns="524660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Equity Capital**</a:t>
            </a:r>
          </a:p>
        </p:txBody>
      </p:sp>
      <p:sp>
        <p:nvSpPr>
          <p:cNvPr id="9" name="Freeform 8"/>
          <p:cNvSpPr/>
          <p:nvPr/>
        </p:nvSpPr>
        <p:spPr>
          <a:xfrm>
            <a:off x="2383078" y="4332398"/>
            <a:ext cx="2514600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0 w 2598241"/>
              <a:gd name="connsiteY5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SBIR/STTR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Phase I* 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90966" y="4332398"/>
            <a:ext cx="2598241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519648 w 2598241"/>
              <a:gd name="connsiteY5" fmla="*/ 519648 h 1039296"/>
              <a:gd name="connsiteX6" fmla="*/ 0 w 2598241"/>
              <a:gd name="connsiteY6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519648" y="5196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SBIR/STTR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Phase II*</a:t>
            </a:r>
          </a:p>
        </p:txBody>
      </p:sp>
      <p:sp>
        <p:nvSpPr>
          <p:cNvPr id="12" name="Freeform 11"/>
          <p:cNvSpPr/>
          <p:nvPr/>
        </p:nvSpPr>
        <p:spPr>
          <a:xfrm>
            <a:off x="6469559" y="4332398"/>
            <a:ext cx="2598241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519648 w 2598241"/>
              <a:gd name="connsiteY5" fmla="*/ 519648 h 1039296"/>
              <a:gd name="connsiteX6" fmla="*/ 0 w 2598241"/>
              <a:gd name="connsiteY6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519648" y="5196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/>
              </a:gs>
              <a:gs pos="64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72667" tIns="48006" rIns="524660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Equity Capital**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2819400" y="3749040"/>
            <a:ext cx="3581400" cy="5715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MTI Business Accelerator Grant</a:t>
            </a:r>
            <a:endParaRPr lang="en-US" sz="1200" kern="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20</a:t>
            </a:r>
            <a:r>
              <a:rPr lang="en-US" sz="900" i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or $15K  </a:t>
            </a: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Phase I Award or 10</a:t>
            </a:r>
            <a:r>
              <a:rPr lang="en-US" sz="900" i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%/$50K </a:t>
            </a: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Phase II Award)</a:t>
            </a:r>
            <a:endParaRPr lang="en-US" sz="1050" i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52400" y="5410200"/>
            <a:ext cx="426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Stage of project/product development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152400" y="5794375"/>
            <a:ext cx="8839200" cy="381000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152400" y="1371600"/>
            <a:ext cx="571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Funding support through MTI’s Business Innovation 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6172200"/>
            <a:ext cx="2819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Corp/LLC &amp; business plan creation</a:t>
            </a:r>
          </a:p>
        </p:txBody>
      </p:sp>
      <p:cxnSp>
        <p:nvCxnSpPr>
          <p:cNvPr id="19481" name="Straight Connector 30"/>
          <p:cNvCxnSpPr>
            <a:cxnSpLocks noChangeShapeType="1"/>
          </p:cNvCxnSpPr>
          <p:nvPr/>
        </p:nvCxnSpPr>
        <p:spPr bwMode="auto">
          <a:xfrm>
            <a:off x="152400" y="1679575"/>
            <a:ext cx="8839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Flowchart: Process 32"/>
          <p:cNvSpPr/>
          <p:nvPr/>
        </p:nvSpPr>
        <p:spPr>
          <a:xfrm>
            <a:off x="4419600" y="2979738"/>
            <a:ext cx="1905000" cy="5334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MTI 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Accelerator Grant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10% of Dev. Loan value)</a:t>
            </a:r>
            <a:endParaRPr lang="en-US" sz="1050" i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6172200"/>
            <a:ext cx="1470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Commercialization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43800" y="6172200"/>
            <a:ext cx="1600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Scale and Grow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95600" y="6172200"/>
            <a:ext cx="27273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Proof of concept and prototype testing</a:t>
            </a:r>
          </a:p>
        </p:txBody>
      </p:sp>
      <p:sp>
        <p:nvSpPr>
          <p:cNvPr id="38" name="TextBox 27"/>
          <p:cNvSpPr txBox="1">
            <a:spLocks noChangeArrowheads="1"/>
          </p:cNvSpPr>
          <p:nvPr/>
        </p:nvSpPr>
        <p:spPr bwMode="auto">
          <a:xfrm>
            <a:off x="6705600" y="3429000"/>
            <a:ext cx="1292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cs typeface="Arial" pitchFamily="34" charset="0"/>
              </a:rPr>
              <a:t>Companion grants</a:t>
            </a:r>
          </a:p>
        </p:txBody>
      </p:sp>
      <p:cxnSp>
        <p:nvCxnSpPr>
          <p:cNvPr id="19487" name="Straight Arrow Connector 39"/>
          <p:cNvCxnSpPr>
            <a:cxnSpLocks noChangeShapeType="1"/>
          </p:cNvCxnSpPr>
          <p:nvPr/>
        </p:nvCxnSpPr>
        <p:spPr bwMode="auto">
          <a:xfrm flipH="1" flipV="1">
            <a:off x="6435725" y="3287713"/>
            <a:ext cx="474663" cy="1412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8" name="Straight Connector 44"/>
          <p:cNvCxnSpPr>
            <a:cxnSpLocks noChangeShapeType="1"/>
          </p:cNvCxnSpPr>
          <p:nvPr/>
        </p:nvCxnSpPr>
        <p:spPr bwMode="auto">
          <a:xfrm>
            <a:off x="152400" y="5718175"/>
            <a:ext cx="8839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974390" y="504031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($100-150K)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8453" y="504031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($1-1.5MM)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76800" y="26590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(up to $100-500K)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43200" y="25828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(up to $25K)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05650" y="26590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($50-200K)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84440" y="5048250"/>
            <a:ext cx="13716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($50-200K)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124200"/>
            <a:ext cx="1676400" cy="9858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91657" tIns="48006" rIns="543651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19498" name="TextBox 17"/>
          <p:cNvSpPr txBox="1">
            <a:spLocks noChangeArrowheads="1"/>
          </p:cNvSpPr>
          <p:nvPr/>
        </p:nvSpPr>
        <p:spPr bwMode="auto">
          <a:xfrm>
            <a:off x="217488" y="3235325"/>
            <a:ext cx="1546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MTI TechStart Grant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9575" y="3771900"/>
            <a:ext cx="11620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$5K)</a:t>
            </a:r>
          </a:p>
        </p:txBody>
      </p:sp>
      <p:sp>
        <p:nvSpPr>
          <p:cNvPr id="21" name="Right Arrow 20"/>
          <p:cNvSpPr/>
          <p:nvPr/>
        </p:nvSpPr>
        <p:spPr>
          <a:xfrm rot="19500000">
            <a:off x="1882775" y="2835275"/>
            <a:ext cx="450850" cy="325438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2100000">
            <a:off x="1885950" y="4086225"/>
            <a:ext cx="417513" cy="327025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502" name="Straight Arrow Connector 55"/>
          <p:cNvCxnSpPr>
            <a:cxnSpLocks noChangeShapeType="1"/>
          </p:cNvCxnSpPr>
          <p:nvPr/>
        </p:nvCxnSpPr>
        <p:spPr bwMode="auto">
          <a:xfrm flipH="1">
            <a:off x="6485013" y="3827463"/>
            <a:ext cx="438075" cy="28257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21575" y="1143000"/>
            <a:ext cx="14906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ysClr val="windowText" lastClr="000000"/>
                </a:solidFill>
                <a:cs typeface="Arial" pitchFamily="34" charset="0"/>
              </a:rPr>
              <a:t>Primarily R&amp;D support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15200" y="1143000"/>
            <a:ext cx="152400" cy="144463"/>
          </a:xfrm>
          <a:prstGeom prst="rect">
            <a:avLst/>
          </a:prstGeom>
          <a:gradFill rotWithShape="1">
            <a:gsLst>
              <a:gs pos="0">
                <a:srgbClr val="F07F09">
                  <a:tint val="65000"/>
                  <a:satMod val="270000"/>
                </a:srgbClr>
              </a:gs>
              <a:gs pos="25000">
                <a:srgbClr val="F07F09">
                  <a:tint val="60000"/>
                  <a:satMod val="300000"/>
                </a:srgbClr>
              </a:gs>
              <a:gs pos="100000">
                <a:srgbClr val="F07F09">
                  <a:tint val="29000"/>
                  <a:satMod val="40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atMod val="1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15200" y="1443038"/>
            <a:ext cx="152400" cy="146050"/>
          </a:xfrm>
          <a:prstGeom prst="rect">
            <a:avLst/>
          </a:prstGeom>
          <a:gradFill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9525" cap="flat" cmpd="sng" algn="ctr">
            <a:solidFill>
              <a:srgbClr val="4E8542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48"/>
          <p:cNvSpPr txBox="1">
            <a:spLocks noChangeArrowheads="1"/>
          </p:cNvSpPr>
          <p:nvPr/>
        </p:nvSpPr>
        <p:spPr bwMode="auto">
          <a:xfrm>
            <a:off x="7521575" y="1384300"/>
            <a:ext cx="16192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ysClr val="windowText" lastClr="000000"/>
                </a:solidFill>
                <a:cs typeface="Arial" pitchFamily="34" charset="0"/>
              </a:rPr>
              <a:t>Primarily business support</a:t>
            </a:r>
          </a:p>
        </p:txBody>
      </p:sp>
      <p:sp>
        <p:nvSpPr>
          <p:cNvPr id="1950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sz="2800" smtClean="0"/>
              <a:t>Funding support for companies spans from proof of concept through commercialization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2" name="Footer Placeholder 24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991600" cy="368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*Maine Phase I and Phase II Federal SBIR/STTR applicants receive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up to 80 hours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 bono consulting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MTI to help in submitting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**Companies are eligible to apply for equity capital if they have received </a:t>
            </a:r>
            <a:r>
              <a:rPr lang="en-US" sz="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following loans or awards: MTI Seed Grant, MTI Development Loan, SBIR /STTR Phase I, SBIR /STTR Phase II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572000" y="1382109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0" y="137685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3F4D0D-5095-4D02-97A6-05232FA7E4DF}" type="slidenum">
              <a:rPr lang="en-US" smtClean="0">
                <a:latin typeface="Arial" pitchFamily="34" charset="0"/>
                <a:cs typeface="Arial" pitchFamily="34" charset="0"/>
              </a:rPr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/>
              <a:t>MTI’s Business Innovation Program funds </a:t>
            </a:r>
            <a:r>
              <a:rPr lang="en-US" dirty="0" smtClean="0"/>
              <a:t>technology projects </a:t>
            </a:r>
            <a:r>
              <a:rPr lang="en-US" dirty="0"/>
              <a:t>for </a:t>
            </a:r>
            <a:r>
              <a:rPr lang="en-US" dirty="0" smtClean="0"/>
              <a:t>Maine companies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1376855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13716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75445"/>
            <a:ext cx="3962400" cy="6397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is eligible to apply for funding?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648200" y="1475445"/>
            <a:ext cx="4038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What key criteria must an eligible project meet?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291255"/>
            <a:ext cx="411480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Maine-based companies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any size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Registered to do business in state of Maine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Have definitive plans to create and/or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retain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 jobs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Companies with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significant base of operations in Maine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Includes companies with clear plan to locate in Maine if not in state already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Maine-based academic &amp; research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laboratories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Must have expectation that technology will be further developed and/or commercialized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via transfer into the marketplace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2291255"/>
            <a:ext cx="4114800" cy="395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Supports one of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seven targeted technology sectors: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Biotechnology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Composites &amp; Advanced Materials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Environmental Technologies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Forest Products &amp; Agriculture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Information Technology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Marine Technology &amp; Aquaculture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Precision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Manufacturing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Show high potential for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significant economic development to Maine,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including: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Increased payroll or competitiveness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Firm survival and growth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 at least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1:1 match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MTI funding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3124200" y="6324600"/>
            <a:ext cx="5837976" cy="365125"/>
          </a:xfrm>
          <a:prstGeom prst="rect">
            <a:avLst/>
          </a:prstGeom>
        </p:spPr>
        <p:txBody>
          <a:bodyPr/>
          <a:lstStyle/>
          <a:p>
            <a:fld id="{5B3F4D0D-5095-4D02-97A6-05232FA7E4DF}" type="slidenum">
              <a:rPr lang="en-US" smtClean="0">
                <a:latin typeface="Arial" pitchFamily="34" charset="0"/>
                <a:cs typeface="Arial" pitchFamily="34" charset="0"/>
              </a:rPr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MTI uses a rigorous, competitive evaluation process when reviewing applications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6132" y="1605454"/>
            <a:ext cx="7505969" cy="455195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06132" y="1600200"/>
            <a:ext cx="7505969" cy="338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806132" y="1671144"/>
            <a:ext cx="7505969" cy="304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Evaluation Process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5597" y="2057400"/>
            <a:ext cx="7371936" cy="387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Applicants are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required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talk with MTI staff prior to submitting a project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for Development Loan funding</a:t>
            </a:r>
          </a:p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Projects are selected for funding using a thorough evaluation process, which includes: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Evaluating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project’s technical merit 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Considering the likelihood that the project will commercialize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increase existing sales.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Assessing the economic benefit to Maine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1313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Applicants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meet regularly with MTI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after funding approval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review their project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status and demonstrate continued funding is warranted.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Development Loan: </a:t>
            </a:r>
            <a:r>
              <a:rPr lang="en-US" dirty="0"/>
              <a:t>A</a:t>
            </a:r>
            <a:r>
              <a:rPr lang="en-US" sz="2800" dirty="0" smtClean="0"/>
              <a:t> component of MTI’s Business Innovation Program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572397"/>
            <a:ext cx="8305800" cy="143041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742181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Purpose of Development Loan: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Provide funding for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Maine-based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entrepreneurs, businesses, or research institutions for specific R&amp;D projects that will </a:t>
            </a:r>
            <a:r>
              <a:rPr lang="en-US" sz="16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lead to commercialization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16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 the groundwork for securing additional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funding</a:t>
            </a:r>
            <a:endParaRPr lang="en-US" sz="1600" i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9391" y="3506232"/>
            <a:ext cx="8305800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9391" y="3572014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requirement: </a:t>
            </a: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Prior to submission of a Development Loan application, MTI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requires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that applications have a concept review meeting with MTI Business Innovation Program staff</a:t>
            </a:r>
            <a:endParaRPr lang="en-US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heme/theme1.xml><?xml version="1.0" encoding="utf-8"?>
<a:theme xmlns:a="http://schemas.openxmlformats.org/drawingml/2006/main" name="DL Presentation for Webinar 0524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 Presentation for Webinar 05242012</Template>
  <TotalTime>1824</TotalTime>
  <Words>2727</Words>
  <Application>Microsoft Office PowerPoint</Application>
  <PresentationFormat>On-screen Show (4:3)</PresentationFormat>
  <Paragraphs>420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DL Presentation for Webinar 05242012</vt:lpstr>
      <vt:lpstr>PowerPoint Presentation</vt:lpstr>
      <vt:lpstr>PowerPoint Presentation</vt:lpstr>
      <vt:lpstr>Overview of the Maine Technology Institute (MTI)</vt:lpstr>
      <vt:lpstr>MTI is making a difference across Maine</vt:lpstr>
      <vt:lpstr>MTI’s Business Innovation Program manages the Development Loan process</vt:lpstr>
      <vt:lpstr>Funding support for companies spans from proof of concept through commercialization </vt:lpstr>
      <vt:lpstr>MTI’s Business Innovation Program funds technology projects for Maine companies</vt:lpstr>
      <vt:lpstr>MTI uses a rigorous, competitive evaluation process when reviewing applications</vt:lpstr>
      <vt:lpstr>The Development Loan: A component of MTI’s Business Innovation Program</vt:lpstr>
      <vt:lpstr>Development Loan funds are only eligible for specific activities…</vt:lpstr>
      <vt:lpstr>…and have different parameters for its three different funding categories</vt:lpstr>
      <vt:lpstr>Steps for submitting a Development Loan application</vt:lpstr>
      <vt:lpstr>Review process after complete Development Loan applications are submitted</vt:lpstr>
      <vt:lpstr>The nitty-gritty components of the Development Loan application</vt:lpstr>
      <vt:lpstr>Details on application narrative (1 of 3)</vt:lpstr>
      <vt:lpstr>Details on application narrative (2 of 3)</vt:lpstr>
      <vt:lpstr>Details on application narrative (3 of 3)</vt:lpstr>
      <vt:lpstr>Tips for writing an application</vt:lpstr>
      <vt:lpstr>The Business Accelerator Grant can act as companion grant for a Development Loan</vt:lpstr>
      <vt:lpstr>Business Accelerator Grants are only eligible for specific activities</vt:lpstr>
      <vt:lpstr>The DL Business Accelerator Grant for early-stage companies </vt:lpstr>
      <vt:lpstr>The nitty-gritty components of the Business Accelerator Grant for startup DL applicants</vt:lpstr>
      <vt:lpstr>Partners and Resources</vt:lpstr>
      <vt:lpstr>Thank you and please keep in touch! www.mainetechnology.org</vt:lpstr>
    </vt:vector>
  </TitlesOfParts>
  <Company>Maine Technology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Venessa Frey</dc:creator>
  <cp:lastModifiedBy>Jessica Watson</cp:lastModifiedBy>
  <cp:revision>133</cp:revision>
  <cp:lastPrinted>2012-10-02T14:55:04Z</cp:lastPrinted>
  <dcterms:created xsi:type="dcterms:W3CDTF">2012-05-24T20:42:16Z</dcterms:created>
  <dcterms:modified xsi:type="dcterms:W3CDTF">2014-03-11T16:30:23Z</dcterms:modified>
</cp:coreProperties>
</file>