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3"/>
  </p:notesMasterIdLst>
  <p:sldIdLst>
    <p:sldId id="261" r:id="rId2"/>
    <p:sldId id="268" r:id="rId3"/>
    <p:sldId id="446" r:id="rId4"/>
    <p:sldId id="433" r:id="rId5"/>
    <p:sldId id="289" r:id="rId6"/>
    <p:sldId id="435" r:id="rId7"/>
    <p:sldId id="437" r:id="rId8"/>
    <p:sldId id="438" r:id="rId9"/>
    <p:sldId id="448" r:id="rId10"/>
    <p:sldId id="439" r:id="rId11"/>
    <p:sldId id="440" r:id="rId12"/>
    <p:sldId id="441" r:id="rId13"/>
    <p:sldId id="442" r:id="rId14"/>
    <p:sldId id="450" r:id="rId15"/>
    <p:sldId id="443" r:id="rId16"/>
    <p:sldId id="452" r:id="rId17"/>
    <p:sldId id="447" r:id="rId18"/>
    <p:sldId id="449" r:id="rId19"/>
    <p:sldId id="309" r:id="rId20"/>
    <p:sldId id="453" r:id="rId21"/>
    <p:sldId id="455" r:id="rId22"/>
    <p:sldId id="460" r:id="rId23"/>
    <p:sldId id="456" r:id="rId24"/>
    <p:sldId id="457" r:id="rId25"/>
    <p:sldId id="458" r:id="rId26"/>
    <p:sldId id="459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6" r:id="rId40"/>
    <p:sldId id="473" r:id="rId41"/>
    <p:sldId id="474" r:id="rId42"/>
  </p:sldIdLst>
  <p:sldSz cx="9144000" cy="6858000" type="screen4x3"/>
  <p:notesSz cx="6858000" cy="9144000"/>
  <p:defaultTextStyle>
    <a:defPPr>
      <a:defRPr lang="en-US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6BF8C6-D3B0-C747-B751-A60BF4811A5B}">
          <p14:sldIdLst>
            <p14:sldId id="261"/>
          </p14:sldIdLst>
        </p14:section>
        <p14:section name="Basic Content" id="{DC602BE1-AD77-4B43-902C-E10F9D1808D2}">
          <p14:sldIdLst>
            <p14:sldId id="268"/>
            <p14:sldId id="446"/>
            <p14:sldId id="433"/>
            <p14:sldId id="289"/>
            <p14:sldId id="435"/>
            <p14:sldId id="437"/>
            <p14:sldId id="438"/>
            <p14:sldId id="448"/>
            <p14:sldId id="439"/>
            <p14:sldId id="440"/>
            <p14:sldId id="441"/>
            <p14:sldId id="442"/>
            <p14:sldId id="450"/>
            <p14:sldId id="443"/>
            <p14:sldId id="452"/>
            <p14:sldId id="447"/>
            <p14:sldId id="449"/>
            <p14:sldId id="309"/>
            <p14:sldId id="453"/>
            <p14:sldId id="455"/>
            <p14:sldId id="460"/>
            <p14:sldId id="456"/>
            <p14:sldId id="457"/>
            <p14:sldId id="458"/>
            <p14:sldId id="459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6"/>
            <p14:sldId id="473"/>
            <p14:sldId id="47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C36D17"/>
    <a:srgbClr val="AFAFAF"/>
    <a:srgbClr val="CC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8" autoAdjust="0"/>
    <p:restoredTop sz="99837" autoAdjust="0"/>
  </p:normalViewPr>
  <p:slideViewPr>
    <p:cSldViewPr snapToGrid="0" snapToObjects="1">
      <p:cViewPr>
        <p:scale>
          <a:sx n="68" d="100"/>
          <a:sy n="68" d="100"/>
        </p:scale>
        <p:origin x="-77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37CB7-E05F-4BEE-97BD-4CB0106F0A44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98BA3A-C1CF-416D-94C5-D586A1F87B73}">
      <dgm:prSet/>
      <dgm:spPr>
        <a:solidFill>
          <a:srgbClr val="E1E1E1"/>
        </a:solidFill>
        <a:ln>
          <a:solidFill>
            <a:srgbClr val="AFAFA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i="1" dirty="0" smtClean="0">
              <a:solidFill>
                <a:srgbClr val="C36D17"/>
              </a:solidFill>
              <a:latin typeface="+mn-lt"/>
            </a:rPr>
            <a:t>Potential Clusters</a:t>
          </a:r>
          <a:r>
            <a:rPr lang="en-US" b="0" dirty="0" smtClean="0">
              <a:solidFill>
                <a:srgbClr val="C36D17"/>
              </a:solidFill>
              <a:latin typeface="+mn-lt"/>
            </a:rPr>
            <a:t> </a:t>
          </a:r>
        </a:p>
      </dgm:t>
    </dgm:pt>
    <dgm:pt modelId="{21083A03-D0F4-4671-A84B-3869AF80DEB5}" type="parTrans" cxnId="{64D45204-39C6-4429-B3B2-D727D413CCB4}">
      <dgm:prSet/>
      <dgm:spPr/>
      <dgm:t>
        <a:bodyPr/>
        <a:lstStyle/>
        <a:p>
          <a:endParaRPr lang="en-US"/>
        </a:p>
      </dgm:t>
    </dgm:pt>
    <dgm:pt modelId="{BF249382-6C1D-439C-B882-A94F14728B13}" type="sibTrans" cxnId="{64D45204-39C6-4429-B3B2-D727D413CCB4}">
      <dgm:prSet/>
      <dgm:spPr/>
      <dgm:t>
        <a:bodyPr/>
        <a:lstStyle/>
        <a:p>
          <a:endParaRPr lang="en-US"/>
        </a:p>
      </dgm:t>
    </dgm:pt>
    <dgm:pt modelId="{B732F8BF-3DFC-4767-8ECB-E53675FEF7E8}">
      <dgm:prSet/>
      <dgm:spPr>
        <a:solidFill>
          <a:srgbClr val="E1E1E1"/>
        </a:solidFill>
        <a:ln>
          <a:solidFill>
            <a:srgbClr val="AFAFA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rgbClr val="C36D17"/>
              </a:solidFill>
              <a:latin typeface="+mn-lt"/>
            </a:rPr>
            <a:t>High level of knowledge and skills in Maine</a:t>
          </a:r>
        </a:p>
      </dgm:t>
    </dgm:pt>
    <dgm:pt modelId="{EFE635F7-476C-46A9-9DB5-08A89DB0ED22}" type="parTrans" cxnId="{C9BDAE76-1B01-47F6-996E-0D995E2E338F}">
      <dgm:prSet/>
      <dgm:spPr/>
      <dgm:t>
        <a:bodyPr/>
        <a:lstStyle/>
        <a:p>
          <a:endParaRPr lang="en-US"/>
        </a:p>
      </dgm:t>
    </dgm:pt>
    <dgm:pt modelId="{32720121-7577-4A40-986D-091AA16D7DD6}" type="sibTrans" cxnId="{C9BDAE76-1B01-47F6-996E-0D995E2E338F}">
      <dgm:prSet/>
      <dgm:spPr/>
      <dgm:t>
        <a:bodyPr/>
        <a:lstStyle/>
        <a:p>
          <a:endParaRPr lang="en-US"/>
        </a:p>
      </dgm:t>
    </dgm:pt>
    <dgm:pt modelId="{E7CC97B9-0B5A-495A-A0D1-AAD8401D2631}">
      <dgm:prSet/>
      <dgm:spPr>
        <a:solidFill>
          <a:srgbClr val="E1E1E1"/>
        </a:solidFill>
        <a:ln>
          <a:solidFill>
            <a:srgbClr val="AFAFA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rgbClr val="C36D17"/>
              </a:solidFill>
              <a:latin typeface="+mn-lt"/>
            </a:rPr>
            <a:t>Weak networks and/or</a:t>
          </a:r>
        </a:p>
      </dgm:t>
    </dgm:pt>
    <dgm:pt modelId="{6472FC27-56FD-4378-9AFE-FCBCDBE1A3D3}" type="parTrans" cxnId="{28D4A262-E04D-46FD-B5B1-2AEB0146BF0E}">
      <dgm:prSet/>
      <dgm:spPr/>
      <dgm:t>
        <a:bodyPr/>
        <a:lstStyle/>
        <a:p>
          <a:endParaRPr lang="en-US"/>
        </a:p>
      </dgm:t>
    </dgm:pt>
    <dgm:pt modelId="{FA2ADF4A-780E-4B63-B8D7-2DCA84336E58}" type="sibTrans" cxnId="{28D4A262-E04D-46FD-B5B1-2AEB0146BF0E}">
      <dgm:prSet/>
      <dgm:spPr/>
      <dgm:t>
        <a:bodyPr/>
        <a:lstStyle/>
        <a:p>
          <a:endParaRPr lang="en-US"/>
        </a:p>
      </dgm:t>
    </dgm:pt>
    <dgm:pt modelId="{51CA5C47-0A1B-4363-A9FE-83F6BE862A9B}">
      <dgm:prSet/>
      <dgm:spPr>
        <a:solidFill>
          <a:srgbClr val="E1E1E1"/>
        </a:solidFill>
        <a:ln>
          <a:solidFill>
            <a:srgbClr val="AFAFAF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rgbClr val="C36D17"/>
              </a:solidFill>
              <a:latin typeface="+mn-lt"/>
            </a:rPr>
            <a:t>Low level of commercial activities </a:t>
          </a:r>
        </a:p>
      </dgm:t>
    </dgm:pt>
    <dgm:pt modelId="{B16888C2-1E4A-4327-B10C-E2FAFDDE1DA6}" type="parTrans" cxnId="{62ADA72C-0F0E-4548-A090-6BE49C21DE5F}">
      <dgm:prSet/>
      <dgm:spPr/>
      <dgm:t>
        <a:bodyPr/>
        <a:lstStyle/>
        <a:p>
          <a:endParaRPr lang="en-US"/>
        </a:p>
      </dgm:t>
    </dgm:pt>
    <dgm:pt modelId="{04914BB9-94E9-425F-AE0B-B59024AF83E3}" type="sibTrans" cxnId="{62ADA72C-0F0E-4548-A090-6BE49C21DE5F}">
      <dgm:prSet/>
      <dgm:spPr/>
      <dgm:t>
        <a:bodyPr/>
        <a:lstStyle/>
        <a:p>
          <a:endParaRPr lang="en-US"/>
        </a:p>
      </dgm:t>
    </dgm:pt>
    <dgm:pt modelId="{EE53C0A5-C7AC-47DC-A951-4503D2D8242B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i="1" dirty="0" smtClean="0">
              <a:solidFill>
                <a:schemeClr val="bg2"/>
              </a:solidFill>
              <a:latin typeface="+mn-lt"/>
            </a:rPr>
            <a:t>Emerging Clusters</a:t>
          </a:r>
          <a:r>
            <a:rPr lang="en-US" dirty="0" smtClean="0">
              <a:solidFill>
                <a:schemeClr val="bg2"/>
              </a:solidFill>
              <a:latin typeface="+mn-lt"/>
            </a:rPr>
            <a:t> </a:t>
          </a:r>
        </a:p>
      </dgm:t>
    </dgm:pt>
    <dgm:pt modelId="{4E15D0E6-ED54-4174-BC53-8C3EA00CB5B5}" type="parTrans" cxnId="{B706F5C8-C322-415E-9E2B-A8545A38FD7E}">
      <dgm:prSet/>
      <dgm:spPr/>
      <dgm:t>
        <a:bodyPr/>
        <a:lstStyle/>
        <a:p>
          <a:endParaRPr lang="en-US"/>
        </a:p>
      </dgm:t>
    </dgm:pt>
    <dgm:pt modelId="{57A75C4F-C527-42DE-8FAB-79479FB8E20A}" type="sibTrans" cxnId="{B706F5C8-C322-415E-9E2B-A8545A38FD7E}">
      <dgm:prSet/>
      <dgm:spPr/>
      <dgm:t>
        <a:bodyPr/>
        <a:lstStyle/>
        <a:p>
          <a:endParaRPr lang="en-US"/>
        </a:p>
      </dgm:t>
    </dgm:pt>
    <dgm:pt modelId="{DE0A140D-0FA1-42C5-BA78-A80451D1E5EB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/>
              </a:solidFill>
              <a:latin typeface="+mn-lt"/>
            </a:rPr>
            <a:t>Some strength on all four elements of clusters</a:t>
          </a:r>
        </a:p>
      </dgm:t>
    </dgm:pt>
    <dgm:pt modelId="{D8E54A9A-4DD6-4E78-8E58-755FBC31E73A}" type="parTrans" cxnId="{16C4DD83-9BFF-45E0-A25A-721A96646E04}">
      <dgm:prSet/>
      <dgm:spPr/>
      <dgm:t>
        <a:bodyPr/>
        <a:lstStyle/>
        <a:p>
          <a:endParaRPr lang="en-US"/>
        </a:p>
      </dgm:t>
    </dgm:pt>
    <dgm:pt modelId="{C8E40CB2-5FF3-4E50-BA10-105289ADEE0C}" type="sibTrans" cxnId="{16C4DD83-9BFF-45E0-A25A-721A96646E04}">
      <dgm:prSet/>
      <dgm:spPr/>
      <dgm:t>
        <a:bodyPr/>
        <a:lstStyle/>
        <a:p>
          <a:endParaRPr lang="en-US"/>
        </a:p>
      </dgm:t>
    </dgm:pt>
    <dgm:pt modelId="{B3E5410C-0047-4A83-ACC0-7C096331BA5E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bg2"/>
              </a:solidFill>
              <a:latin typeface="+mn-lt"/>
            </a:rPr>
            <a:t>Clusters are relatively small or new.</a:t>
          </a:r>
        </a:p>
      </dgm:t>
    </dgm:pt>
    <dgm:pt modelId="{334676DD-DE32-4D19-AC0B-9905B8D4EB91}" type="parTrans" cxnId="{423285E8-0F81-45B9-B48A-4A07716EB442}">
      <dgm:prSet/>
      <dgm:spPr/>
      <dgm:t>
        <a:bodyPr/>
        <a:lstStyle/>
        <a:p>
          <a:endParaRPr lang="en-US"/>
        </a:p>
      </dgm:t>
    </dgm:pt>
    <dgm:pt modelId="{C9B860F9-C0AB-4DE8-A0FD-3368ED4D5003}" type="sibTrans" cxnId="{423285E8-0F81-45B9-B48A-4A07716EB442}">
      <dgm:prSet/>
      <dgm:spPr/>
      <dgm:t>
        <a:bodyPr/>
        <a:lstStyle/>
        <a:p>
          <a:endParaRPr lang="en-US"/>
        </a:p>
      </dgm:t>
    </dgm:pt>
    <dgm:pt modelId="{366AB3B5-B297-4DD7-BA21-94B64E2506BF}">
      <dgm:prSet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i="1" dirty="0" smtClean="0">
              <a:solidFill>
                <a:schemeClr val="bg1"/>
              </a:solidFill>
              <a:latin typeface="+mn-lt"/>
            </a:rPr>
            <a:t>Sustainable Clusters</a:t>
          </a:r>
        </a:p>
      </dgm:t>
    </dgm:pt>
    <dgm:pt modelId="{82F1A9FC-4086-467D-8DE4-8328E887A2B8}" type="parTrans" cxnId="{9518D743-58B2-4969-ABF0-692523A26AE3}">
      <dgm:prSet/>
      <dgm:spPr/>
      <dgm:t>
        <a:bodyPr/>
        <a:lstStyle/>
        <a:p>
          <a:endParaRPr lang="en-US"/>
        </a:p>
      </dgm:t>
    </dgm:pt>
    <dgm:pt modelId="{6E040EC6-D579-4DC4-A866-7CDD101E09D7}" type="sibTrans" cxnId="{9518D743-58B2-4969-ABF0-692523A26AE3}">
      <dgm:prSet/>
      <dgm:spPr/>
      <dgm:t>
        <a:bodyPr/>
        <a:lstStyle/>
        <a:p>
          <a:endParaRPr lang="en-US"/>
        </a:p>
      </dgm:t>
    </dgm:pt>
    <dgm:pt modelId="{D19ADF21-F46B-447A-A499-53285C1181FE}">
      <dgm:prSet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+mn-lt"/>
            </a:rPr>
            <a:t>Strength on all four cluster characteristics</a:t>
          </a:r>
        </a:p>
      </dgm:t>
    </dgm:pt>
    <dgm:pt modelId="{9C8E0AF2-0FF9-4E09-83BB-B58918242B90}" type="parTrans" cxnId="{15921932-4A88-4964-A9CB-5CCB71737083}">
      <dgm:prSet/>
      <dgm:spPr/>
      <dgm:t>
        <a:bodyPr/>
        <a:lstStyle/>
        <a:p>
          <a:endParaRPr lang="en-US"/>
        </a:p>
      </dgm:t>
    </dgm:pt>
    <dgm:pt modelId="{A179F14F-CC76-4180-8877-AE9C6BDBB57E}" type="sibTrans" cxnId="{15921932-4A88-4964-A9CB-5CCB71737083}">
      <dgm:prSet/>
      <dgm:spPr/>
      <dgm:t>
        <a:bodyPr/>
        <a:lstStyle/>
        <a:p>
          <a:endParaRPr lang="en-US"/>
        </a:p>
      </dgm:t>
    </dgm:pt>
    <dgm:pt modelId="{5B18D018-752E-45C5-A784-2A58FF4565FB}">
      <dgm:prSet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+mn-lt"/>
            </a:rPr>
            <a:t>May be unevenness in the strengths.  </a:t>
          </a:r>
        </a:p>
      </dgm:t>
    </dgm:pt>
    <dgm:pt modelId="{C9BD79F1-ED2B-486B-9B32-C3E7EE373D9E}" type="parTrans" cxnId="{FFD97533-EE21-4EEC-A150-B0D673F07800}">
      <dgm:prSet/>
      <dgm:spPr/>
      <dgm:t>
        <a:bodyPr/>
        <a:lstStyle/>
        <a:p>
          <a:endParaRPr lang="en-US"/>
        </a:p>
      </dgm:t>
    </dgm:pt>
    <dgm:pt modelId="{B1949795-FEBF-4F0B-9B3E-ACE724809BE4}" type="sibTrans" cxnId="{FFD97533-EE21-4EEC-A150-B0D673F07800}">
      <dgm:prSet/>
      <dgm:spPr/>
      <dgm:t>
        <a:bodyPr/>
        <a:lstStyle/>
        <a:p>
          <a:endParaRPr lang="en-US"/>
        </a:p>
      </dgm:t>
    </dgm:pt>
    <dgm:pt modelId="{EE1F942B-14EC-43F7-808B-9EB4C3C57C60}">
      <dgm:prSet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+mn-lt"/>
            </a:rPr>
            <a:t>Clusters have been in existence long enough to demonstrate consistent levels of innovation over time.  </a:t>
          </a:r>
        </a:p>
      </dgm:t>
    </dgm:pt>
    <dgm:pt modelId="{02FA7AB2-7F4B-4C58-A222-82877075BEA6}" type="parTrans" cxnId="{4F5F51A1-67FE-4DF7-A700-B2835AA794C4}">
      <dgm:prSet/>
      <dgm:spPr/>
      <dgm:t>
        <a:bodyPr/>
        <a:lstStyle/>
        <a:p>
          <a:endParaRPr lang="en-US"/>
        </a:p>
      </dgm:t>
    </dgm:pt>
    <dgm:pt modelId="{04883E0C-B258-4A9A-BABE-728A714565E2}" type="sibTrans" cxnId="{4F5F51A1-67FE-4DF7-A700-B2835AA794C4}">
      <dgm:prSet/>
      <dgm:spPr/>
      <dgm:t>
        <a:bodyPr/>
        <a:lstStyle/>
        <a:p>
          <a:endParaRPr lang="en-US"/>
        </a:p>
      </dgm:t>
    </dgm:pt>
    <dgm:pt modelId="{E1AA762D-FC5C-4F91-ACD2-22ED1CD8E990}" type="pres">
      <dgm:prSet presAssocID="{DAC37CB7-E05F-4BEE-97BD-4CB0106F0A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3217F-EF71-41F5-A1BD-F8657B5D0394}" type="pres">
      <dgm:prSet presAssocID="{D498BA3A-C1CF-416D-94C5-D586A1F87B73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31A79-9138-49FC-A4C6-7E8DD7807C8B}" type="pres">
      <dgm:prSet presAssocID="{BF249382-6C1D-439C-B882-A94F14728B13}" presName="sibTrans" presStyleCnt="0"/>
      <dgm:spPr/>
    </dgm:pt>
    <dgm:pt modelId="{31FCAA4F-7D5A-465C-91D9-F89BBB52717D}" type="pres">
      <dgm:prSet presAssocID="{EE53C0A5-C7AC-47DC-A951-4503D2D824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0DD80-90E3-4CEB-B208-7204E2A0E7DC}" type="pres">
      <dgm:prSet presAssocID="{57A75C4F-C527-42DE-8FAB-79479FB8E20A}" presName="sibTrans" presStyleCnt="0"/>
      <dgm:spPr/>
    </dgm:pt>
    <dgm:pt modelId="{7FC3A784-0366-4A07-A925-911ACA039CEF}" type="pres">
      <dgm:prSet presAssocID="{366AB3B5-B297-4DD7-BA21-94B64E2506BF}" presName="node" presStyleLbl="node1" presStyleIdx="2" presStyleCnt="3" custLinFactNeighborX="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2A4FA-0469-4B25-8052-944BC5E0E232}" type="presOf" srcId="{E7CC97B9-0B5A-495A-A0D1-AAD8401D2631}" destId="{97E3217F-EF71-41F5-A1BD-F8657B5D0394}" srcOrd="0" destOrd="2" presId="urn:microsoft.com/office/officeart/2005/8/layout/hList6"/>
    <dgm:cxn modelId="{28D4A262-E04D-46FD-B5B1-2AEB0146BF0E}" srcId="{D498BA3A-C1CF-416D-94C5-D586A1F87B73}" destId="{E7CC97B9-0B5A-495A-A0D1-AAD8401D2631}" srcOrd="1" destOrd="0" parTransId="{6472FC27-56FD-4378-9AFE-FCBCDBE1A3D3}" sibTransId="{FA2ADF4A-780E-4B63-B8D7-2DCA84336E58}"/>
    <dgm:cxn modelId="{AFCBA943-C8C2-4E43-A2EB-E219BFB283F8}" type="presOf" srcId="{EE53C0A5-C7AC-47DC-A951-4503D2D8242B}" destId="{31FCAA4F-7D5A-465C-91D9-F89BBB52717D}" srcOrd="0" destOrd="0" presId="urn:microsoft.com/office/officeart/2005/8/layout/hList6"/>
    <dgm:cxn modelId="{C70EBF9D-D46A-41AA-94B3-08CD56B7B170}" type="presOf" srcId="{B3E5410C-0047-4A83-ACC0-7C096331BA5E}" destId="{31FCAA4F-7D5A-465C-91D9-F89BBB52717D}" srcOrd="0" destOrd="2" presId="urn:microsoft.com/office/officeart/2005/8/layout/hList6"/>
    <dgm:cxn modelId="{98687FC5-3B46-401A-B95C-5C443EE81042}" type="presOf" srcId="{B732F8BF-3DFC-4767-8ECB-E53675FEF7E8}" destId="{97E3217F-EF71-41F5-A1BD-F8657B5D0394}" srcOrd="0" destOrd="1" presId="urn:microsoft.com/office/officeart/2005/8/layout/hList6"/>
    <dgm:cxn modelId="{9518D743-58B2-4969-ABF0-692523A26AE3}" srcId="{DAC37CB7-E05F-4BEE-97BD-4CB0106F0A44}" destId="{366AB3B5-B297-4DD7-BA21-94B64E2506BF}" srcOrd="2" destOrd="0" parTransId="{82F1A9FC-4086-467D-8DE4-8328E887A2B8}" sibTransId="{6E040EC6-D579-4DC4-A866-7CDD101E09D7}"/>
    <dgm:cxn modelId="{2CFA2D31-5C15-4019-B768-D0060EA50DC5}" type="presOf" srcId="{DAC37CB7-E05F-4BEE-97BD-4CB0106F0A44}" destId="{E1AA762D-FC5C-4F91-ACD2-22ED1CD8E990}" srcOrd="0" destOrd="0" presId="urn:microsoft.com/office/officeart/2005/8/layout/hList6"/>
    <dgm:cxn modelId="{62ADA72C-0F0E-4548-A090-6BE49C21DE5F}" srcId="{D498BA3A-C1CF-416D-94C5-D586A1F87B73}" destId="{51CA5C47-0A1B-4363-A9FE-83F6BE862A9B}" srcOrd="2" destOrd="0" parTransId="{B16888C2-1E4A-4327-B10C-E2FAFDDE1DA6}" sibTransId="{04914BB9-94E9-425F-AE0B-B59024AF83E3}"/>
    <dgm:cxn modelId="{4F5F51A1-67FE-4DF7-A700-B2835AA794C4}" srcId="{366AB3B5-B297-4DD7-BA21-94B64E2506BF}" destId="{EE1F942B-14EC-43F7-808B-9EB4C3C57C60}" srcOrd="1" destOrd="0" parTransId="{02FA7AB2-7F4B-4C58-A222-82877075BEA6}" sibTransId="{04883E0C-B258-4A9A-BABE-728A714565E2}"/>
    <dgm:cxn modelId="{3798D506-E03B-4222-A3F4-02CC558C05FB}" type="presOf" srcId="{D19ADF21-F46B-447A-A499-53285C1181FE}" destId="{7FC3A784-0366-4A07-A925-911ACA039CEF}" srcOrd="0" destOrd="1" presId="urn:microsoft.com/office/officeart/2005/8/layout/hList6"/>
    <dgm:cxn modelId="{D96C528D-17B5-4586-9089-BD8D31F0FAA9}" type="presOf" srcId="{EE1F942B-14EC-43F7-808B-9EB4C3C57C60}" destId="{7FC3A784-0366-4A07-A925-911ACA039CEF}" srcOrd="0" destOrd="3" presId="urn:microsoft.com/office/officeart/2005/8/layout/hList6"/>
    <dgm:cxn modelId="{64D45204-39C6-4429-B3B2-D727D413CCB4}" srcId="{DAC37CB7-E05F-4BEE-97BD-4CB0106F0A44}" destId="{D498BA3A-C1CF-416D-94C5-D586A1F87B73}" srcOrd="0" destOrd="0" parTransId="{21083A03-D0F4-4671-A84B-3869AF80DEB5}" sibTransId="{BF249382-6C1D-439C-B882-A94F14728B13}"/>
    <dgm:cxn modelId="{FFD97533-EE21-4EEC-A150-B0D673F07800}" srcId="{D19ADF21-F46B-447A-A499-53285C1181FE}" destId="{5B18D018-752E-45C5-A784-2A58FF4565FB}" srcOrd="0" destOrd="0" parTransId="{C9BD79F1-ED2B-486B-9B32-C3E7EE373D9E}" sibTransId="{B1949795-FEBF-4F0B-9B3E-ACE724809BE4}"/>
    <dgm:cxn modelId="{61E3635A-2327-4861-9DD8-86335639F6C9}" type="presOf" srcId="{51CA5C47-0A1B-4363-A9FE-83F6BE862A9B}" destId="{97E3217F-EF71-41F5-A1BD-F8657B5D0394}" srcOrd="0" destOrd="3" presId="urn:microsoft.com/office/officeart/2005/8/layout/hList6"/>
    <dgm:cxn modelId="{423285E8-0F81-45B9-B48A-4A07716EB442}" srcId="{EE53C0A5-C7AC-47DC-A951-4503D2D8242B}" destId="{B3E5410C-0047-4A83-ACC0-7C096331BA5E}" srcOrd="1" destOrd="0" parTransId="{334676DD-DE32-4D19-AC0B-9905B8D4EB91}" sibTransId="{C9B860F9-C0AB-4DE8-A0FD-3368ED4D5003}"/>
    <dgm:cxn modelId="{0550D0A3-FECE-47E9-9A11-31B9DCA260A7}" type="presOf" srcId="{5B18D018-752E-45C5-A784-2A58FF4565FB}" destId="{7FC3A784-0366-4A07-A925-911ACA039CEF}" srcOrd="0" destOrd="2" presId="urn:microsoft.com/office/officeart/2005/8/layout/hList6"/>
    <dgm:cxn modelId="{15921932-4A88-4964-A9CB-5CCB71737083}" srcId="{366AB3B5-B297-4DD7-BA21-94B64E2506BF}" destId="{D19ADF21-F46B-447A-A499-53285C1181FE}" srcOrd="0" destOrd="0" parTransId="{9C8E0AF2-0FF9-4E09-83BB-B58918242B90}" sibTransId="{A179F14F-CC76-4180-8877-AE9C6BDBB57E}"/>
    <dgm:cxn modelId="{1F3E8F92-89C9-4320-AFAF-820D166CDAC4}" type="presOf" srcId="{DE0A140D-0FA1-42C5-BA78-A80451D1E5EB}" destId="{31FCAA4F-7D5A-465C-91D9-F89BBB52717D}" srcOrd="0" destOrd="1" presId="urn:microsoft.com/office/officeart/2005/8/layout/hList6"/>
    <dgm:cxn modelId="{B706F5C8-C322-415E-9E2B-A8545A38FD7E}" srcId="{DAC37CB7-E05F-4BEE-97BD-4CB0106F0A44}" destId="{EE53C0A5-C7AC-47DC-A951-4503D2D8242B}" srcOrd="1" destOrd="0" parTransId="{4E15D0E6-ED54-4174-BC53-8C3EA00CB5B5}" sibTransId="{57A75C4F-C527-42DE-8FAB-79479FB8E20A}"/>
    <dgm:cxn modelId="{CE0243D9-E3BD-49B1-A607-72E63E757ADE}" type="presOf" srcId="{D498BA3A-C1CF-416D-94C5-D586A1F87B73}" destId="{97E3217F-EF71-41F5-A1BD-F8657B5D0394}" srcOrd="0" destOrd="0" presId="urn:microsoft.com/office/officeart/2005/8/layout/hList6"/>
    <dgm:cxn modelId="{C9BDAE76-1B01-47F6-996E-0D995E2E338F}" srcId="{D498BA3A-C1CF-416D-94C5-D586A1F87B73}" destId="{B732F8BF-3DFC-4767-8ECB-E53675FEF7E8}" srcOrd="0" destOrd="0" parTransId="{EFE635F7-476C-46A9-9DB5-08A89DB0ED22}" sibTransId="{32720121-7577-4A40-986D-091AA16D7DD6}"/>
    <dgm:cxn modelId="{16C4DD83-9BFF-45E0-A25A-721A96646E04}" srcId="{EE53C0A5-C7AC-47DC-A951-4503D2D8242B}" destId="{DE0A140D-0FA1-42C5-BA78-A80451D1E5EB}" srcOrd="0" destOrd="0" parTransId="{D8E54A9A-4DD6-4E78-8E58-755FBC31E73A}" sibTransId="{C8E40CB2-5FF3-4E50-BA10-105289ADEE0C}"/>
    <dgm:cxn modelId="{37CE6B2C-F6CD-45A2-93EA-20866E2CFAED}" type="presOf" srcId="{366AB3B5-B297-4DD7-BA21-94B64E2506BF}" destId="{7FC3A784-0366-4A07-A925-911ACA039CEF}" srcOrd="0" destOrd="0" presId="urn:microsoft.com/office/officeart/2005/8/layout/hList6"/>
    <dgm:cxn modelId="{902D52E3-5B77-48AC-9236-2D64E9035AEB}" type="presParOf" srcId="{E1AA762D-FC5C-4F91-ACD2-22ED1CD8E990}" destId="{97E3217F-EF71-41F5-A1BD-F8657B5D0394}" srcOrd="0" destOrd="0" presId="urn:microsoft.com/office/officeart/2005/8/layout/hList6"/>
    <dgm:cxn modelId="{C66D6FFD-FE18-4605-A5B6-713A4E13EE90}" type="presParOf" srcId="{E1AA762D-FC5C-4F91-ACD2-22ED1CD8E990}" destId="{23F31A79-9138-49FC-A4C6-7E8DD7807C8B}" srcOrd="1" destOrd="0" presId="urn:microsoft.com/office/officeart/2005/8/layout/hList6"/>
    <dgm:cxn modelId="{29599612-8867-4D20-AE49-AB03C55CBCB7}" type="presParOf" srcId="{E1AA762D-FC5C-4F91-ACD2-22ED1CD8E990}" destId="{31FCAA4F-7D5A-465C-91D9-F89BBB52717D}" srcOrd="2" destOrd="0" presId="urn:microsoft.com/office/officeart/2005/8/layout/hList6"/>
    <dgm:cxn modelId="{6AC711FE-C71E-4D10-924A-8E77A48ADE3B}" type="presParOf" srcId="{E1AA762D-FC5C-4F91-ACD2-22ED1CD8E990}" destId="{E2F0DD80-90E3-4CEB-B208-7204E2A0E7DC}" srcOrd="3" destOrd="0" presId="urn:microsoft.com/office/officeart/2005/8/layout/hList6"/>
    <dgm:cxn modelId="{4E1F9D8C-919C-4485-9D64-719FA7F3582B}" type="presParOf" srcId="{E1AA762D-FC5C-4F91-ACD2-22ED1CD8E990}" destId="{7FC3A784-0366-4A07-A925-911ACA039CE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D715E-1550-4B23-8D71-32B073DE46A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E78CE-3E2F-45F8-B850-529D470112B2}">
      <dgm:prSet phldrT="[Text]" custT="1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Request for Applications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E0A06D21-EB25-4B61-BB90-DC3B21A4C1E1}" type="parTrans" cxnId="{86396441-CE27-484C-B9B0-71698927E1C0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82C8D8BA-229B-4D8C-BC2D-9B934BCC10C1}" type="sibTrans" cxnId="{86396441-CE27-484C-B9B0-71698927E1C0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+mn-lt"/>
          </a:endParaRPr>
        </a:p>
      </dgm:t>
    </dgm:pt>
    <dgm:pt modelId="{E0D046D2-5434-41EE-9B39-DFEBE600E4AD}">
      <dgm:prSet phldrT="[Text]" custT="1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Information Workshops for Potential Applicants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4B791C85-3466-45C3-A9EC-4CBE381C27ED}" type="parTrans" cxnId="{39D2A906-634D-4BD4-B789-FB5A118A64C2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2070627C-0384-48E3-9B2E-471C808BAEA7}" type="sibTrans" cxnId="{39D2A906-634D-4BD4-B789-FB5A118A64C2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+mn-lt"/>
          </a:endParaRPr>
        </a:p>
      </dgm:t>
    </dgm:pt>
    <dgm:pt modelId="{E9231591-8238-4F5C-8149-575129D0ACAD}">
      <dgm:prSet phldrT="[Text]" custT="1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Full Proposals Due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3913E2D3-572D-4E67-A37F-1C4C68B263A2}" type="parTrans" cxnId="{260370C5-F903-425C-8335-A5857752E6C3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DBA102E8-BBE5-4B1E-A4A7-2FC11B2B18CE}" type="sibTrans" cxnId="{260370C5-F903-425C-8335-A5857752E6C3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+mn-lt"/>
          </a:endParaRPr>
        </a:p>
      </dgm:t>
    </dgm:pt>
    <dgm:pt modelId="{58DC091F-56E6-42F1-B830-61671E0D1E4D}">
      <dgm:prSet phldrT="[Text]" custT="1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Full proposals reviewed by MTI staff and evaluated by MTI Program Committee plus experts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0FD6E91C-C493-4291-9646-E69B5F40822F}" type="parTrans" cxnId="{0C17EE66-4BC8-4708-A995-04717F854260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2304DC14-3E8B-4796-B8B6-9930F567272F}" type="sibTrans" cxnId="{0C17EE66-4BC8-4708-A995-04717F854260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+mn-lt"/>
          </a:endParaRPr>
        </a:p>
      </dgm:t>
    </dgm:pt>
    <dgm:pt modelId="{F25F1249-DFD4-46D1-A39F-8E7E792FED4D}">
      <dgm:prSet phldrT="[Text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Strongest projects recommended to MTI Board for funding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DE9C6CF2-8AEE-405B-9620-247A5E2560DE}" type="parTrans" cxnId="{64ADF2A5-DACF-410E-8929-2591DCA02B64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0581F90F-1F99-4900-AE41-644A04C8C0E1}" type="sibTrans" cxnId="{64ADF2A5-DACF-410E-8929-2591DCA02B64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3D397A30-EA89-44A5-83BF-7ADC45DA166C}">
      <dgm:prSet custT="1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Invited applicants interviewed by MTI Program Committee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CB9F9161-AB80-45F4-93D1-789D7DB27985}" type="parTrans" cxnId="{A34D285E-4593-4C74-851C-4F1EDA3A404B}">
      <dgm:prSet/>
      <dgm:spPr/>
      <dgm:t>
        <a:bodyPr/>
        <a:lstStyle/>
        <a:p>
          <a:endParaRPr lang="en-US" b="1">
            <a:latin typeface="+mn-lt"/>
          </a:endParaRPr>
        </a:p>
      </dgm:t>
    </dgm:pt>
    <dgm:pt modelId="{8F2991DD-5CFA-4EEA-B36C-EF5CCFA6CD5B}" type="sibTrans" cxnId="{A34D285E-4593-4C74-851C-4F1EDA3A404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+mn-lt"/>
          </a:endParaRPr>
        </a:p>
      </dgm:t>
    </dgm:pt>
    <dgm:pt modelId="{2E53326D-F261-4AB3-A9DE-9352899408F8}" type="pres">
      <dgm:prSet presAssocID="{B93D715E-1550-4B23-8D71-32B073DE46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F8637-3556-4D3D-A654-3B97A6BB8DAF}" type="pres">
      <dgm:prSet presAssocID="{C39E78CE-3E2F-45F8-B850-529D470112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C3A3D-ED33-474C-A387-B0E144CD8251}" type="pres">
      <dgm:prSet presAssocID="{82C8D8BA-229B-4D8C-BC2D-9B934BCC10C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97EB23D-415D-44CF-A3DA-6C9265418944}" type="pres">
      <dgm:prSet presAssocID="{82C8D8BA-229B-4D8C-BC2D-9B934BCC10C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DF235C2-ADA0-4F93-BFEB-25D6063397B1}" type="pres">
      <dgm:prSet presAssocID="{E0D046D2-5434-41EE-9B39-DFEBE600E4AD}" presName="node" presStyleLbl="node1" presStyleIdx="1" presStyleCnt="6" custLinFactNeighborX="-2342" custLinFactNeighborY="-3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8E52D-8679-4783-B3B7-0D0737BDB644}" type="pres">
      <dgm:prSet presAssocID="{2070627C-0384-48E3-9B2E-471C808BAEA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DAB5EE8-AB6D-4B13-B445-97EA525896A0}" type="pres">
      <dgm:prSet presAssocID="{2070627C-0384-48E3-9B2E-471C808BAEA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54AF52E-C87D-46B9-BD2E-7E6CF5E513F9}" type="pres">
      <dgm:prSet presAssocID="{E9231591-8238-4F5C-8149-575129D0AC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1DB29-2EC5-496A-881C-19835C3D29B4}" type="pres">
      <dgm:prSet presAssocID="{DBA102E8-BBE5-4B1E-A4A7-2FC11B2B18C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262DE9D-8A75-4447-8396-2728349A3274}" type="pres">
      <dgm:prSet presAssocID="{DBA102E8-BBE5-4B1E-A4A7-2FC11B2B18C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41E5DC8-83BC-4509-AD59-E26BEB1E6401}" type="pres">
      <dgm:prSet presAssocID="{58DC091F-56E6-42F1-B830-61671E0D1E4D}" presName="node" presStyleLbl="node1" presStyleIdx="3" presStyleCnt="6" custScaleY="23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7F81E-819A-4D8B-9FBF-D9DAA635FA80}" type="pres">
      <dgm:prSet presAssocID="{2304DC14-3E8B-4796-B8B6-9930F567272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66E0244-DA88-4774-A8E5-C20E6CECAE1A}" type="pres">
      <dgm:prSet presAssocID="{2304DC14-3E8B-4796-B8B6-9930F567272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5A64EDA-F5AA-4B9C-ABE2-CB531782E4BF}" type="pres">
      <dgm:prSet presAssocID="{3D397A30-EA89-44A5-83BF-7ADC45DA166C}" presName="node" presStyleLbl="node1" presStyleIdx="4" presStyleCnt="6" custScaleY="171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BA4F6-0EBC-4E39-A078-7E4B9BF88E6E}" type="pres">
      <dgm:prSet presAssocID="{8F2991DD-5CFA-4EEA-B36C-EF5CCFA6CD5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374953B-B541-4A8A-9A54-D5AACDE0E5A2}" type="pres">
      <dgm:prSet presAssocID="{8F2991DD-5CFA-4EEA-B36C-EF5CCFA6CD5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6D49E4E-6CBC-4BA3-9D80-95D91DDC4845}" type="pres">
      <dgm:prSet presAssocID="{F25F1249-DFD4-46D1-A39F-8E7E792FED4D}" presName="node" presStyleLbl="node1" presStyleIdx="5" presStyleCnt="6" custScaleX="112031" custScaleY="171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76689-0309-49FB-97C9-D405FA109E07}" type="presOf" srcId="{8F2991DD-5CFA-4EEA-B36C-EF5CCFA6CD5B}" destId="{7374953B-B541-4A8A-9A54-D5AACDE0E5A2}" srcOrd="1" destOrd="0" presId="urn:microsoft.com/office/officeart/2005/8/layout/process5"/>
    <dgm:cxn modelId="{521EFDBB-615C-444F-A4C0-D9B71DDCADA1}" type="presOf" srcId="{82C8D8BA-229B-4D8C-BC2D-9B934BCC10C1}" destId="{EF7C3A3D-ED33-474C-A387-B0E144CD8251}" srcOrd="0" destOrd="0" presId="urn:microsoft.com/office/officeart/2005/8/layout/process5"/>
    <dgm:cxn modelId="{712B8906-D78D-4E31-80F6-8C64E717060C}" type="presOf" srcId="{8F2991DD-5CFA-4EEA-B36C-EF5CCFA6CD5B}" destId="{DC2BA4F6-0EBC-4E39-A078-7E4B9BF88E6E}" srcOrd="0" destOrd="0" presId="urn:microsoft.com/office/officeart/2005/8/layout/process5"/>
    <dgm:cxn modelId="{53119379-D427-47AF-A1AF-D0F9576D3B08}" type="presOf" srcId="{2070627C-0384-48E3-9B2E-471C808BAEA7}" destId="{8DAB5EE8-AB6D-4B13-B445-97EA525896A0}" srcOrd="1" destOrd="0" presId="urn:microsoft.com/office/officeart/2005/8/layout/process5"/>
    <dgm:cxn modelId="{41FE7B8A-8227-43A6-8363-3B56F2471C7F}" type="presOf" srcId="{B93D715E-1550-4B23-8D71-32B073DE46A1}" destId="{2E53326D-F261-4AB3-A9DE-9352899408F8}" srcOrd="0" destOrd="0" presId="urn:microsoft.com/office/officeart/2005/8/layout/process5"/>
    <dgm:cxn modelId="{D8D18DB8-907D-45CA-8A64-10B91A1ECD84}" type="presOf" srcId="{DBA102E8-BBE5-4B1E-A4A7-2FC11B2B18CE}" destId="{9262DE9D-8A75-4447-8396-2728349A3274}" srcOrd="1" destOrd="0" presId="urn:microsoft.com/office/officeart/2005/8/layout/process5"/>
    <dgm:cxn modelId="{0C17EE66-4BC8-4708-A995-04717F854260}" srcId="{B93D715E-1550-4B23-8D71-32B073DE46A1}" destId="{58DC091F-56E6-42F1-B830-61671E0D1E4D}" srcOrd="3" destOrd="0" parTransId="{0FD6E91C-C493-4291-9646-E69B5F40822F}" sibTransId="{2304DC14-3E8B-4796-B8B6-9930F567272F}"/>
    <dgm:cxn modelId="{86396441-CE27-484C-B9B0-71698927E1C0}" srcId="{B93D715E-1550-4B23-8D71-32B073DE46A1}" destId="{C39E78CE-3E2F-45F8-B850-529D470112B2}" srcOrd="0" destOrd="0" parTransId="{E0A06D21-EB25-4B61-BB90-DC3B21A4C1E1}" sibTransId="{82C8D8BA-229B-4D8C-BC2D-9B934BCC10C1}"/>
    <dgm:cxn modelId="{674EBA1B-3CFF-4E48-8237-00EF0FB66246}" type="presOf" srcId="{2070627C-0384-48E3-9B2E-471C808BAEA7}" destId="{C7D8E52D-8679-4783-B3B7-0D0737BDB644}" srcOrd="0" destOrd="0" presId="urn:microsoft.com/office/officeart/2005/8/layout/process5"/>
    <dgm:cxn modelId="{C83E1EA7-38E6-471B-960A-656BB5E11466}" type="presOf" srcId="{F25F1249-DFD4-46D1-A39F-8E7E792FED4D}" destId="{26D49E4E-6CBC-4BA3-9D80-95D91DDC4845}" srcOrd="0" destOrd="0" presId="urn:microsoft.com/office/officeart/2005/8/layout/process5"/>
    <dgm:cxn modelId="{F5FB3B96-0718-420B-8C22-BF8AF0726DA7}" type="presOf" srcId="{E9231591-8238-4F5C-8149-575129D0ACAD}" destId="{E54AF52E-C87D-46B9-BD2E-7E6CF5E513F9}" srcOrd="0" destOrd="0" presId="urn:microsoft.com/office/officeart/2005/8/layout/process5"/>
    <dgm:cxn modelId="{27FA6971-6B23-4EAC-930C-56D3EBA80E37}" type="presOf" srcId="{3D397A30-EA89-44A5-83BF-7ADC45DA166C}" destId="{75A64EDA-F5AA-4B9C-ABE2-CB531782E4BF}" srcOrd="0" destOrd="0" presId="urn:microsoft.com/office/officeart/2005/8/layout/process5"/>
    <dgm:cxn modelId="{E6479BCC-B927-40A0-BBB7-BE2530794844}" type="presOf" srcId="{58DC091F-56E6-42F1-B830-61671E0D1E4D}" destId="{F41E5DC8-83BC-4509-AD59-E26BEB1E6401}" srcOrd="0" destOrd="0" presId="urn:microsoft.com/office/officeart/2005/8/layout/process5"/>
    <dgm:cxn modelId="{D4D056FE-4FC0-4CBB-8301-728F436AA035}" type="presOf" srcId="{E0D046D2-5434-41EE-9B39-DFEBE600E4AD}" destId="{FDF235C2-ADA0-4F93-BFEB-25D6063397B1}" srcOrd="0" destOrd="0" presId="urn:microsoft.com/office/officeart/2005/8/layout/process5"/>
    <dgm:cxn modelId="{260370C5-F903-425C-8335-A5857752E6C3}" srcId="{B93D715E-1550-4B23-8D71-32B073DE46A1}" destId="{E9231591-8238-4F5C-8149-575129D0ACAD}" srcOrd="2" destOrd="0" parTransId="{3913E2D3-572D-4E67-A37F-1C4C68B263A2}" sibTransId="{DBA102E8-BBE5-4B1E-A4A7-2FC11B2B18CE}"/>
    <dgm:cxn modelId="{702888E5-6393-4ADB-8135-028043F1675D}" type="presOf" srcId="{2304DC14-3E8B-4796-B8B6-9930F567272F}" destId="{966E0244-DA88-4774-A8E5-C20E6CECAE1A}" srcOrd="1" destOrd="0" presId="urn:microsoft.com/office/officeart/2005/8/layout/process5"/>
    <dgm:cxn modelId="{39D2A906-634D-4BD4-B789-FB5A118A64C2}" srcId="{B93D715E-1550-4B23-8D71-32B073DE46A1}" destId="{E0D046D2-5434-41EE-9B39-DFEBE600E4AD}" srcOrd="1" destOrd="0" parTransId="{4B791C85-3466-45C3-A9EC-4CBE381C27ED}" sibTransId="{2070627C-0384-48E3-9B2E-471C808BAEA7}"/>
    <dgm:cxn modelId="{920813C4-6E44-4656-A8E5-963B407DBEAA}" type="presOf" srcId="{2304DC14-3E8B-4796-B8B6-9930F567272F}" destId="{B607F81E-819A-4D8B-9FBF-D9DAA635FA80}" srcOrd="0" destOrd="0" presId="urn:microsoft.com/office/officeart/2005/8/layout/process5"/>
    <dgm:cxn modelId="{64ADF2A5-DACF-410E-8929-2591DCA02B64}" srcId="{B93D715E-1550-4B23-8D71-32B073DE46A1}" destId="{F25F1249-DFD4-46D1-A39F-8E7E792FED4D}" srcOrd="5" destOrd="0" parTransId="{DE9C6CF2-8AEE-405B-9620-247A5E2560DE}" sibTransId="{0581F90F-1F99-4900-AE41-644A04C8C0E1}"/>
    <dgm:cxn modelId="{7C895AEC-1F01-45B2-9E02-5B7E4363594F}" type="presOf" srcId="{C39E78CE-3E2F-45F8-B850-529D470112B2}" destId="{A6CF8637-3556-4D3D-A654-3B97A6BB8DAF}" srcOrd="0" destOrd="0" presId="urn:microsoft.com/office/officeart/2005/8/layout/process5"/>
    <dgm:cxn modelId="{21B1BD4A-5C14-4445-8220-BA64E82D8DC7}" type="presOf" srcId="{82C8D8BA-229B-4D8C-BC2D-9B934BCC10C1}" destId="{C97EB23D-415D-44CF-A3DA-6C9265418944}" srcOrd="1" destOrd="0" presId="urn:microsoft.com/office/officeart/2005/8/layout/process5"/>
    <dgm:cxn modelId="{A34D285E-4593-4C74-851C-4F1EDA3A404B}" srcId="{B93D715E-1550-4B23-8D71-32B073DE46A1}" destId="{3D397A30-EA89-44A5-83BF-7ADC45DA166C}" srcOrd="4" destOrd="0" parTransId="{CB9F9161-AB80-45F4-93D1-789D7DB27985}" sibTransId="{8F2991DD-5CFA-4EEA-B36C-EF5CCFA6CD5B}"/>
    <dgm:cxn modelId="{10C92C7D-8FE5-458D-AB49-F8A0B32F8853}" type="presOf" srcId="{DBA102E8-BBE5-4B1E-A4A7-2FC11B2B18CE}" destId="{78A1DB29-2EC5-496A-881C-19835C3D29B4}" srcOrd="0" destOrd="0" presId="urn:microsoft.com/office/officeart/2005/8/layout/process5"/>
    <dgm:cxn modelId="{42C83E28-53A8-4443-9F11-8A0DD0FC9E58}" type="presParOf" srcId="{2E53326D-F261-4AB3-A9DE-9352899408F8}" destId="{A6CF8637-3556-4D3D-A654-3B97A6BB8DAF}" srcOrd="0" destOrd="0" presId="urn:microsoft.com/office/officeart/2005/8/layout/process5"/>
    <dgm:cxn modelId="{E73C8D33-6297-4936-A51B-A2C737E7FB20}" type="presParOf" srcId="{2E53326D-F261-4AB3-A9DE-9352899408F8}" destId="{EF7C3A3D-ED33-474C-A387-B0E144CD8251}" srcOrd="1" destOrd="0" presId="urn:microsoft.com/office/officeart/2005/8/layout/process5"/>
    <dgm:cxn modelId="{743C2809-AD81-4EE6-8A8C-632FBB15D5EA}" type="presParOf" srcId="{EF7C3A3D-ED33-474C-A387-B0E144CD8251}" destId="{C97EB23D-415D-44CF-A3DA-6C9265418944}" srcOrd="0" destOrd="0" presId="urn:microsoft.com/office/officeart/2005/8/layout/process5"/>
    <dgm:cxn modelId="{1EAF5ABC-DA32-4314-9BF8-2BFB4A1F6C68}" type="presParOf" srcId="{2E53326D-F261-4AB3-A9DE-9352899408F8}" destId="{FDF235C2-ADA0-4F93-BFEB-25D6063397B1}" srcOrd="2" destOrd="0" presId="urn:microsoft.com/office/officeart/2005/8/layout/process5"/>
    <dgm:cxn modelId="{62630457-AA87-4368-B3B8-1A6C74D84113}" type="presParOf" srcId="{2E53326D-F261-4AB3-A9DE-9352899408F8}" destId="{C7D8E52D-8679-4783-B3B7-0D0737BDB644}" srcOrd="3" destOrd="0" presId="urn:microsoft.com/office/officeart/2005/8/layout/process5"/>
    <dgm:cxn modelId="{FB322CFA-497E-49E9-8A90-64E915ED089D}" type="presParOf" srcId="{C7D8E52D-8679-4783-B3B7-0D0737BDB644}" destId="{8DAB5EE8-AB6D-4B13-B445-97EA525896A0}" srcOrd="0" destOrd="0" presId="urn:microsoft.com/office/officeart/2005/8/layout/process5"/>
    <dgm:cxn modelId="{C36D4994-470A-45FB-A7AC-B81367E54DFA}" type="presParOf" srcId="{2E53326D-F261-4AB3-A9DE-9352899408F8}" destId="{E54AF52E-C87D-46B9-BD2E-7E6CF5E513F9}" srcOrd="4" destOrd="0" presId="urn:microsoft.com/office/officeart/2005/8/layout/process5"/>
    <dgm:cxn modelId="{2943970E-2BF1-4014-9BA9-8535AA5B5A63}" type="presParOf" srcId="{2E53326D-F261-4AB3-A9DE-9352899408F8}" destId="{78A1DB29-2EC5-496A-881C-19835C3D29B4}" srcOrd="5" destOrd="0" presId="urn:microsoft.com/office/officeart/2005/8/layout/process5"/>
    <dgm:cxn modelId="{C8F91B99-702C-42BA-BC95-AFB3AC99E124}" type="presParOf" srcId="{78A1DB29-2EC5-496A-881C-19835C3D29B4}" destId="{9262DE9D-8A75-4447-8396-2728349A3274}" srcOrd="0" destOrd="0" presId="urn:microsoft.com/office/officeart/2005/8/layout/process5"/>
    <dgm:cxn modelId="{D7D082A4-F9E1-41B0-A07E-5660BD9A9A4C}" type="presParOf" srcId="{2E53326D-F261-4AB3-A9DE-9352899408F8}" destId="{F41E5DC8-83BC-4509-AD59-E26BEB1E6401}" srcOrd="6" destOrd="0" presId="urn:microsoft.com/office/officeart/2005/8/layout/process5"/>
    <dgm:cxn modelId="{90417B3A-BF03-41A4-8305-94A7992DCAB2}" type="presParOf" srcId="{2E53326D-F261-4AB3-A9DE-9352899408F8}" destId="{B607F81E-819A-4D8B-9FBF-D9DAA635FA80}" srcOrd="7" destOrd="0" presId="urn:microsoft.com/office/officeart/2005/8/layout/process5"/>
    <dgm:cxn modelId="{8D4E4C3E-32EA-4A6B-803A-6F1777FB2752}" type="presParOf" srcId="{B607F81E-819A-4D8B-9FBF-D9DAA635FA80}" destId="{966E0244-DA88-4774-A8E5-C20E6CECAE1A}" srcOrd="0" destOrd="0" presId="urn:microsoft.com/office/officeart/2005/8/layout/process5"/>
    <dgm:cxn modelId="{2D62265D-C7C0-4E3A-806A-B38721C0406B}" type="presParOf" srcId="{2E53326D-F261-4AB3-A9DE-9352899408F8}" destId="{75A64EDA-F5AA-4B9C-ABE2-CB531782E4BF}" srcOrd="8" destOrd="0" presId="urn:microsoft.com/office/officeart/2005/8/layout/process5"/>
    <dgm:cxn modelId="{CED6BFE1-38ED-4A15-BFF4-DB263ECE8833}" type="presParOf" srcId="{2E53326D-F261-4AB3-A9DE-9352899408F8}" destId="{DC2BA4F6-0EBC-4E39-A078-7E4B9BF88E6E}" srcOrd="9" destOrd="0" presId="urn:microsoft.com/office/officeart/2005/8/layout/process5"/>
    <dgm:cxn modelId="{749B4123-D3F8-42B4-9148-39D21870E6AF}" type="presParOf" srcId="{DC2BA4F6-0EBC-4E39-A078-7E4B9BF88E6E}" destId="{7374953B-B541-4A8A-9A54-D5AACDE0E5A2}" srcOrd="0" destOrd="0" presId="urn:microsoft.com/office/officeart/2005/8/layout/process5"/>
    <dgm:cxn modelId="{CD77F189-5911-47B0-AD9B-DC773F34BBF4}" type="presParOf" srcId="{2E53326D-F261-4AB3-A9DE-9352899408F8}" destId="{26D49E4E-6CBC-4BA3-9D80-95D91DDC484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3217F-EF71-41F5-A1BD-F8657B5D0394}">
      <dsp:nvSpPr>
        <dsp:cNvPr id="0" name=""/>
        <dsp:cNvSpPr/>
      </dsp:nvSpPr>
      <dsp:spPr>
        <a:xfrm rot="16200000">
          <a:off x="-957014" y="957014"/>
          <a:ext cx="4525963" cy="2611933"/>
        </a:xfrm>
        <a:prstGeom prst="flowChartManualOperation">
          <a:avLst/>
        </a:prstGeom>
        <a:solidFill>
          <a:srgbClr val="E1E1E1"/>
        </a:solidFill>
        <a:ln w="25400" cap="flat" cmpd="sng" algn="ctr">
          <a:solidFill>
            <a:srgbClr val="AFAFAF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524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1" kern="1200" dirty="0" smtClean="0">
              <a:solidFill>
                <a:srgbClr val="C36D17"/>
              </a:solidFill>
              <a:latin typeface="+mn-lt"/>
            </a:rPr>
            <a:t>Potential Clusters</a:t>
          </a:r>
          <a:r>
            <a:rPr lang="en-US" sz="2100" b="0" kern="1200" dirty="0" smtClean="0">
              <a:solidFill>
                <a:srgbClr val="C36D17"/>
              </a:solidFill>
              <a:latin typeface="+mn-lt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C36D17"/>
              </a:solidFill>
              <a:latin typeface="+mn-lt"/>
            </a:rPr>
            <a:t>High level of knowledge and skills in Maine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C36D17"/>
              </a:solidFill>
              <a:latin typeface="+mn-lt"/>
            </a:rPr>
            <a:t>Weak networks and/or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C36D17"/>
              </a:solidFill>
              <a:latin typeface="+mn-lt"/>
            </a:rPr>
            <a:t>Low level of commercial activities </a:t>
          </a:r>
        </a:p>
      </dsp:txBody>
      <dsp:txXfrm rot="5400000">
        <a:off x="1" y="905192"/>
        <a:ext cx="2611933" cy="2715577"/>
      </dsp:txXfrm>
    </dsp:sp>
    <dsp:sp modelId="{31FCAA4F-7D5A-465C-91D9-F89BBB52717D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524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>
              <a:solidFill>
                <a:schemeClr val="bg2"/>
              </a:solidFill>
              <a:latin typeface="+mn-lt"/>
            </a:rPr>
            <a:t>Emerging Clusters</a:t>
          </a:r>
          <a:r>
            <a:rPr lang="en-US" sz="2100" kern="1200" dirty="0" smtClean="0">
              <a:solidFill>
                <a:schemeClr val="bg2"/>
              </a:solidFill>
              <a:latin typeface="+mn-lt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/>
              </a:solidFill>
              <a:latin typeface="+mn-lt"/>
            </a:rPr>
            <a:t>Some strength on all four elements of clusters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/>
              </a:solidFill>
              <a:latin typeface="+mn-lt"/>
            </a:rPr>
            <a:t>Clusters are relatively small or new.</a:t>
          </a:r>
        </a:p>
      </dsp:txBody>
      <dsp:txXfrm rot="5400000">
        <a:off x="2808833" y="905192"/>
        <a:ext cx="2611933" cy="2715577"/>
      </dsp:txXfrm>
    </dsp:sp>
    <dsp:sp modelId="{7FC3A784-0366-4A07-A925-911ACA039CEF}">
      <dsp:nvSpPr>
        <dsp:cNvPr id="0" name=""/>
        <dsp:cNvSpPr/>
      </dsp:nvSpPr>
      <dsp:spPr>
        <a:xfrm rot="16200000">
          <a:off x="4660651" y="957014"/>
          <a:ext cx="4525963" cy="2611933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524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1" kern="1200" dirty="0" smtClean="0">
              <a:solidFill>
                <a:schemeClr val="bg1"/>
              </a:solidFill>
              <a:latin typeface="+mn-lt"/>
            </a:rPr>
            <a:t>Sustainable Clusters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bg1"/>
              </a:solidFill>
              <a:latin typeface="+mn-lt"/>
            </a:rPr>
            <a:t>Strength on all four cluster characteristics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bg1"/>
              </a:solidFill>
              <a:latin typeface="+mn-lt"/>
            </a:rPr>
            <a:t>May be unevenness in the strengths.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bg1"/>
              </a:solidFill>
              <a:latin typeface="+mn-lt"/>
            </a:rPr>
            <a:t>Clusters have been in existence long enough to demonstrate consistent levels of innovation over time.  </a:t>
          </a:r>
        </a:p>
      </dsp:txBody>
      <dsp:txXfrm rot="5400000">
        <a:off x="5617666" y="905192"/>
        <a:ext cx="2611933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ED66-9429-0546-A8C9-28F36F277B0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B824-4ED6-124D-A8AC-1BDBCDB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0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2821781"/>
            <a:ext cx="87868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3538728"/>
            <a:ext cx="8786812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270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82879" y="6208776"/>
            <a:ext cx="1938528" cy="53949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172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014984"/>
            <a:ext cx="5266944" cy="71323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828800"/>
            <a:ext cx="5266944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1014984"/>
            <a:ext cx="3227832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2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82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68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2707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5009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95680" y="1148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25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5056632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783080"/>
            <a:ext cx="3282696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804672"/>
            <a:ext cx="8786812" cy="73152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8298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4352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4551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5" y="978408"/>
            <a:ext cx="8786813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69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5166360"/>
            <a:ext cx="8786813" cy="7132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996696"/>
            <a:ext cx="5239512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89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178595"/>
            <a:ext cx="878681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title style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5" y="1785938"/>
            <a:ext cx="8786813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Bold Condensed" charset="0"/>
              </a:rPr>
              <a:t>Second level</a:t>
            </a:r>
          </a:p>
          <a:p>
            <a:pPr lvl="2"/>
            <a:r>
              <a:rPr lang="en-US" smtClean="0">
                <a:sym typeface="Helvetica Neue Bold Condensed" charset="0"/>
              </a:rPr>
              <a:t>Third level</a:t>
            </a:r>
          </a:p>
          <a:p>
            <a:pPr lvl="3"/>
            <a:r>
              <a:rPr lang="en-US" smtClean="0">
                <a:sym typeface="Helvetica Neue Bold Condensed" charset="0"/>
              </a:rPr>
              <a:t>Fourth level</a:t>
            </a:r>
          </a:p>
          <a:p>
            <a:pPr lvl="4"/>
            <a:r>
              <a:rPr lang="en-US" smtClean="0">
                <a:sym typeface="Helvetica Neue Bold Condensed" charset="0"/>
              </a:rPr>
              <a:t>Fifth level</a:t>
            </a:r>
            <a:endParaRPr lang="en-US" dirty="0">
              <a:sym typeface="Baskerville" charset="0"/>
            </a:endParaRP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89" y="6616899"/>
            <a:ext cx="217661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4D4D4D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4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91" r:id="rId3"/>
    <p:sldLayoutId id="2147483692" r:id="rId4"/>
    <p:sldLayoutId id="2147483693" r:id="rId5"/>
    <p:sldLayoutId id="2147483685" r:id="rId6"/>
    <p:sldLayoutId id="2147483690" r:id="rId7"/>
    <p:sldLayoutId id="2147483694" r:id="rId8"/>
    <p:sldLayoutId id="2147483695" r:id="rId9"/>
    <p:sldLayoutId id="2147483696" r:id="rId10"/>
    <p:sldLayoutId id="2147483687" r:id="rId11"/>
    <p:sldLayoutId id="2147483678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i="0">
          <a:solidFill>
            <a:schemeClr val="tx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eaLnBrk="1" fontAlgn="base" hangingPunct="1">
        <a:spcBef>
          <a:spcPts val="1686"/>
        </a:spcBef>
        <a:spcAft>
          <a:spcPct val="0"/>
        </a:spcAft>
        <a:buSzPct val="100000"/>
        <a:buFont typeface="Lucida Grande" charset="0"/>
        <a:buChar char="‣"/>
        <a:defRPr sz="2800" b="1" i="0">
          <a:solidFill>
            <a:schemeClr val="tx1"/>
          </a:solidFill>
          <a:latin typeface="+mj-lt"/>
          <a:ea typeface="+mn-ea"/>
          <a:cs typeface="Helvetica Neue"/>
          <a:sym typeface="Helvetica Neue Bold Condensed" charset="0"/>
        </a:defRPr>
      </a:lvl1pPr>
      <a:lvl2pPr marL="937353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25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249804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562256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1874706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196085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eaLnBrk="1" fontAlgn="base" hangingPunct="1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netechnology.org/fund/cluster-initiative-progra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netechnology.org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Initiative Program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9" b="27359"/>
          <a:stretch>
            <a:fillRect/>
          </a:stretch>
        </p:blipFill>
        <p:spPr>
          <a:xfrm>
            <a:off x="2677504" y="6208776"/>
            <a:ext cx="1938528" cy="539496"/>
          </a:xfrm>
        </p:spPr>
      </p:pic>
    </p:spTree>
    <p:extLst>
      <p:ext uri="{BB962C8B-B14F-4D97-AF65-F5344CB8AC3E}">
        <p14:creationId xmlns:p14="http://schemas.microsoft.com/office/powerpoint/2010/main" val="11049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7"/>
            <a:ext cx="9143999" cy="1430726"/>
          </a:xfrm>
        </p:spPr>
        <p:txBody>
          <a:bodyPr/>
          <a:lstStyle/>
          <a:p>
            <a:pPr algn="ctr"/>
            <a:r>
              <a:rPr lang="en-US" sz="4000" dirty="0" smtClean="0"/>
              <a:t>The term “Technology Cluster” is an organizing principle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609321"/>
            <a:ext cx="8786813" cy="491132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Clusters have the following elements:</a:t>
            </a:r>
            <a:endParaRPr lang="en-US" dirty="0">
              <a:latin typeface="+mn-lt"/>
            </a:endParaRPr>
          </a:p>
          <a:p>
            <a:pPr lvl="1"/>
            <a:r>
              <a:rPr lang="en-US" sz="2000" dirty="0" smtClean="0"/>
              <a:t>Concentrations of companies that typically serve related markets or a targeted need, and draw on similar knowledge and employee/workforce skills to develop innovative products and services.</a:t>
            </a:r>
            <a:endParaRPr lang="en-US" sz="2000" dirty="0"/>
          </a:p>
          <a:p>
            <a:pPr lvl="1"/>
            <a:r>
              <a:rPr lang="en-US" sz="2000" dirty="0" smtClean="0"/>
              <a:t>Supported by common organizations:  </a:t>
            </a:r>
            <a:r>
              <a:rPr lang="en-US" sz="2000" dirty="0"/>
              <a:t>i</a:t>
            </a:r>
            <a:r>
              <a:rPr lang="en-US" sz="2000" dirty="0" smtClean="0"/>
              <a:t>ndustry-knowledgeable universities, specialized supplies, trade associations, legal/financial services and government agencies.</a:t>
            </a:r>
          </a:p>
          <a:p>
            <a:pPr lvl="1"/>
            <a:r>
              <a:rPr lang="en-US" sz="2000" dirty="0" smtClean="0"/>
              <a:t>Relationships, the sharing of knowledge, skills, and activities among the industry group are the keys to being a cluster, rather than simply an industry concentration</a:t>
            </a:r>
          </a:p>
          <a:p>
            <a:pPr marL="535631" lvl="1" indent="0" algn="ctr">
              <a:buNone/>
            </a:pPr>
            <a:r>
              <a:rPr lang="en-US" sz="2000" dirty="0" smtClean="0"/>
              <a:t>These elements lead to a </a:t>
            </a:r>
            <a:r>
              <a:rPr lang="en-US" sz="2000" b="1" dirty="0" smtClean="0"/>
              <a:t>collective competitive edge</a:t>
            </a:r>
          </a:p>
          <a:p>
            <a:pPr marL="535631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818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Cluster Elements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83043" y="940109"/>
            <a:ext cx="5197730" cy="4780747"/>
            <a:chOff x="1325365" y="381000"/>
            <a:chExt cx="6582613" cy="5974748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5181600" cy="4572000"/>
            </a:xfrm>
            <a:prstGeom prst="ellipse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5877" y="2590800"/>
              <a:ext cx="1812101" cy="1752600"/>
            </a:xfrm>
            <a:prstGeom prst="ellipse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Networks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&amp;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 Knowledge Spillovers</a:t>
              </a:r>
              <a:endParaRPr lang="en-US" sz="12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849820" y="4565371"/>
              <a:ext cx="1866900" cy="179037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rgbClr val="FFFF00"/>
                </a:solidFill>
                <a:latin typeface="Franklin Gothic Dem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25365" y="2496974"/>
              <a:ext cx="1778189" cy="1676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Production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&amp; 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Distribution</a:t>
              </a:r>
              <a:endParaRPr lang="en-US" sz="12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35669" y="381000"/>
              <a:ext cx="1714688" cy="1752600"/>
            </a:xfrm>
            <a:prstGeom prst="ellipse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Knowledge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Skills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&amp; 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Franklin Gothic Demi" pitchFamily="34" charset="0"/>
                </a:rPr>
                <a:t>Innovation</a:t>
              </a:r>
              <a:endParaRPr lang="en-US" sz="1200" dirty="0">
                <a:solidFill>
                  <a:schemeClr val="bg1"/>
                </a:solidFill>
                <a:latin typeface="Franklin Gothic Demi" pitchFamily="34" charset="0"/>
              </a:endParaRPr>
            </a:p>
          </p:txBody>
        </p:sp>
        <p:sp>
          <p:nvSpPr>
            <p:cNvPr id="12" name="Left-Up Arrow 11"/>
            <p:cNvSpPr/>
            <p:nvPr/>
          </p:nvSpPr>
          <p:spPr>
            <a:xfrm rot="16200000">
              <a:off x="5818981" y="616028"/>
              <a:ext cx="1752602" cy="1708151"/>
            </a:xfrm>
            <a:prstGeom prst="leftUpArrow">
              <a:avLst>
                <a:gd name="adj1" fmla="val 25000"/>
                <a:gd name="adj2" fmla="val 25403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" pitchFamily="34" charset="0"/>
              </a:endParaRPr>
            </a:p>
          </p:txBody>
        </p:sp>
        <p:sp>
          <p:nvSpPr>
            <p:cNvPr id="13" name="Left-Up Arrow 12"/>
            <p:cNvSpPr/>
            <p:nvPr/>
          </p:nvSpPr>
          <p:spPr>
            <a:xfrm rot="5400000">
              <a:off x="1783193" y="4622360"/>
              <a:ext cx="1600200" cy="1676401"/>
            </a:xfrm>
            <a:prstGeom prst="leftUpArrow">
              <a:avLst>
                <a:gd name="adj1" fmla="val 26443"/>
                <a:gd name="adj2" fmla="val 24320"/>
                <a:gd name="adj3" fmla="val 149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" pitchFamily="34" charset="0"/>
              </a:endParaRPr>
            </a:p>
          </p:txBody>
        </p:sp>
        <p:sp>
          <p:nvSpPr>
            <p:cNvPr id="14" name="Left-Up Arrow 13"/>
            <p:cNvSpPr/>
            <p:nvPr/>
          </p:nvSpPr>
          <p:spPr>
            <a:xfrm>
              <a:off x="5841206" y="4606698"/>
              <a:ext cx="1752600" cy="1371600"/>
            </a:xfrm>
            <a:prstGeom prst="leftUpArrow">
              <a:avLst>
                <a:gd name="adj1" fmla="val 35099"/>
                <a:gd name="adj2" fmla="val 25000"/>
                <a:gd name="adj3" fmla="val 283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" pitchFamily="34" charset="0"/>
              </a:endParaRPr>
            </a:p>
          </p:txBody>
        </p:sp>
        <p:sp>
          <p:nvSpPr>
            <p:cNvPr id="11" name="Left-Up Arrow 10"/>
            <p:cNvSpPr/>
            <p:nvPr/>
          </p:nvSpPr>
          <p:spPr>
            <a:xfrm rot="10800000">
              <a:off x="1745092" y="533400"/>
              <a:ext cx="1828800" cy="1600200"/>
            </a:xfrm>
            <a:prstGeom prst="leftUpArrow">
              <a:avLst>
                <a:gd name="adj1" fmla="val 25000"/>
                <a:gd name="adj2" fmla="val 25000"/>
                <a:gd name="adj3" fmla="val 1778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83159" y="4864933"/>
            <a:ext cx="1565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Franklin Gothic Demi" pitchFamily="34" charset="0"/>
              </a:rPr>
              <a:t>Entrepreneurship</a:t>
            </a:r>
            <a:endParaRPr lang="en-US" sz="14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601" y="6478399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From Charlie Colgan’s presentation: “Tracking Cluster Evolution in Maine”</a:t>
            </a:r>
            <a:endParaRPr lang="en-US" sz="1200" i="1" dirty="0">
              <a:solidFill>
                <a:schemeClr val="tx2">
                  <a:lumMod val="75000"/>
                </a:schemeClr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1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The Formation and Evolution of Clusters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667751"/>
              </p:ext>
            </p:extLst>
          </p:nvPr>
        </p:nvGraphicFramePr>
        <p:xfrm>
          <a:off x="5334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1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65125" y="787207"/>
            <a:ext cx="396875" cy="6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87400" eaLnBrk="0" hangingPunct="0"/>
            <a:r>
              <a:rPr lang="en-US" sz="5000" dirty="0">
                <a:solidFill>
                  <a:schemeClr val="bg1"/>
                </a:solidFill>
                <a:latin typeface="Franklin Gothic Demi" pitchFamily="34" charset="0"/>
              </a:rPr>
              <a:t>ü</a:t>
            </a:r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725727" y="787208"/>
            <a:ext cx="396875" cy="6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87400" eaLnBrk="0" hangingPunct="0"/>
            <a:r>
              <a:rPr lang="en-US" sz="5000" dirty="0" smtClean="0">
                <a:solidFill>
                  <a:schemeClr val="bg1"/>
                </a:solidFill>
                <a:latin typeface="Franklin Gothic Demi" pitchFamily="34" charset="0"/>
              </a:rPr>
              <a:t>û</a:t>
            </a:r>
            <a:endParaRPr lang="en-US" sz="50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5193" y="682767"/>
            <a:ext cx="7385493" cy="5749836"/>
            <a:chOff x="685800" y="990600"/>
            <a:chExt cx="7766188" cy="5867402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6470789" y="2432623"/>
              <a:ext cx="1981199" cy="141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/>
                <a:t>Production Services</a:t>
              </a:r>
            </a:p>
            <a:p>
              <a:r>
                <a:rPr lang="en-US" sz="1400" dirty="0"/>
                <a:t>Engineering/design</a:t>
              </a:r>
            </a:p>
            <a:p>
              <a:r>
                <a:rPr lang="en-US" sz="1400" dirty="0"/>
                <a:t>Market research</a:t>
              </a:r>
            </a:p>
            <a:p>
              <a:r>
                <a:rPr lang="en-US" sz="1400" dirty="0"/>
                <a:t>Custom tooling</a:t>
              </a:r>
            </a:p>
            <a:p>
              <a:r>
                <a:rPr lang="en-US" sz="1400" dirty="0"/>
                <a:t>Materials testing</a:t>
              </a:r>
            </a:p>
            <a:p>
              <a:r>
                <a:rPr lang="en-US" sz="1400" dirty="0"/>
                <a:t>Subcontractors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675063" y="4851400"/>
              <a:ext cx="1757362" cy="711200"/>
            </a:xfrm>
            <a:prstGeom prst="diamond">
              <a:avLst/>
            </a:prstGeom>
            <a:solidFill>
              <a:srgbClr val="AFAFA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Markets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429000" y="2697956"/>
              <a:ext cx="2209800" cy="8794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Production</a:t>
              </a:r>
            </a:p>
            <a:p>
              <a:pPr algn="ctr"/>
              <a:r>
                <a:rPr lang="en-US" dirty="0">
                  <a:latin typeface="+mj-lt"/>
                </a:rPr>
                <a:t>Boat Building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819400" y="2803525"/>
              <a:ext cx="609600" cy="668338"/>
            </a:xfrm>
            <a:prstGeom prst="rightArrow">
              <a:avLst>
                <a:gd name="adj1" fmla="val 51583"/>
                <a:gd name="adj2" fmla="val 47741"/>
              </a:avLst>
            </a:prstGeom>
            <a:solidFill>
              <a:srgbClr val="E1E1E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latin typeface="Franklin Gothic Demi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2054225" cy="163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dirty="0"/>
                <a:t>Regional Assets</a:t>
              </a:r>
            </a:p>
            <a:p>
              <a:pPr algn="r"/>
              <a:r>
                <a:rPr lang="en-US" sz="1400" dirty="0"/>
                <a:t>Skilled workers</a:t>
              </a:r>
            </a:p>
            <a:p>
              <a:pPr algn="r"/>
              <a:r>
                <a:rPr lang="en-US" sz="1400" dirty="0"/>
                <a:t>Educational Institutions </a:t>
              </a:r>
            </a:p>
            <a:p>
              <a:pPr algn="r"/>
              <a:r>
                <a:rPr lang="en-US" sz="1400" dirty="0"/>
                <a:t>Research Centers</a:t>
              </a:r>
            </a:p>
            <a:p>
              <a:pPr algn="r"/>
              <a:r>
                <a:rPr lang="en-US" sz="1400" dirty="0"/>
                <a:t>Industry Associations</a:t>
              </a:r>
            </a:p>
            <a:p>
              <a:pPr algn="r"/>
              <a:r>
                <a:rPr lang="en-US" sz="1400" dirty="0"/>
                <a:t>Financial institutions</a:t>
              </a:r>
            </a:p>
            <a:p>
              <a:pPr algn="r"/>
              <a:r>
                <a:rPr lang="en-US" sz="1400" dirty="0"/>
                <a:t>Infrastructure/Policy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10800000">
              <a:off x="5715000" y="2805113"/>
              <a:ext cx="609600" cy="668337"/>
            </a:xfrm>
            <a:prstGeom prst="rightArrow">
              <a:avLst>
                <a:gd name="adj1" fmla="val 51583"/>
                <a:gd name="adj2" fmla="val 47741"/>
              </a:avLst>
            </a:prstGeom>
            <a:solidFill>
              <a:srgbClr val="E1E1E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b="1">
                <a:latin typeface="Franklin Gothic Demi" pitchFamily="34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5400000">
              <a:off x="3967163" y="3878263"/>
              <a:ext cx="1176337" cy="668337"/>
            </a:xfrm>
            <a:prstGeom prst="rightArrow">
              <a:avLst>
                <a:gd name="adj1" fmla="val 53444"/>
                <a:gd name="adj2" fmla="val 47034"/>
              </a:avLst>
            </a:prstGeom>
            <a:solidFill>
              <a:srgbClr val="E1E1E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Distribution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Boat Dealers/rentals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Boat Haulers/ground trans.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Marine shipping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Distributors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>
              <a:off x="3717132" y="1494631"/>
              <a:ext cx="1676400" cy="668337"/>
            </a:xfrm>
            <a:prstGeom prst="rightArrow">
              <a:avLst>
                <a:gd name="adj1" fmla="val 52028"/>
                <a:gd name="adj2" fmla="val 53755"/>
              </a:avLst>
            </a:prstGeom>
            <a:solidFill>
              <a:srgbClr val="E1E1E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Intermediate Goods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Engines, motors, generators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Marine hardware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Electronics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Search &amp; navigational equipment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Paints, coating, adhesives</a:t>
              </a:r>
            </a:p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Composite Materials</a:t>
              </a: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1371600" y="3987801"/>
              <a:ext cx="1981200" cy="2870201"/>
              <a:chOff x="1008" y="2512"/>
              <a:chExt cx="1248" cy="1808"/>
            </a:xfrm>
          </p:grpSpPr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1008" y="2512"/>
                <a:ext cx="1248" cy="528"/>
              </a:xfrm>
              <a:prstGeom prst="rightArrow">
                <a:avLst>
                  <a:gd name="adj1" fmla="val 50000"/>
                  <a:gd name="adj2" fmla="val 59091"/>
                </a:avLst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>
                <a:off x="1008" y="3792"/>
                <a:ext cx="1248" cy="528"/>
              </a:xfrm>
              <a:prstGeom prst="rightArrow">
                <a:avLst>
                  <a:gd name="adj1" fmla="val 50000"/>
                  <a:gd name="adj2" fmla="val 59091"/>
                </a:avLst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1008" y="2653"/>
                <a:ext cx="288" cy="15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</p:grp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1412876" y="1109664"/>
              <a:ext cx="1981201" cy="1149351"/>
              <a:chOff x="1034" y="699"/>
              <a:chExt cx="1248" cy="724"/>
            </a:xfrm>
          </p:grpSpPr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>
                <a:off x="1034" y="699"/>
                <a:ext cx="1248" cy="528"/>
              </a:xfrm>
              <a:prstGeom prst="rightArrow">
                <a:avLst>
                  <a:gd name="adj1" fmla="val 50000"/>
                  <a:gd name="adj2" fmla="val 59091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1034" y="847"/>
                <a:ext cx="288" cy="5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5714998" y="1109664"/>
              <a:ext cx="1676400" cy="1149351"/>
              <a:chOff x="3744" y="699"/>
              <a:chExt cx="1056" cy="724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4512" y="847"/>
                <a:ext cx="288" cy="5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 rot="10800000">
                <a:off x="3744" y="699"/>
                <a:ext cx="1056" cy="528"/>
              </a:xfrm>
              <a:prstGeom prst="rightArrow">
                <a:avLst>
                  <a:gd name="adj1" fmla="val 50009"/>
                  <a:gd name="adj2" fmla="val 55500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</p:grpSp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5715000" y="3940175"/>
              <a:ext cx="1884363" cy="2689225"/>
              <a:chOff x="3744" y="2482"/>
              <a:chExt cx="1187" cy="1694"/>
            </a:xfrm>
          </p:grpSpPr>
          <p:sp>
            <p:nvSpPr>
              <p:cNvPr id="19" name="AutoShape 23"/>
              <p:cNvSpPr>
                <a:spLocks noChangeArrowheads="1"/>
              </p:cNvSpPr>
              <p:nvPr/>
            </p:nvSpPr>
            <p:spPr bwMode="auto">
              <a:xfrm rot="10800000">
                <a:off x="3744" y="3648"/>
                <a:ext cx="1056" cy="528"/>
              </a:xfrm>
              <a:prstGeom prst="rightArrow">
                <a:avLst>
                  <a:gd name="adj1" fmla="val 50009"/>
                  <a:gd name="adj2" fmla="val 55500"/>
                </a:avLst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  <p:sp>
            <p:nvSpPr>
              <p:cNvPr id="20" name="AutoShape 24"/>
              <p:cNvSpPr>
                <a:spLocks noChangeArrowheads="1"/>
              </p:cNvSpPr>
              <p:nvPr/>
            </p:nvSpPr>
            <p:spPr bwMode="auto">
              <a:xfrm rot="16200000">
                <a:off x="3888" y="2997"/>
                <a:ext cx="1558" cy="528"/>
              </a:xfrm>
              <a:prstGeom prst="rightArrow">
                <a:avLst>
                  <a:gd name="adj1" fmla="val 50009"/>
                  <a:gd name="adj2" fmla="val 68305"/>
                </a:avLst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Franklin Gothic Demi" pitchFamily="34" charset="0"/>
                </a:endParaRPr>
              </a:p>
            </p:txBody>
          </p:sp>
        </p:grp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 rot="16200000">
              <a:off x="4066403" y="5838764"/>
              <a:ext cx="1066800" cy="668337"/>
            </a:xfrm>
            <a:prstGeom prst="rightArrow">
              <a:avLst>
                <a:gd name="adj1" fmla="val 58204"/>
                <a:gd name="adj2" fmla="val 52734"/>
              </a:avLst>
            </a:prstGeom>
            <a:solidFill>
              <a:srgbClr val="E1E1E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Storage, Repair, Misc. Services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Boat yards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Mechanics / Systems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Canvas Shops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Marinas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92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/>
          </p:cNvSpPr>
          <p:nvPr/>
        </p:nvSpPr>
        <p:spPr bwMode="auto">
          <a:xfrm>
            <a:off x="0" y="4609435"/>
            <a:ext cx="4482702" cy="89296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465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183058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465" y="2446734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4656833" y="2446735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4656833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4656833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3983164" y="1470944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83058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Overview	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966991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183058" y="372368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3966991" y="3636393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2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183058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 initiative?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966992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3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26495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627718" y="1475409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4826495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Cluster Initiative Program Overview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8610429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4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826495" y="370582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Nuts and Bolts of application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8610429" y="3618534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4826495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Award Management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8610429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666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Guiding Principles on Cluster Initiatives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8270"/>
            <a:ext cx="9490699" cy="491132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Private sector-led strong partnerships</a:t>
            </a:r>
          </a:p>
          <a:p>
            <a:r>
              <a:rPr lang="en-US" b="0" dirty="0" smtClean="0">
                <a:latin typeface="+mn-lt"/>
              </a:rPr>
              <a:t>Build on knowledge-based and value-added advantages</a:t>
            </a:r>
          </a:p>
          <a:p>
            <a:r>
              <a:rPr lang="en-US" b="0" dirty="0" smtClean="0">
                <a:latin typeface="+mn-lt"/>
              </a:rPr>
              <a:t>Innovation can occur in a variety of ways:  products, services, and business models</a:t>
            </a:r>
          </a:p>
          <a:p>
            <a:r>
              <a:rPr lang="en-US" b="0" dirty="0" smtClean="0">
                <a:latin typeface="+mn-lt"/>
              </a:rPr>
              <a:t>Money is important but networks are more important</a:t>
            </a:r>
          </a:p>
          <a:p>
            <a:r>
              <a:rPr lang="en-US" b="0" dirty="0" smtClean="0">
                <a:latin typeface="+mn-lt"/>
              </a:rPr>
              <a:t>Measure success/impact throughout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34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Cluster Initiatives</a:t>
            </a:r>
            <a:endParaRPr lang="en-US" dirty="0"/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80368" y="2966049"/>
            <a:ext cx="2098476" cy="3857625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Bold Condensed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0" name="AutoShape 4"/>
          <p:cNvSpPr>
            <a:spLocks/>
          </p:cNvSpPr>
          <p:nvPr/>
        </p:nvSpPr>
        <p:spPr bwMode="auto">
          <a:xfrm>
            <a:off x="81015" y="1536187"/>
            <a:ext cx="2277071" cy="146111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9872" y="0"/>
                </a:lnTo>
                <a:lnTo>
                  <a:pt x="21600" y="10800"/>
                </a:lnTo>
                <a:lnTo>
                  <a:pt x="19872" y="21600"/>
                </a:ln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7" tIns="26787" rIns="26787" bIns="2678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dirty="0" smtClean="0">
                <a:latin typeface="+mn-lt"/>
                <a:ea typeface="ＭＳ Ｐゴシック" charset="0"/>
                <a:cs typeface="Helvetica Neue Bold Condensed" charset="0"/>
              </a:rPr>
              <a:t>Do we have a </a:t>
            </a:r>
          </a:p>
          <a:p>
            <a:r>
              <a:rPr lang="en-US" sz="2000" dirty="0" smtClean="0">
                <a:latin typeface="+mn-lt"/>
                <a:ea typeface="ＭＳ Ｐゴシック" charset="0"/>
                <a:cs typeface="Helvetica Neue Bold Condensed" charset="0"/>
              </a:rPr>
              <a:t>cluster or potential cluster?</a:t>
            </a:r>
            <a:endParaRPr lang="en-US" sz="2000" dirty="0">
              <a:latin typeface="+mn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1" name="AutoShape 5"/>
          <p:cNvSpPr>
            <a:spLocks/>
          </p:cNvSpPr>
          <p:nvPr/>
        </p:nvSpPr>
        <p:spPr bwMode="auto">
          <a:xfrm>
            <a:off x="6688337" y="1536189"/>
            <a:ext cx="2277071" cy="146111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9872" y="0"/>
                </a:lnTo>
                <a:lnTo>
                  <a:pt x="21600" y="10800"/>
                </a:lnTo>
                <a:lnTo>
                  <a:pt x="19872" y="21600"/>
                </a:lnTo>
                <a:lnTo>
                  <a:pt x="0" y="21600"/>
                </a:lnTo>
                <a:lnTo>
                  <a:pt x="1728" y="10800"/>
                </a:lnTo>
                <a:cubicBezTo>
                  <a:pt x="1728" y="1080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26787" tIns="26787" rIns="26787" bIns="2678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400" dirty="0" smtClean="0">
                <a:latin typeface="+mn-lt"/>
                <a:ea typeface="ＭＳ Ｐゴシック" charset="0"/>
                <a:cs typeface="Helvetica Neue Bold Condensed" charset="0"/>
              </a:rPr>
              <a:t>Sustainability and impact of the initiative</a:t>
            </a:r>
            <a:endParaRPr lang="en-US" sz="2400" dirty="0">
              <a:latin typeface="+mn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2" name="AutoShape 6"/>
          <p:cNvSpPr>
            <a:spLocks/>
          </p:cNvSpPr>
          <p:nvPr/>
        </p:nvSpPr>
        <p:spPr bwMode="auto">
          <a:xfrm>
            <a:off x="2278187" y="1539264"/>
            <a:ext cx="2277071" cy="146111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9872" y="0"/>
                </a:lnTo>
                <a:lnTo>
                  <a:pt x="21600" y="10800"/>
                </a:lnTo>
                <a:lnTo>
                  <a:pt x="19872" y="21600"/>
                </a:lnTo>
                <a:lnTo>
                  <a:pt x="0" y="21600"/>
                </a:lnTo>
                <a:lnTo>
                  <a:pt x="1728" y="10800"/>
                </a:lnTo>
                <a:cubicBezTo>
                  <a:pt x="1728" y="1080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7" tIns="26787" rIns="26787" bIns="2678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1800" dirty="0" smtClean="0">
                <a:latin typeface="+mn-lt"/>
                <a:ea typeface="ＭＳ Ｐゴシック" charset="0"/>
                <a:cs typeface="Helvetica Neue Bold Condensed" charset="0"/>
              </a:rPr>
              <a:t>Do we have industry                                                                                                                         and complementary partners ready </a:t>
            </a:r>
          </a:p>
          <a:p>
            <a:r>
              <a:rPr lang="en-US" sz="1800" dirty="0" smtClean="0">
                <a:latin typeface="+mn-lt"/>
                <a:ea typeface="ＭＳ Ｐゴシック" charset="0"/>
                <a:cs typeface="Helvetica Neue Bold Condensed" charset="0"/>
              </a:rPr>
              <a:t>to build the cluster?</a:t>
            </a:r>
            <a:endParaRPr lang="en-US" sz="1800" dirty="0">
              <a:latin typeface="+mn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3" name="AutoShape 7"/>
          <p:cNvSpPr>
            <a:spLocks/>
          </p:cNvSpPr>
          <p:nvPr/>
        </p:nvSpPr>
        <p:spPr bwMode="auto">
          <a:xfrm>
            <a:off x="4455915" y="1536188"/>
            <a:ext cx="2277071" cy="146111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19872" y="0"/>
                </a:lnTo>
                <a:lnTo>
                  <a:pt x="21600" y="10800"/>
                </a:lnTo>
                <a:lnTo>
                  <a:pt x="19872" y="21600"/>
                </a:lnTo>
                <a:lnTo>
                  <a:pt x="0" y="21600"/>
                </a:lnTo>
                <a:lnTo>
                  <a:pt x="1728" y="10800"/>
                </a:lnTo>
                <a:cubicBezTo>
                  <a:pt x="1728" y="1080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7" tIns="26787" rIns="26787" bIns="2678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dirty="0" smtClean="0">
                <a:latin typeface="+mn-lt"/>
                <a:ea typeface="ＭＳ Ｐゴシック" charset="0"/>
                <a:cs typeface="Helvetica Neue Bold Condensed" charset="0"/>
              </a:rPr>
              <a:t>Launch of the cluster initiative</a:t>
            </a:r>
            <a:endParaRPr lang="en-US" sz="2000" dirty="0">
              <a:latin typeface="+mn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2278187" y="2997299"/>
            <a:ext cx="2098476" cy="3857625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Bold Condensed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4455915" y="2997303"/>
            <a:ext cx="2098476" cy="3857625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Bold Condensed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6688337" y="3000375"/>
            <a:ext cx="2098476" cy="3857625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Helvetica Neue Bold Condensed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81015" y="2997547"/>
            <a:ext cx="2098476" cy="36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44645" tIns="44645" rIns="44645" bIns="44645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Cluster identification</a:t>
            </a:r>
            <a:endParaRPr lang="en-US" sz="1400" dirty="0">
              <a:solidFill>
                <a:srgbClr val="4D4D4D"/>
              </a:solidFill>
              <a:latin typeface="Franklin Gothic Book"/>
              <a:ea typeface="ＭＳ Ｐゴシック" charset="0"/>
              <a:cs typeface="Helvetica Neue Light"/>
              <a:sym typeface="Baskerville" charset="0"/>
            </a:endParaRP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Preliminary research on key assets and competitive advantages and disadvantages</a:t>
            </a:r>
            <a:endParaRPr lang="en-US" sz="1400" dirty="0">
              <a:solidFill>
                <a:srgbClr val="4D4D4D"/>
              </a:solidFill>
              <a:latin typeface="Franklin Gothic Book"/>
              <a:ea typeface="ＭＳ Ｐゴシック" charset="0"/>
              <a:cs typeface="Helvetica Neue Light"/>
              <a:sym typeface="Baskerville" charset="0"/>
            </a:endParaRP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Articulation of the value proposition</a:t>
            </a:r>
            <a:endParaRPr lang="en-US" sz="1400" dirty="0">
              <a:solidFill>
                <a:srgbClr val="4D4D4D"/>
              </a:solidFill>
              <a:latin typeface="Franklin Gothic Book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2178844" y="3086601"/>
            <a:ext cx="2098476" cy="36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44645" tIns="44645" rIns="44645" bIns="44645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Assembly of interested parties</a:t>
            </a: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Validation of common issues and the value of collective active</a:t>
            </a: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Organizational structure put in place</a:t>
            </a:r>
            <a:endParaRPr lang="en-US" sz="1400" dirty="0">
              <a:solidFill>
                <a:srgbClr val="4D4D4D"/>
              </a:solidFill>
              <a:latin typeface="Franklin Gothic Book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4357688" y="3077670"/>
            <a:ext cx="2098476" cy="36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44645" tIns="44645" rIns="44645" bIns="44645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Articulation of key priorities</a:t>
            </a: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Development of short and medium-term strategy</a:t>
            </a: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Identification of partners and funding sources</a:t>
            </a: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Implementation of action agenda</a:t>
            </a:r>
            <a:endParaRPr lang="en-US" sz="1400" dirty="0">
              <a:solidFill>
                <a:srgbClr val="4D4D4D"/>
              </a:solidFill>
              <a:latin typeface="Franklin Gothic Book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6536532" y="3068741"/>
            <a:ext cx="2098476" cy="36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44645" tIns="44645" rIns="44645" bIns="44645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Funding streams identified and medium-term sustainability achieved</a:t>
            </a: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Expanded services for the cluster</a:t>
            </a:r>
          </a:p>
          <a:p>
            <a:pPr marL="223222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 smtClean="0">
                <a:solidFill>
                  <a:srgbClr val="4D4D4D"/>
                </a:solidFill>
                <a:latin typeface="Franklin Gothic Book"/>
                <a:ea typeface="ＭＳ Ｐゴシック" charset="0"/>
                <a:cs typeface="Helvetica Neue Light"/>
                <a:sym typeface="Baskerville" charset="0"/>
              </a:rPr>
              <a:t>Continuing research conducted</a:t>
            </a:r>
            <a:endParaRPr lang="en-US" sz="1400" dirty="0">
              <a:solidFill>
                <a:srgbClr val="4D4D4D"/>
              </a:solidFill>
              <a:latin typeface="Franklin Gothic Book"/>
              <a:ea typeface="ＭＳ Ｐゴシック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5" y="142041"/>
            <a:ext cx="8786813" cy="1056443"/>
          </a:xfrm>
        </p:spPr>
        <p:txBody>
          <a:bodyPr/>
          <a:lstStyle/>
          <a:p>
            <a:pPr algn="ctr"/>
            <a:r>
              <a:rPr lang="en-US" dirty="0" smtClean="0"/>
              <a:t>Examples of Recent </a:t>
            </a:r>
            <a:br>
              <a:rPr lang="en-US" dirty="0" smtClean="0"/>
            </a:br>
            <a:r>
              <a:rPr lang="en-US" dirty="0" smtClean="0"/>
              <a:t>Cluster Initiative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381328"/>
            <a:ext cx="8786813" cy="5315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Development of a cyber-security laboratory and testing facility for the IT cluster.</a:t>
            </a:r>
          </a:p>
          <a:p>
            <a:pPr marL="848082" lvl="2" indent="0">
              <a:spcBef>
                <a:spcPts val="0"/>
              </a:spcBef>
              <a:buNone/>
            </a:pPr>
            <a:r>
              <a:rPr lang="en-US" sz="2400" dirty="0" smtClean="0"/>
              <a:t>		</a:t>
            </a:r>
            <a:r>
              <a:rPr lang="en-US" sz="2400" i="1" dirty="0" smtClean="0">
                <a:solidFill>
                  <a:schemeClr val="tx1"/>
                </a:solidFill>
              </a:rPr>
              <a:t>- University of Southern Maine, Lead</a:t>
            </a:r>
          </a:p>
          <a:p>
            <a:pPr marL="848082" lvl="2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Organization and expansion of Maine’s Ocean and Wind Energy cluster through strengthening supply chain.</a:t>
            </a:r>
          </a:p>
          <a:p>
            <a:pPr marL="1160534" lvl="3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- Maine Composite Alliance, Lead</a:t>
            </a:r>
          </a:p>
          <a:p>
            <a:pPr marL="1160534" lvl="3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Definition and analysis of the clean tech cluster in Maine.</a:t>
            </a:r>
          </a:p>
          <a:p>
            <a:pPr marL="223180" indent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</a:t>
            </a:r>
            <a:r>
              <a:rPr lang="en-US" sz="2400" b="0" i="1" dirty="0" smtClean="0">
                <a:latin typeface="+mn-lt"/>
              </a:rPr>
              <a:t>- E2Tech, Lead</a:t>
            </a:r>
            <a:endParaRPr lang="en-US" sz="24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56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/>
          </p:cNvSpPr>
          <p:nvPr/>
        </p:nvSpPr>
        <p:spPr bwMode="auto">
          <a:xfrm>
            <a:off x="4656833" y="2442269"/>
            <a:ext cx="4482702" cy="89296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465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465" y="2446734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4465" y="3513831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4656833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4656833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3983164" y="1470944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83058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Overview	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966991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183058" y="372368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3966991" y="3636393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2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183058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 initiative?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966992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3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26495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627718" y="1475409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4826495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Cluster Initiative Program Overview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8610429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4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826495" y="370582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Nuts and Bolts of application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8610429" y="3618534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4826495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Award Management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8610429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650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 bwMode="auto">
          <a:xfrm>
            <a:off x="179711" y="672744"/>
            <a:ext cx="1964531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Types of Awards</a:t>
            </a:r>
            <a:endParaRPr lang="en-US" b="1" dirty="0">
              <a:solidFill>
                <a:schemeClr val="tx1"/>
              </a:solidFill>
              <a:latin typeface="+mj-lt"/>
              <a:ea typeface="ＭＳ Ｐゴシック" charset="0"/>
              <a:cs typeface="Helvetica Neue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78592" y="3010876"/>
            <a:ext cx="1964531" cy="7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Timeline</a:t>
            </a:r>
            <a:endParaRPr lang="en-US" b="1" dirty="0">
              <a:solidFill>
                <a:schemeClr val="tx1"/>
              </a:solidFill>
              <a:latin typeface="+mj-lt"/>
              <a:ea typeface="ＭＳ Ｐゴシック" charset="0"/>
              <a:cs typeface="Helvetica Neue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-570383" y="5488135"/>
            <a:ext cx="2714625" cy="7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Eligible Applicants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2536032" y="14496"/>
            <a:ext cx="6429375" cy="19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>
              <a:spcBef>
                <a:spcPts val="1687"/>
              </a:spcBef>
            </a:pPr>
            <a:r>
              <a:rPr lang="en-US" sz="2200" u="sng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Planning, Feasibility, Demonstration, or Pilot Projects:  </a:t>
            </a:r>
            <a:r>
              <a:rPr lang="en-US" sz="2200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up to $50,000 with application accepted at any time and decisions made on a rolling basis.</a:t>
            </a:r>
          </a:p>
          <a:p>
            <a:pPr algn="l">
              <a:spcBef>
                <a:spcPts val="1687"/>
              </a:spcBef>
            </a:pPr>
            <a:r>
              <a:rPr lang="en-US" sz="2200" u="sng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Implementation Projects</a:t>
            </a:r>
            <a:r>
              <a:rPr lang="en-US" sz="2200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:  up to $500,000 awarded twice per year for complex, multi-year projects.</a:t>
            </a:r>
            <a:endParaRPr lang="en-US" sz="2200" dirty="0">
              <a:solidFill>
                <a:srgbClr val="4D4D4D"/>
              </a:solidFill>
              <a:latin typeface="+mn-lt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2508522" y="2165613"/>
            <a:ext cx="6429375" cy="240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>
              <a:spcBef>
                <a:spcPts val="1687"/>
              </a:spcBef>
            </a:pPr>
            <a:r>
              <a:rPr lang="en-US" sz="2200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Implementation proposals are accepted in March and October with award decisions announced in June and January, respectively.</a:t>
            </a:r>
          </a:p>
          <a:p>
            <a:pPr algn="l">
              <a:spcBef>
                <a:spcPts val="1687"/>
              </a:spcBef>
            </a:pPr>
            <a:r>
              <a:rPr lang="en-US" sz="2200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The next application deadline is March 24, 2014.  Awards will be announced in June 2014.</a:t>
            </a:r>
          </a:p>
          <a:p>
            <a:pPr algn="l">
              <a:spcBef>
                <a:spcPts val="1687"/>
              </a:spcBef>
            </a:pPr>
            <a:r>
              <a:rPr lang="en-US" sz="2200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Up to $50,000 projects are awarded on a rolling basis with a sixty-day turn-around.</a:t>
            </a:r>
            <a:endParaRPr lang="en-US" sz="2200" dirty="0">
              <a:solidFill>
                <a:srgbClr val="4D4D4D"/>
              </a:solidFill>
              <a:latin typeface="+mn-lt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2536033" y="5347491"/>
            <a:ext cx="6429375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>
              <a:spcBef>
                <a:spcPts val="1687"/>
              </a:spcBef>
            </a:pPr>
            <a:r>
              <a:rPr lang="en-US" sz="2200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Business, trade associations, nonprofits, universities and nonprofit research institutions across the state’s seven technology sectors.  </a:t>
            </a:r>
          </a:p>
          <a:p>
            <a:pPr algn="l">
              <a:spcBef>
                <a:spcPts val="1687"/>
              </a:spcBef>
            </a:pPr>
            <a:r>
              <a:rPr lang="en-US" sz="2200" i="1" dirty="0" smtClean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Ideally, applicant teams should be industry-led in a project that includes significant collaboration.</a:t>
            </a:r>
            <a:endParaRPr lang="en-US" sz="2200" dirty="0">
              <a:solidFill>
                <a:srgbClr val="4D4D4D"/>
              </a:solidFill>
              <a:latin typeface="+mn-lt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0" y="1917697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19456" y="4777345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322836" y="111773"/>
            <a:ext cx="0" cy="6746227"/>
          </a:xfrm>
          <a:prstGeom prst="line">
            <a:avLst/>
          </a:prstGeom>
          <a:noFill/>
          <a:ln w="381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/>
          </p:cNvSpPr>
          <p:nvPr/>
        </p:nvSpPr>
        <p:spPr bwMode="auto">
          <a:xfrm>
            <a:off x="4465" y="2446735"/>
            <a:ext cx="4482702" cy="89296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465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183058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465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4656833" y="2446735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4656833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4656833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3983164" y="1470944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83058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Overview	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966991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183058" y="372368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3966991" y="3636393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2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183058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 initiative?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966992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3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26495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627718" y="1475409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4826495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Cluster Initiative Program Overview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8610429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4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826495" y="370582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Nuts and Bolts of application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8610429" y="3618534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4826495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Award Management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8610429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6063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179711" y="672744"/>
            <a:ext cx="1964531" cy="1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Eligible Spending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(examples)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Helvetica Neue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-71021" y="5347491"/>
            <a:ext cx="2303380" cy="11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Award Duration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(for implementation awards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)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Helvetica Neue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2536033" y="4821993"/>
            <a:ext cx="6429375" cy="17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>
              <a:spcBef>
                <a:spcPts val="1687"/>
              </a:spcBef>
            </a:pPr>
            <a:r>
              <a:rPr lang="en-US" sz="2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Awards for up to 36 months (longer may be considered) with appropriate phases and milestone reviews throughout the project.  Typical projects are 12 to 24 months in duration.</a:t>
            </a:r>
            <a:endParaRPr lang="en-US" sz="2200" dirty="0">
              <a:solidFill>
                <a:schemeClr val="tx2"/>
              </a:solidFill>
              <a:latin typeface="+mn-lt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9456" y="4777345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322836" y="111773"/>
            <a:ext cx="0" cy="6746227"/>
          </a:xfrm>
          <a:prstGeom prst="line">
            <a:avLst/>
          </a:prstGeom>
          <a:noFill/>
          <a:ln w="381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32359" y="358914"/>
            <a:ext cx="6825983" cy="5202583"/>
          </a:xfrm>
          <a:prstGeom prst="rect">
            <a:avLst/>
          </a:prstGeom>
        </p:spPr>
        <p:txBody>
          <a:bodyPr/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Building networks for sharing information, building relationships/social capitol</a:t>
            </a:r>
          </a:p>
          <a:p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Strengthening cluster capacity for R&amp;D/innovation leading to commercialization</a:t>
            </a:r>
          </a:p>
          <a:p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Developing services that support the growth of a specific cluster or strengthen a capacity that is weak across clusters</a:t>
            </a:r>
          </a:p>
          <a:p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Improving workforce skills and availability/developing specialized labor force</a:t>
            </a:r>
          </a:p>
          <a:p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Making connections outside of Maine.</a:t>
            </a:r>
            <a:endParaRPr lang="en-US" sz="20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34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79711" y="672744"/>
            <a:ext cx="1964531" cy="1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Award Amounts</a:t>
            </a: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Helvetica Neue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2714625" y="4352139"/>
            <a:ext cx="6429375" cy="17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>
              <a:spcBef>
                <a:spcPts val="1687"/>
              </a:spcBef>
            </a:pPr>
            <a:r>
              <a:rPr lang="en-US" sz="2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1:1 matching funds required – actual cash, salaries, staff time (in-kind), equipment, and overhead           (up to 20%)</a:t>
            </a:r>
            <a:endParaRPr lang="en-US" sz="2200" dirty="0">
              <a:solidFill>
                <a:schemeClr val="tx2"/>
              </a:solidFill>
              <a:latin typeface="+mn-lt"/>
              <a:ea typeface="ＭＳ Ｐゴシック" charset="0"/>
              <a:cs typeface="Helvetica Neue Light"/>
              <a:sym typeface="Baskerville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322836" y="111773"/>
            <a:ext cx="0" cy="6746227"/>
          </a:xfrm>
          <a:prstGeom prst="line">
            <a:avLst/>
          </a:prstGeom>
          <a:noFill/>
          <a:ln w="38100" cap="flat">
            <a:solidFill>
              <a:srgbClr val="E6E6E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32359" y="358914"/>
            <a:ext cx="6825983" cy="5202583"/>
          </a:xfrm>
          <a:prstGeom prst="rect">
            <a:avLst/>
          </a:prstGeom>
        </p:spPr>
        <p:txBody>
          <a:bodyPr/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endParaRPr lang="en-US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-77821" y="3415473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79711" y="4470209"/>
            <a:ext cx="1964531" cy="1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Matching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Funds</a:t>
            </a:r>
            <a:endParaRPr lang="en-US" b="1" dirty="0">
              <a:solidFill>
                <a:schemeClr val="tx1"/>
              </a:solidFill>
              <a:latin typeface="+mj-lt"/>
              <a:ea typeface="ＭＳ Ｐゴシック" charset="0"/>
              <a:cs typeface="Helvetica Neue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37728" y="1078394"/>
            <a:ext cx="6825983" cy="2445403"/>
          </a:xfrm>
          <a:prstGeom prst="rect">
            <a:avLst/>
          </a:prstGeom>
        </p:spPr>
        <p:txBody>
          <a:bodyPr/>
          <a:lstStyle>
            <a:lvl1pPr marL="624902" indent="-401722" algn="l" rtl="0" eaLnBrk="1" fontAlgn="base" hangingPunct="1">
              <a:spcBef>
                <a:spcPts val="1686"/>
              </a:spcBef>
              <a:spcAft>
                <a:spcPct val="0"/>
              </a:spcAft>
              <a:buSzPct val="100000"/>
              <a:buFont typeface="Lucida Grande" charset="0"/>
              <a:buChar char="‣"/>
              <a:defRPr sz="2800" b="1" i="0">
                <a:solidFill>
                  <a:schemeClr val="tx1"/>
                </a:solidFill>
                <a:latin typeface="+mj-lt"/>
                <a:ea typeface="+mn-ea"/>
                <a:cs typeface="Helvetica Neue"/>
                <a:sym typeface="Helvetica Neue Bold Condensed" charset="0"/>
              </a:defRPr>
            </a:lvl1pPr>
            <a:lvl2pPr marL="937353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•"/>
              <a:defRPr sz="25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2pPr>
            <a:lvl3pPr marL="1249804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3pPr>
            <a:lvl4pPr marL="156225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4pPr>
            <a:lvl5pPr marL="1874706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 b="0" i="0">
                <a:solidFill>
                  <a:schemeClr val="accent1"/>
                </a:solidFill>
                <a:latin typeface="+mn-lt"/>
                <a:ea typeface="ヒラギノ明朝 ProN W3" charset="0"/>
                <a:cs typeface="Helvetica Neue Light"/>
                <a:sym typeface="Baskerville" charset="0"/>
              </a:defRPr>
            </a:lvl5pPr>
            <a:lvl6pPr marL="2196085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6pPr>
            <a:lvl7pPr marL="2517462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7pPr>
            <a:lvl8pPr marL="2838841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8pPr>
            <a:lvl9pPr marL="3160219" indent="-401722" algn="l" rtl="0" eaLnBrk="1" fontAlgn="base" hangingPunct="1">
              <a:spcBef>
                <a:spcPts val="1686"/>
              </a:spcBef>
              <a:spcAft>
                <a:spcPct val="0"/>
              </a:spcAft>
              <a:buClr>
                <a:srgbClr val="9A9A9A"/>
              </a:buClr>
              <a:buSzPct val="75000"/>
              <a:buFont typeface="Baskerville" charset="0"/>
              <a:buChar char="-"/>
              <a:defRPr sz="2200">
                <a:solidFill>
                  <a:srgbClr val="9A9A9A"/>
                </a:solidFill>
                <a:latin typeface="Baskerville" charset="0"/>
                <a:ea typeface="ヒラギノ明朝 ProN W3" charset="0"/>
                <a:cs typeface="ヒラギノ明朝 ProN W3" charset="0"/>
                <a:sym typeface="Baskerville" charset="0"/>
              </a:defRPr>
            </a:lvl9pPr>
          </a:lstStyle>
          <a:p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Over $50,000 to $500,000 for multi-year awards evaluated on a side by side competitive basis</a:t>
            </a:r>
          </a:p>
          <a:p>
            <a:r>
              <a:rPr lang="en-US" sz="2000" b="0" dirty="0" smtClean="0">
                <a:solidFill>
                  <a:schemeClr val="tx2"/>
                </a:solidFill>
                <a:latin typeface="+mn-lt"/>
              </a:rPr>
              <a:t>50,000 or less for planning, feasibility, or “special nature” awards evaluated on a rolling basis</a:t>
            </a:r>
            <a:endParaRPr lang="en-US" sz="20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35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8595"/>
            <a:ext cx="8786813" cy="625078"/>
          </a:xfrm>
        </p:spPr>
        <p:txBody>
          <a:bodyPr/>
          <a:lstStyle/>
          <a:p>
            <a:r>
              <a:rPr lang="en-US" dirty="0" smtClean="0"/>
              <a:t>Cluster Initiative Program Timeline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254062"/>
              </p:ext>
            </p:extLst>
          </p:nvPr>
        </p:nvGraphicFramePr>
        <p:xfrm>
          <a:off x="142877" y="1517515"/>
          <a:ext cx="8786812" cy="417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06"/>
                <a:gridCol w="4393406"/>
              </a:tblGrid>
              <a:tr h="65065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Date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Activity</a:t>
                      </a:r>
                      <a:endParaRPr lang="en-US" sz="2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870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January 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Release of RFA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0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March 24, 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Proposal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due at MTI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0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April 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MTI committee review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0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May 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Interviews for Recommended Applications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0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June 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MTI Board Approves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Awards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0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Within 6 months of approval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Contracts Executed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-1" y="810677"/>
            <a:ext cx="8786812" cy="731520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(larger competitive award process)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0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8216009"/>
              </p:ext>
            </p:extLst>
          </p:nvPr>
        </p:nvGraphicFramePr>
        <p:xfrm>
          <a:off x="1432185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Left Arrow 4"/>
          <p:cNvSpPr/>
          <p:nvPr/>
        </p:nvSpPr>
        <p:spPr>
          <a:xfrm rot="5706971">
            <a:off x="3837154" y="3238049"/>
            <a:ext cx="1206223" cy="4750114"/>
          </a:xfrm>
          <a:prstGeom prst="curvedLeftArrow">
            <a:avLst>
              <a:gd name="adj1" fmla="val 8347"/>
              <a:gd name="adj2" fmla="val 55332"/>
              <a:gd name="adj3" fmla="val 2772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85"/>
            <a:ext cx="688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Outline of the CIP Review Process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56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Application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513564"/>
            <a:ext cx="8786813" cy="4911328"/>
          </a:xfrm>
        </p:spPr>
        <p:txBody>
          <a:bodyPr/>
          <a:lstStyle/>
          <a:p>
            <a:r>
              <a:rPr lang="en-US" sz="1800" b="0" dirty="0" smtClean="0">
                <a:latin typeface="+mn-lt"/>
              </a:rPr>
              <a:t>Strength of cluster description, stage, and importance to Maine</a:t>
            </a:r>
          </a:p>
          <a:p>
            <a:r>
              <a:rPr lang="en-US" sz="1800" b="0" dirty="0" smtClean="0">
                <a:latin typeface="+mn-lt"/>
              </a:rPr>
              <a:t>Quality and clarity of information including project needs, timelines and deliverables</a:t>
            </a:r>
          </a:p>
          <a:p>
            <a:r>
              <a:rPr lang="en-US" sz="1800" b="0" dirty="0" smtClean="0">
                <a:latin typeface="+mn-lt"/>
              </a:rPr>
              <a:t>Degree to which project takes advantage of and develops technology and skills/knowledge transfer</a:t>
            </a:r>
          </a:p>
          <a:p>
            <a:r>
              <a:rPr lang="en-US" sz="1800" b="0" dirty="0" smtClean="0">
                <a:latin typeface="+mn-lt"/>
              </a:rPr>
              <a:t>Projects contribution to Maine R&amp;D and product development capacity</a:t>
            </a:r>
          </a:p>
          <a:p>
            <a:r>
              <a:rPr lang="en-US" sz="1800" b="0" dirty="0" smtClean="0">
                <a:latin typeface="+mn-lt"/>
              </a:rPr>
              <a:t>Degree to which innovation is central to the project</a:t>
            </a:r>
          </a:p>
          <a:p>
            <a:r>
              <a:rPr lang="en-US" sz="1800" b="0" dirty="0" smtClean="0">
                <a:latin typeface="+mn-lt"/>
              </a:rPr>
              <a:t>Degree to which effort is industry—led</a:t>
            </a:r>
          </a:p>
          <a:p>
            <a:r>
              <a:rPr lang="en-US" sz="1800" b="0" dirty="0" smtClean="0">
                <a:latin typeface="+mn-lt"/>
              </a:rPr>
              <a:t>Caliber, experience and completeness of the CIP application and team.  Is the planned collaboration sustainable after the project completion?</a:t>
            </a:r>
          </a:p>
          <a:p>
            <a:r>
              <a:rPr lang="en-US" sz="1800" b="0" dirty="0" smtClean="0">
                <a:latin typeface="+mn-lt"/>
              </a:rPr>
              <a:t>Scale, breadth and sustainability of the activity including on-going impact.  Are the results quantifiable and measurable?</a:t>
            </a:r>
          </a:p>
          <a:p>
            <a:r>
              <a:rPr lang="en-US" sz="1800" b="0" dirty="0" smtClean="0">
                <a:latin typeface="+mn-lt"/>
              </a:rPr>
              <a:t>Appropriateness and completeness of budget and financial information.  Quality of the matching funds.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0018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150176"/>
            <a:ext cx="8786813" cy="625078"/>
          </a:xfrm>
        </p:spPr>
        <p:txBody>
          <a:bodyPr/>
          <a:lstStyle/>
          <a:p>
            <a:r>
              <a:rPr lang="en-US" dirty="0" smtClean="0"/>
              <a:t>Application Evaluation Criteria </a:t>
            </a:r>
            <a:r>
              <a:rPr lang="en-US" sz="3200" b="0" i="1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85938"/>
            <a:ext cx="9144000" cy="4911328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Each evaluator will complete a narrative on strengths and weaknesses</a:t>
            </a:r>
          </a:p>
          <a:p>
            <a:r>
              <a:rPr lang="en-US" sz="2400" b="0" dirty="0" smtClean="0">
                <a:latin typeface="+mn-lt"/>
              </a:rPr>
              <a:t>Each evaluator will identify questions for the interview (if recommended)</a:t>
            </a:r>
          </a:p>
          <a:p>
            <a:r>
              <a:rPr lang="en-US" sz="2400" b="0" dirty="0" smtClean="0">
                <a:latin typeface="+mn-lt"/>
              </a:rPr>
              <a:t>Each evaluator will recommend, or not recommend, for an interview</a:t>
            </a:r>
          </a:p>
          <a:p>
            <a:endParaRPr lang="en-US" b="0" dirty="0">
              <a:latin typeface="+mn-lt"/>
            </a:endParaRPr>
          </a:p>
          <a:p>
            <a:pPr marL="223180" indent="0" algn="ctr">
              <a:buNone/>
            </a:pPr>
            <a:r>
              <a:rPr lang="en-US" sz="2400" dirty="0" smtClean="0"/>
              <a:t>The committee will meet to recommend applications to interview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2877" y="1420178"/>
            <a:ext cx="8786812" cy="73152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 addition to scoring the individual categories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0"/>
            <a:ext cx="8786813" cy="949814"/>
          </a:xfrm>
        </p:spPr>
        <p:txBody>
          <a:bodyPr/>
          <a:lstStyle/>
          <a:p>
            <a:r>
              <a:rPr lang="en-US" sz="3600" dirty="0" smtClean="0"/>
              <a:t>Cluster Initiative Program Award Decisions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202279"/>
            <a:ext cx="8786813" cy="4911328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MTI Board may require certain applicants to make an in-person presentation to Board</a:t>
            </a:r>
          </a:p>
          <a:p>
            <a:r>
              <a:rPr lang="en-US" sz="2400" b="0" dirty="0" smtClean="0">
                <a:latin typeface="+mn-lt"/>
              </a:rPr>
              <a:t>Award decisions will be made in June 2014</a:t>
            </a:r>
          </a:p>
          <a:p>
            <a:r>
              <a:rPr lang="en-US" sz="2400" b="0" dirty="0" smtClean="0">
                <a:latin typeface="+mn-lt"/>
              </a:rPr>
              <a:t>All applicants will be notified in writing of the outcome of application, including written review and comments</a:t>
            </a:r>
          </a:p>
          <a:p>
            <a:r>
              <a:rPr lang="en-US" sz="2400" b="0" dirty="0" smtClean="0">
                <a:latin typeface="+mn-lt"/>
              </a:rPr>
              <a:t>Those not receiving awards may reapply in October 2014 for awards to be made in January 2015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72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/>
          </p:cNvSpPr>
          <p:nvPr/>
        </p:nvSpPr>
        <p:spPr bwMode="auto">
          <a:xfrm>
            <a:off x="4656833" y="3518297"/>
            <a:ext cx="4482702" cy="89296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465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183058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465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4656833" y="2446735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4656833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0" y="2442269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3983164" y="1470944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83058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Overview	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966991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183058" y="372368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3966991" y="3636393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2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183058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 initiative?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966992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3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26495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627718" y="1475409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4826495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Cluster Initiative Program Overview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8610429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4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826495" y="370582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Nuts and Bolts of application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8610429" y="3618534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4826495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Award Management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8610429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920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+mn-lt"/>
              </a:rPr>
              <a:t>Cluster Initiative Program Description and RFP instructions</a:t>
            </a:r>
          </a:p>
          <a:p>
            <a:r>
              <a:rPr lang="en-US" b="0" dirty="0" smtClean="0">
                <a:latin typeface="+mn-lt"/>
              </a:rPr>
              <a:t>Applications Forms (found within RFP)</a:t>
            </a:r>
          </a:p>
          <a:p>
            <a:r>
              <a:rPr lang="en-US" b="0" dirty="0" smtClean="0">
                <a:latin typeface="+mn-lt"/>
              </a:rPr>
              <a:t>“Maine’s High Technology Clusters:  Status and Strategy” Report dated March 2008</a:t>
            </a:r>
            <a:endParaRPr lang="en-US" dirty="0"/>
          </a:p>
          <a:p>
            <a:pPr marL="223180" indent="0" algn="ctr">
              <a:buNone/>
            </a:pPr>
            <a:endParaRPr lang="en-US" sz="2400" b="0" dirty="0" smtClean="0">
              <a:latin typeface="+mn-lt"/>
            </a:endParaRPr>
          </a:p>
          <a:p>
            <a:pPr marL="223180" indent="0" algn="ctr">
              <a:buNone/>
            </a:pPr>
            <a:r>
              <a:rPr lang="en-US" sz="2400" b="0" dirty="0" smtClean="0">
                <a:latin typeface="+mn-lt"/>
              </a:rPr>
              <a:t>For more information please visit:</a:t>
            </a:r>
          </a:p>
          <a:p>
            <a:pPr marL="223180" indent="0" algn="ctr">
              <a:buNone/>
            </a:pPr>
            <a:r>
              <a:rPr lang="en-US" sz="2400" b="0" dirty="0" smtClean="0">
                <a:latin typeface="+mn-lt"/>
                <a:hlinkClick r:id="rId2"/>
              </a:rPr>
              <a:t>www.mainetechnology.org/fund/cluster-initiative-program</a:t>
            </a:r>
            <a:endParaRPr lang="en-US" sz="2400" b="0" dirty="0" smtClean="0">
              <a:latin typeface="+mn-lt"/>
            </a:endParaRPr>
          </a:p>
          <a:p>
            <a:pPr marL="2231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79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Format and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46" y="1455197"/>
            <a:ext cx="8786813" cy="4911328"/>
          </a:xfrm>
        </p:spPr>
        <p:txBody>
          <a:bodyPr/>
          <a:lstStyle/>
          <a:p>
            <a:r>
              <a:rPr lang="en-US" sz="2000" b="0" dirty="0" smtClean="0">
                <a:latin typeface="+mn-lt"/>
              </a:rPr>
              <a:t>Cover Sheet FORM A – 1 page</a:t>
            </a:r>
          </a:p>
          <a:p>
            <a:r>
              <a:rPr lang="en-US" sz="2000" b="0" dirty="0" smtClean="0">
                <a:latin typeface="+mn-lt"/>
              </a:rPr>
              <a:t>Non-confidential project description – approx. 50 words</a:t>
            </a:r>
          </a:p>
          <a:p>
            <a:r>
              <a:rPr lang="en-US" sz="2000" b="0" dirty="0" smtClean="0">
                <a:latin typeface="+mn-lt"/>
              </a:rPr>
              <a:t>Executive Summary – up to 2 pages</a:t>
            </a:r>
          </a:p>
          <a:p>
            <a:r>
              <a:rPr lang="en-US" sz="2000" b="0" dirty="0" smtClean="0">
                <a:latin typeface="+mn-lt"/>
              </a:rPr>
              <a:t>Project Plan Narrative – 20 pages or 10 pages limit, depending on type of application</a:t>
            </a:r>
          </a:p>
          <a:p>
            <a:r>
              <a:rPr lang="en-US" sz="2000" b="0" dirty="0" smtClean="0">
                <a:latin typeface="+mn-lt"/>
              </a:rPr>
              <a:t>Milestones FORM B</a:t>
            </a:r>
          </a:p>
          <a:p>
            <a:r>
              <a:rPr lang="en-US" sz="2000" b="0" dirty="0" smtClean="0">
                <a:latin typeface="+mn-lt"/>
              </a:rPr>
              <a:t>Economic Impact FORM E (implementation applications only)</a:t>
            </a:r>
          </a:p>
          <a:p>
            <a:r>
              <a:rPr lang="en-US" sz="2000" b="0" dirty="0" smtClean="0">
                <a:latin typeface="+mn-lt"/>
              </a:rPr>
              <a:t>Budget FORM C</a:t>
            </a:r>
          </a:p>
          <a:p>
            <a:r>
              <a:rPr lang="en-US" sz="2000" b="0" dirty="0" smtClean="0">
                <a:latin typeface="+mn-lt"/>
              </a:rPr>
              <a:t>Recipient financial statements</a:t>
            </a:r>
          </a:p>
          <a:p>
            <a:r>
              <a:rPr lang="en-US" sz="2000" b="0" dirty="0" smtClean="0">
                <a:latin typeface="+mn-lt"/>
              </a:rPr>
              <a:t>Commitment letters FORM D</a:t>
            </a:r>
          </a:p>
          <a:p>
            <a:r>
              <a:rPr lang="en-US" sz="2000" b="0" dirty="0" smtClean="0">
                <a:latin typeface="+mn-lt"/>
              </a:rPr>
              <a:t>Project participant biographies</a:t>
            </a:r>
          </a:p>
          <a:p>
            <a:r>
              <a:rPr lang="en-US" sz="2000" b="0" dirty="0" smtClean="0">
                <a:latin typeface="+mn-lt"/>
              </a:rPr>
              <a:t>Supporting documentation – up to 10 pages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46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180" indent="0">
              <a:buNone/>
            </a:pPr>
            <a:r>
              <a:rPr lang="en-US" sz="3200" dirty="0" smtClean="0"/>
              <a:t>Technology Based Economic Development</a:t>
            </a:r>
          </a:p>
          <a:p>
            <a:pPr marL="223180" indent="0">
              <a:buNone/>
            </a:pPr>
            <a:r>
              <a:rPr lang="en-US" dirty="0" smtClean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	is </a:t>
            </a:r>
            <a:r>
              <a:rPr lang="en-US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about investing in innovative technologies that </a:t>
            </a:r>
            <a:r>
              <a:rPr lang="en-US" dirty="0" smtClean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	create </a:t>
            </a:r>
            <a:r>
              <a:rPr lang="en-US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high paying jobs, build sustainable value and </a:t>
            </a:r>
            <a:r>
              <a:rPr lang="en-US" dirty="0" smtClean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	generate </a:t>
            </a:r>
            <a:r>
              <a:rPr lang="en-US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wealth for Maine. </a:t>
            </a:r>
            <a:endParaRPr lang="en-US" dirty="0">
              <a:solidFill>
                <a:srgbClr val="9A9A9A"/>
              </a:solidFill>
              <a:latin typeface="+mn-lt"/>
              <a:ea typeface="ヒラギノ明朝 ProN W3" charset="0"/>
              <a:cs typeface="ヒラギノ明朝 ProN W3" charset="0"/>
              <a:sym typeface="Baskerville" charset="0"/>
            </a:endParaRPr>
          </a:p>
          <a:p>
            <a:pPr marL="2231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Sheet – Form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44" y="1280099"/>
            <a:ext cx="8786813" cy="491132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One Page</a:t>
            </a:r>
          </a:p>
          <a:p>
            <a:r>
              <a:rPr lang="en-US" b="0" dirty="0" smtClean="0">
                <a:latin typeface="+mn-lt"/>
              </a:rPr>
              <a:t>Instructions in RFP</a:t>
            </a:r>
          </a:p>
          <a:p>
            <a:r>
              <a:rPr lang="en-US" b="0" dirty="0" smtClean="0">
                <a:latin typeface="+mn-lt"/>
              </a:rPr>
              <a:t>Non-confidential information only</a:t>
            </a:r>
          </a:p>
          <a:p>
            <a:r>
              <a:rPr lang="en-US" b="0" dirty="0" smtClean="0">
                <a:latin typeface="+mn-lt"/>
              </a:rPr>
              <a:t>Include organization EIN (Federal ID #)</a:t>
            </a:r>
          </a:p>
          <a:p>
            <a:r>
              <a:rPr lang="en-US" b="0" dirty="0" smtClean="0">
                <a:latin typeface="+mn-lt"/>
              </a:rPr>
              <a:t>Must be signed by the principal contact, recipient organization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7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Detailed Explanation of the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590607"/>
            <a:ext cx="8786813" cy="491132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Cluster description and diagram</a:t>
            </a:r>
          </a:p>
          <a:p>
            <a:r>
              <a:rPr lang="en-US" b="0" dirty="0" smtClean="0">
                <a:latin typeface="+mn-lt"/>
              </a:rPr>
              <a:t>Cluster initiative team and degree of project collaboration</a:t>
            </a:r>
          </a:p>
          <a:p>
            <a:r>
              <a:rPr lang="en-US" b="0" dirty="0" smtClean="0">
                <a:latin typeface="+mn-lt"/>
              </a:rPr>
              <a:t>Project impact Statement</a:t>
            </a:r>
          </a:p>
          <a:p>
            <a:r>
              <a:rPr lang="en-US" b="0" dirty="0" smtClean="0">
                <a:latin typeface="+mn-lt"/>
              </a:rPr>
              <a:t>Project details, activities, and timelines</a:t>
            </a:r>
          </a:p>
          <a:p>
            <a:r>
              <a:rPr lang="en-US" b="0" dirty="0" smtClean="0">
                <a:latin typeface="+mn-lt"/>
              </a:rPr>
              <a:t>Technology and innovation objectives and content</a:t>
            </a:r>
          </a:p>
          <a:p>
            <a:r>
              <a:rPr lang="en-US" b="0" dirty="0" smtClean="0">
                <a:latin typeface="+mn-lt"/>
              </a:rPr>
              <a:t>Project scale, breadth, and sustainability</a:t>
            </a:r>
          </a:p>
          <a:p>
            <a:r>
              <a:rPr lang="en-US" b="0" dirty="0" smtClean="0">
                <a:latin typeface="+mn-lt"/>
              </a:rPr>
              <a:t>Outreach plan and transferability</a:t>
            </a:r>
          </a:p>
          <a:p>
            <a:r>
              <a:rPr lang="en-US" b="0" dirty="0" smtClean="0">
                <a:latin typeface="+mn-lt"/>
              </a:rPr>
              <a:t>Results measurements/performance metrics</a:t>
            </a:r>
            <a:endParaRPr lang="en-US" b="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 smtClean="0"/>
              <a:t>To Be Covered in Project Narrative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273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184446"/>
              </p:ext>
            </p:extLst>
          </p:nvPr>
        </p:nvGraphicFramePr>
        <p:xfrm>
          <a:off x="178598" y="1370004"/>
          <a:ext cx="8786810" cy="48692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9776"/>
                <a:gridCol w="1225685"/>
                <a:gridCol w="1426625"/>
                <a:gridCol w="1666771"/>
                <a:gridCol w="1847953"/>
              </a:tblGrid>
              <a:tr h="113973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Description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Start Date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Projected </a:t>
                      </a:r>
                    </a:p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End Date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Corresponding Budget Items and projected cost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Deliverables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</a:tr>
              <a:tr h="736115"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</a:tr>
              <a:tr h="736115"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</a:tr>
              <a:tr h="736115"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</a:tr>
              <a:tr h="736115"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</a:tr>
              <a:tr h="736115"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74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493330"/>
            <a:ext cx="8786813" cy="491132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Milestones are not simply tasks, but are stages of the effort</a:t>
            </a:r>
          </a:p>
          <a:p>
            <a:r>
              <a:rPr lang="en-US" b="0" dirty="0" smtClean="0">
                <a:latin typeface="+mn-lt"/>
              </a:rPr>
              <a:t>Milestones should not overlap; one milestone should be completed before the next begins</a:t>
            </a:r>
          </a:p>
          <a:p>
            <a:r>
              <a:rPr lang="en-US" b="0" dirty="0" smtClean="0">
                <a:latin typeface="+mn-lt"/>
              </a:rPr>
              <a:t>Awards are paid out by milestone</a:t>
            </a:r>
            <a:endParaRPr lang="en-US" b="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i="1" dirty="0" smtClean="0"/>
              <a:t>Cont’d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43846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2" y="80941"/>
            <a:ext cx="8786813" cy="625078"/>
          </a:xfrm>
        </p:spPr>
        <p:txBody>
          <a:bodyPr/>
          <a:lstStyle/>
          <a:p>
            <a:r>
              <a:rPr lang="en-US" dirty="0" smtClean="0"/>
              <a:t>Economic Impact Measure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64512"/>
              </p:ext>
            </p:extLst>
          </p:nvPr>
        </p:nvGraphicFramePr>
        <p:xfrm>
          <a:off x="195309" y="843971"/>
          <a:ext cx="8786810" cy="58900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9631"/>
                <a:gridCol w="1340528"/>
                <a:gridCol w="1571348"/>
                <a:gridCol w="1278384"/>
                <a:gridCol w="1666919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Within</a:t>
                      </a:r>
                      <a:r>
                        <a:rPr lang="en-US" b="0" baseline="0" dirty="0" smtClean="0">
                          <a:latin typeface="+mn-lt"/>
                        </a:rPr>
                        <a:t> applicant organization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Within</a:t>
                      </a:r>
                      <a:r>
                        <a:rPr lang="en-US" b="0" baseline="0" dirty="0" smtClean="0">
                          <a:latin typeface="+mn-lt"/>
                        </a:rPr>
                        <a:t> individual participating companies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Within</a:t>
                      </a:r>
                      <a:r>
                        <a:rPr lang="en-US" b="0" baseline="0" dirty="0" smtClean="0">
                          <a:latin typeface="+mn-lt"/>
                        </a:rPr>
                        <a:t> overall cluster sector or industry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Methodology</a:t>
                      </a:r>
                      <a:r>
                        <a:rPr lang="en-US" b="0" baseline="0" dirty="0" smtClean="0">
                          <a:latin typeface="+mn-lt"/>
                        </a:rPr>
                        <a:t> or citation for economic projections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Projected number of new jobs created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and wage range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Projected number of existing jobs preserved and wage range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Anticipated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new products and/or services (number and/or one sentence description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Anticipated number of invention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disclosures, licenses, and/or intellectual property protections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Projected amount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 new sales of licensing revenue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Projected dollar amount in new grants and/or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contracts from non-state government sources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5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Projected dollar amount in debt or equity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investments from private capital sources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80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Other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(joint ventures with businesses outside Maine, businesses moving to Maine, workforce training and development)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Items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377376"/>
            <a:ext cx="8786813" cy="491132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Detailed Program Description and RFP identifies allowable expenses and matching qualifications and requirements</a:t>
            </a:r>
          </a:p>
          <a:p>
            <a:r>
              <a:rPr lang="en-US" b="0" dirty="0" smtClean="0">
                <a:latin typeface="+mn-lt"/>
              </a:rPr>
              <a:t>Matching funds required 1:1</a:t>
            </a:r>
          </a:p>
          <a:p>
            <a:r>
              <a:rPr lang="en-US" b="0" dirty="0" smtClean="0">
                <a:latin typeface="+mn-lt"/>
              </a:rPr>
              <a:t>Matching funds can include:  actual cash, salaries, staff time, consulting, equipment, and overhead (up to 20%), both “cash” or in-kind</a:t>
            </a:r>
          </a:p>
          <a:p>
            <a:r>
              <a:rPr lang="en-US" b="0" dirty="0" smtClean="0">
                <a:latin typeface="+mn-lt"/>
              </a:rPr>
              <a:t>Quality and amount of matching funds will be an important consideration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299555"/>
            <a:ext cx="8786813" cy="4128479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Provide prior two years financial statements</a:t>
            </a:r>
          </a:p>
          <a:p>
            <a:r>
              <a:rPr lang="en-US" b="0" dirty="0" smtClean="0">
                <a:latin typeface="+mn-lt"/>
              </a:rPr>
              <a:t>May include financial forecasts to demonstrate financial stability/sustainability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35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147864"/>
            <a:ext cx="8786813" cy="5257572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Commitment letters for each source of matching funds (see FORM D)</a:t>
            </a:r>
          </a:p>
          <a:p>
            <a:r>
              <a:rPr lang="en-US" b="0" dirty="0" smtClean="0">
                <a:latin typeface="+mn-lt"/>
              </a:rPr>
              <a:t>Matching fund resources will not be counted unless a commitment letter is included</a:t>
            </a:r>
          </a:p>
          <a:p>
            <a:r>
              <a:rPr lang="en-US" b="0" dirty="0" smtClean="0">
                <a:latin typeface="+mn-lt"/>
              </a:rPr>
              <a:t>Commitment letters are accepted at any time up to the time of the Program </a:t>
            </a:r>
            <a:r>
              <a:rPr lang="en-US" b="0" dirty="0">
                <a:latin typeface="+mn-lt"/>
              </a:rPr>
              <a:t>C</a:t>
            </a:r>
            <a:r>
              <a:rPr lang="en-US" b="0" dirty="0" smtClean="0">
                <a:latin typeface="+mn-lt"/>
              </a:rPr>
              <a:t>ommittee Review</a:t>
            </a:r>
          </a:p>
          <a:p>
            <a:r>
              <a:rPr lang="en-US" b="0" dirty="0" smtClean="0">
                <a:latin typeface="+mn-lt"/>
              </a:rPr>
              <a:t>Explain why any missing letters are not included and when they may be expected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30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Participant Biographies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803673"/>
            <a:ext cx="8786813" cy="5893593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Curriculum vitae – A one-page curriculum vita for principal project manager</a:t>
            </a:r>
          </a:p>
          <a:p>
            <a:r>
              <a:rPr lang="en-US" b="0" dirty="0" smtClean="0">
                <a:latin typeface="+mn-lt"/>
              </a:rPr>
              <a:t>Curriculum vitae – Up to one page each for other key collaborators and/or anyone being paid from project budget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7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/>
          </p:cNvSpPr>
          <p:nvPr/>
        </p:nvSpPr>
        <p:spPr bwMode="auto">
          <a:xfrm>
            <a:off x="4656833" y="4589860"/>
            <a:ext cx="4482702" cy="89296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465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183058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465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4656833" y="2446735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4656833" y="3531691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0" y="2442269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3983164" y="1470944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83058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Overview	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966991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183058" y="372368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3966991" y="3636393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2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183058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 initiative?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966992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3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26495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627718" y="1475409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4826495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Cluster Initiative Program Overview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8610429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4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826495" y="370582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Nuts and Bolts of application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8610429" y="3618534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4826495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Award Management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8610429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999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Maine Technology Institute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597980"/>
            <a:ext cx="8786813" cy="3299386"/>
          </a:xfrm>
        </p:spPr>
        <p:txBody>
          <a:bodyPr/>
          <a:lstStyle/>
          <a:p>
            <a:pPr lvl="1"/>
            <a:r>
              <a:rPr lang="en-US" dirty="0" smtClean="0"/>
              <a:t>Is Maine’s leading tool to invest in and develop innovative technology companies that bring new opportunity and wealth to Maine.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8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5" y="1206230"/>
            <a:ext cx="8786813" cy="5491036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All award contracts should be executed within six months of award, with all match documented</a:t>
            </a:r>
          </a:p>
          <a:p>
            <a:r>
              <a:rPr lang="en-US" b="0" dirty="0" smtClean="0">
                <a:latin typeface="+mn-lt"/>
              </a:rPr>
              <a:t>Sample award contract on MTI website</a:t>
            </a:r>
          </a:p>
          <a:p>
            <a:r>
              <a:rPr lang="en-US" b="0" dirty="0" smtClean="0">
                <a:latin typeface="+mn-lt"/>
              </a:rPr>
              <a:t>If equipment is purchased, MTI may take a security interest in the equipment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873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918298"/>
            <a:ext cx="573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hlinkClick r:id="rId2"/>
              </a:rPr>
              <a:t>www.mainetechnology.org</a:t>
            </a:r>
            <a:endParaRPr lang="en-US" sz="2800" b="1" dirty="0" smtClean="0">
              <a:latin typeface="+mj-lt"/>
            </a:endParaRPr>
          </a:p>
          <a:p>
            <a:pPr algn="ctr"/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21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1017257" y="3851730"/>
            <a:ext cx="8036719" cy="2768204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7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291456" y="3951387"/>
            <a:ext cx="7661672" cy="23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endParaRPr lang="en-US" sz="7200" dirty="0" smtClean="0"/>
          </a:p>
          <a:p>
            <a:pPr>
              <a:lnSpc>
                <a:spcPct val="90000"/>
              </a:lnSpc>
            </a:pPr>
            <a:r>
              <a:rPr lang="en-US" sz="8000" dirty="0" smtClean="0">
                <a:solidFill>
                  <a:schemeClr val="bg1"/>
                </a:solidFill>
              </a:rPr>
              <a:t>$</a:t>
            </a:r>
            <a:r>
              <a:rPr lang="en-US" sz="8000" dirty="0">
                <a:solidFill>
                  <a:schemeClr val="bg1"/>
                </a:solidFill>
              </a:rPr>
              <a:t>150,000,000</a:t>
            </a:r>
            <a:r>
              <a:rPr lang="en-US" sz="8000" dirty="0" smtClean="0">
                <a:solidFill>
                  <a:schemeClr val="bg1"/>
                </a:solidFill>
              </a:rPr>
              <a:t>+</a:t>
            </a:r>
          </a:p>
          <a:p>
            <a:pPr marL="535631"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Invested in the companies,</a:t>
            </a:r>
          </a:p>
          <a:p>
            <a:pPr marL="535631"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organizations and people in Maine….</a:t>
            </a:r>
          </a:p>
          <a:p>
            <a:pPr marL="535631" lvl="1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					 ….For Maine</a:t>
            </a:r>
          </a:p>
          <a:p>
            <a:pPr>
              <a:lnSpc>
                <a:spcPct val="90000"/>
              </a:lnSpc>
            </a:pPr>
            <a:endParaRPr lang="en-US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5" y="1279426"/>
            <a:ext cx="8786813" cy="625078"/>
          </a:xfrm>
        </p:spPr>
        <p:txBody>
          <a:bodyPr/>
          <a:lstStyle/>
          <a:p>
            <a:r>
              <a:rPr lang="en-US" sz="3600" dirty="0" smtClean="0"/>
              <a:t>1,973 investments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493" y="1989542"/>
            <a:ext cx="7074822" cy="2695704"/>
          </a:xfrm>
        </p:spPr>
        <p:txBody>
          <a:bodyPr/>
          <a:lstStyle/>
          <a:p>
            <a:pPr marL="535631" lvl="1" indent="0">
              <a:buNone/>
            </a:pPr>
            <a:r>
              <a:rPr lang="en-US" dirty="0" smtClean="0"/>
              <a:t>Spanning all sixteen counties</a:t>
            </a:r>
          </a:p>
        </p:txBody>
      </p:sp>
    </p:spTree>
    <p:extLst>
      <p:ext uri="{BB962C8B-B14F-4D97-AF65-F5344CB8AC3E}">
        <p14:creationId xmlns:p14="http://schemas.microsoft.com/office/powerpoint/2010/main" val="4002075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0" y="2044899"/>
            <a:ext cx="9144000" cy="2768204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0912" t="25155" r="39515" b="27524"/>
          <a:stretch/>
        </p:blipFill>
        <p:spPr bwMode="auto">
          <a:xfrm rot="10800000">
            <a:off x="287940" y="537669"/>
            <a:ext cx="1019175" cy="103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34655" t="29261" r="35343" b="29546"/>
          <a:stretch/>
        </p:blipFill>
        <p:spPr bwMode="auto">
          <a:xfrm rot="16200000">
            <a:off x="754983" y="5097136"/>
            <a:ext cx="1097915" cy="101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38185" t="21282" r="39033" b="24408"/>
          <a:stretch/>
        </p:blipFill>
        <p:spPr bwMode="auto">
          <a:xfrm>
            <a:off x="4020778" y="4260653"/>
            <a:ext cx="1028700" cy="1104900"/>
          </a:xfrm>
          <a:prstGeom prst="rect">
            <a:avLst/>
          </a:prstGeom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40110" t="24421" r="42402" b="27253"/>
          <a:stretch/>
        </p:blipFill>
        <p:spPr bwMode="auto">
          <a:xfrm>
            <a:off x="3674137" y="146114"/>
            <a:ext cx="1043305" cy="115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37542" t="26988" r="35985" b="28693"/>
          <a:stretch/>
        </p:blipFill>
        <p:spPr bwMode="auto">
          <a:xfrm>
            <a:off x="3959317" y="1740783"/>
            <a:ext cx="1047750" cy="1085850"/>
          </a:xfrm>
          <a:prstGeom prst="rect">
            <a:avLst/>
          </a:prstGeom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/>
          <a:srcRect l="34815" t="23012" r="34358" b="26384"/>
          <a:stretch/>
        </p:blipFill>
        <p:spPr bwMode="auto">
          <a:xfrm>
            <a:off x="7881939" y="5133331"/>
            <a:ext cx="1047750" cy="1019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/>
          <a:srcRect l="36259" t="25569" r="36145" b="24431"/>
          <a:stretch/>
        </p:blipFill>
        <p:spPr bwMode="auto">
          <a:xfrm>
            <a:off x="7070976" y="875604"/>
            <a:ext cx="1066800" cy="1104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9083" y="2484157"/>
            <a:ext cx="7845834" cy="23289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4400" b="1" dirty="0">
                <a:solidFill>
                  <a:srgbClr val="FFFFFF"/>
                </a:solidFill>
              </a:rPr>
              <a:t>a</a:t>
            </a:r>
            <a:r>
              <a:rPr lang="en-US" sz="4400" b="1" dirty="0" smtClean="0">
                <a:solidFill>
                  <a:srgbClr val="FFFFFF"/>
                </a:solidFill>
              </a:rPr>
              <a:t>nd all  </a:t>
            </a:r>
            <a:r>
              <a:rPr lang="en-US" sz="8800" b="1" dirty="0" smtClean="0">
                <a:solidFill>
                  <a:srgbClr val="FFFFFF"/>
                </a:solidFill>
              </a:rPr>
              <a:t>7 </a:t>
            </a:r>
            <a:r>
              <a:rPr lang="en-US" sz="4400" b="1" dirty="0" smtClean="0">
                <a:solidFill>
                  <a:srgbClr val="FFFFFF"/>
                </a:solidFill>
              </a:rPr>
              <a:t>technology sectors.</a:t>
            </a:r>
            <a:r>
              <a:rPr lang="en-US" sz="4400" dirty="0" smtClean="0">
                <a:solidFill>
                  <a:srgbClr val="FFFFFF"/>
                </a:solidFill>
              </a:rPr>
              <a:t/>
            </a:r>
            <a:br>
              <a:rPr lang="en-US" sz="4400" dirty="0" smtClean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  <a:ea typeface="ヒラギノ明朝 ProN W3" charset="0"/>
              <a:cs typeface="Helvetica Neue Light"/>
              <a:sym typeface="Baskerville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4973" y="5406717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Aquaculture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&amp; Marine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0765" y="872116"/>
            <a:ext cx="1543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Biotechnology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6715" y="4172064"/>
            <a:ext cx="164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Environmental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Technology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8478" y="5133331"/>
            <a:ext cx="132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Advanced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Composites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1119" y="387745"/>
            <a:ext cx="1229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Agriculture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&amp; Forestry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939" y="227162"/>
            <a:ext cx="160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Precision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Manufacturing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4664" y="2061925"/>
            <a:ext cx="13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Technology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2281" y="118918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367323" y="2275512"/>
            <a:ext cx="2911251" cy="9515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2629"/>
                </a:lnTo>
                <a:lnTo>
                  <a:pt x="2911251" y="252629"/>
                </a:lnTo>
                <a:lnTo>
                  <a:pt x="2911251" y="505258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sp>
      <p:sp>
        <p:nvSpPr>
          <p:cNvPr id="5" name="Freeform 4"/>
          <p:cNvSpPr/>
          <p:nvPr/>
        </p:nvSpPr>
        <p:spPr>
          <a:xfrm>
            <a:off x="4321603" y="2275513"/>
            <a:ext cx="91440" cy="5924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5258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sp>
      <p:sp>
        <p:nvSpPr>
          <p:cNvPr id="6" name="Freeform 5"/>
          <p:cNvSpPr/>
          <p:nvPr/>
        </p:nvSpPr>
        <p:spPr>
          <a:xfrm>
            <a:off x="1456072" y="2275512"/>
            <a:ext cx="2911251" cy="9515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11251" y="0"/>
                </a:moveTo>
                <a:lnTo>
                  <a:pt x="2911251" y="252629"/>
                </a:lnTo>
                <a:lnTo>
                  <a:pt x="0" y="252629"/>
                </a:lnTo>
                <a:lnTo>
                  <a:pt x="0" y="505258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</p:sp>
      <p:sp>
        <p:nvSpPr>
          <p:cNvPr id="7" name="Freeform 6"/>
          <p:cNvSpPr/>
          <p:nvPr/>
        </p:nvSpPr>
        <p:spPr>
          <a:xfrm>
            <a:off x="3164327" y="864849"/>
            <a:ext cx="2405992" cy="1410663"/>
          </a:xfrm>
          <a:custGeom>
            <a:avLst/>
            <a:gdLst>
              <a:gd name="connsiteX0" fmla="*/ 0 w 2405992"/>
              <a:gd name="connsiteY0" fmla="*/ 0 h 1202996"/>
              <a:gd name="connsiteX1" fmla="*/ 2405992 w 2405992"/>
              <a:gd name="connsiteY1" fmla="*/ 0 h 1202996"/>
              <a:gd name="connsiteX2" fmla="*/ 2405992 w 2405992"/>
              <a:gd name="connsiteY2" fmla="*/ 1202996 h 1202996"/>
              <a:gd name="connsiteX3" fmla="*/ 0 w 2405992"/>
              <a:gd name="connsiteY3" fmla="*/ 1202996 h 1202996"/>
              <a:gd name="connsiteX4" fmla="*/ 0 w 2405992"/>
              <a:gd name="connsiteY4" fmla="*/ 0 h 120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992" h="1202996">
                <a:moveTo>
                  <a:pt x="0" y="0"/>
                </a:moveTo>
                <a:lnTo>
                  <a:pt x="2405992" y="0"/>
                </a:lnTo>
                <a:lnTo>
                  <a:pt x="240599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Maine Technology Institute 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(MTI)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0374" y="2761899"/>
            <a:ext cx="2056848" cy="1044856"/>
          </a:xfrm>
          <a:custGeom>
            <a:avLst/>
            <a:gdLst>
              <a:gd name="connsiteX0" fmla="*/ 0 w 2405992"/>
              <a:gd name="connsiteY0" fmla="*/ 0 h 1202996"/>
              <a:gd name="connsiteX1" fmla="*/ 2405992 w 2405992"/>
              <a:gd name="connsiteY1" fmla="*/ 0 h 1202996"/>
              <a:gd name="connsiteX2" fmla="*/ 2405992 w 2405992"/>
              <a:gd name="connsiteY2" fmla="*/ 1202996 h 1202996"/>
              <a:gd name="connsiteX3" fmla="*/ 0 w 2405992"/>
              <a:gd name="connsiteY3" fmla="*/ 1202996 h 1202996"/>
              <a:gd name="connsiteX4" fmla="*/ 0 w 2405992"/>
              <a:gd name="connsiteY4" fmla="*/ 0 h 120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992" h="1202996">
                <a:moveTo>
                  <a:pt x="0" y="0"/>
                </a:moveTo>
                <a:lnTo>
                  <a:pt x="2405992" y="0"/>
                </a:lnTo>
                <a:lnTo>
                  <a:pt x="240599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Business Ventures Group 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(BVG)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61625" y="2761899"/>
            <a:ext cx="2056848" cy="1044856"/>
          </a:xfrm>
          <a:custGeom>
            <a:avLst/>
            <a:gdLst>
              <a:gd name="connsiteX0" fmla="*/ 0 w 2405992"/>
              <a:gd name="connsiteY0" fmla="*/ 0 h 1202996"/>
              <a:gd name="connsiteX1" fmla="*/ 2405992 w 2405992"/>
              <a:gd name="connsiteY1" fmla="*/ 0 h 1202996"/>
              <a:gd name="connsiteX2" fmla="*/ 2405992 w 2405992"/>
              <a:gd name="connsiteY2" fmla="*/ 1202996 h 1202996"/>
              <a:gd name="connsiteX3" fmla="*/ 0 w 2405992"/>
              <a:gd name="connsiteY3" fmla="*/ 1202996 h 1202996"/>
              <a:gd name="connsiteX4" fmla="*/ 0 w 2405992"/>
              <a:gd name="connsiteY4" fmla="*/ 0 h 120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992" h="1202996">
                <a:moveTo>
                  <a:pt x="0" y="0"/>
                </a:moveTo>
                <a:lnTo>
                  <a:pt x="2405992" y="0"/>
                </a:lnTo>
                <a:lnTo>
                  <a:pt x="240599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1F497D">
                <a:lumMod val="7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Cluster Initiative Program 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(CIP)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50150" y="2761899"/>
            <a:ext cx="2056848" cy="1044856"/>
          </a:xfrm>
          <a:custGeom>
            <a:avLst/>
            <a:gdLst>
              <a:gd name="connsiteX0" fmla="*/ 0 w 2405992"/>
              <a:gd name="connsiteY0" fmla="*/ 0 h 1202996"/>
              <a:gd name="connsiteX1" fmla="*/ 2405992 w 2405992"/>
              <a:gd name="connsiteY1" fmla="*/ 0 h 1202996"/>
              <a:gd name="connsiteX2" fmla="*/ 2405992 w 2405992"/>
              <a:gd name="connsiteY2" fmla="*/ 1202996 h 1202996"/>
              <a:gd name="connsiteX3" fmla="*/ 0 w 2405992"/>
              <a:gd name="connsiteY3" fmla="*/ 1202996 h 1202996"/>
              <a:gd name="connsiteX4" fmla="*/ 0 w 2405992"/>
              <a:gd name="connsiteY4" fmla="*/ 0 h 120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992" h="1202996">
                <a:moveTo>
                  <a:pt x="0" y="0"/>
                </a:moveTo>
                <a:lnTo>
                  <a:pt x="2405992" y="0"/>
                </a:lnTo>
                <a:lnTo>
                  <a:pt x="240599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Maine Technology Asset Fund 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(MTAF)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169" y="3815304"/>
            <a:ext cx="2434383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SBIR/STTR support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TechStart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 Grant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Seed Grant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Development Loan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Business Accelerator Grant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(for DLs and SBIR/STTR)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Equity Capital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7308" y="3816078"/>
            <a:ext cx="205684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CIP Planning Award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CIP Implementation Award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8792" y="3815304"/>
            <a:ext cx="261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Awards for capital investments in R&amp;D leading to commercialization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70319" y="1550648"/>
            <a:ext cx="987688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dash"/>
          </a:ln>
          <a:effectLst/>
        </p:spPr>
      </p:cxnSp>
      <p:sp>
        <p:nvSpPr>
          <p:cNvPr id="15" name="Freeform 14"/>
          <p:cNvSpPr/>
          <p:nvPr/>
        </p:nvSpPr>
        <p:spPr>
          <a:xfrm>
            <a:off x="6558559" y="1093448"/>
            <a:ext cx="2056848" cy="1044856"/>
          </a:xfrm>
          <a:custGeom>
            <a:avLst/>
            <a:gdLst>
              <a:gd name="connsiteX0" fmla="*/ 0 w 2405992"/>
              <a:gd name="connsiteY0" fmla="*/ 0 h 1202996"/>
              <a:gd name="connsiteX1" fmla="*/ 2405992 w 2405992"/>
              <a:gd name="connsiteY1" fmla="*/ 0 h 1202996"/>
              <a:gd name="connsiteX2" fmla="*/ 2405992 w 2405992"/>
              <a:gd name="connsiteY2" fmla="*/ 1202996 h 1202996"/>
              <a:gd name="connsiteX3" fmla="*/ 0 w 2405992"/>
              <a:gd name="connsiteY3" fmla="*/ 1202996 h 1202996"/>
              <a:gd name="connsiteX4" fmla="*/ 0 w 2405992"/>
              <a:gd name="connsiteY4" fmla="*/ 0 h 120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992" h="1202996">
                <a:moveTo>
                  <a:pt x="0" y="0"/>
                </a:moveTo>
                <a:lnTo>
                  <a:pt x="2405992" y="0"/>
                </a:lnTo>
                <a:lnTo>
                  <a:pt x="240599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Blackstone Accelerates Growth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0319" y="1245848"/>
            <a:ext cx="987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Fiscal agent</a:t>
            </a: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7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/>
          </p:cNvSpPr>
          <p:nvPr/>
        </p:nvSpPr>
        <p:spPr bwMode="auto">
          <a:xfrm>
            <a:off x="-30456" y="3506827"/>
            <a:ext cx="4482702" cy="89296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4465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183058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4465" y="2446734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4656833" y="2446735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4656833" y="4589860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4656833" y="3536157"/>
            <a:ext cx="4482702" cy="892969"/>
          </a:xfrm>
          <a:prstGeom prst="rect">
            <a:avLst/>
          </a:prstGeom>
          <a:solidFill>
            <a:srgbClr val="343434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b="1">
              <a:latin typeface="+mj-lt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3983164" y="1470944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83058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Overview	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3966991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1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183058" y="372368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3966991" y="3636393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2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183058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What is a cluster initiative?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966992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3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4826495" y="1562695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>
                <a:latin typeface="+mj-lt"/>
                <a:ea typeface="ＭＳ Ｐゴシック" charset="0"/>
                <a:cs typeface="Helvetica Neue Bold Condensed" charset="0"/>
              </a:rPr>
              <a:t>Section Title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627718" y="1475409"/>
            <a:ext cx="32094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4826495" y="2634258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Cluster Initiative Program Overview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8610429" y="2546972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4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826495" y="3705820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Nuts and Bolts of application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8610429" y="3618534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5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4826495" y="4777383"/>
            <a:ext cx="375046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b="1" dirty="0" smtClean="0">
                <a:latin typeface="+mj-lt"/>
                <a:ea typeface="ＭＳ Ｐゴシック" charset="0"/>
                <a:cs typeface="Helvetica Neue Bold Condensed" charset="0"/>
              </a:rPr>
              <a:t>Award Management</a:t>
            </a:r>
            <a:endParaRPr lang="en-US" b="1" dirty="0">
              <a:latin typeface="+mj-lt"/>
              <a:ea typeface="ＭＳ Ｐゴシック" charset="0"/>
              <a:cs typeface="Helvetica Neue Bold Condensed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8610429" y="4690097"/>
            <a:ext cx="33823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4500" b="1" dirty="0">
                <a:latin typeface="+mj-lt"/>
                <a:ea typeface="ＭＳ Ｐゴシック" charset="0"/>
                <a:cs typeface="Helvetica Neue Bold Condense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07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heme/theme1.xml><?xml version="1.0" encoding="utf-8"?>
<a:theme xmlns:a="http://schemas.openxmlformats.org/drawingml/2006/main" name="Slidevana Light for PowerPoint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D4D4D"/>
      </a:accent1>
      <a:accent2>
        <a:srgbClr val="DA8E00"/>
      </a:accent2>
      <a:accent3>
        <a:srgbClr val="D93700"/>
      </a:accent3>
      <a:accent4>
        <a:srgbClr val="B2040A"/>
      </a:accent4>
      <a:accent5>
        <a:srgbClr val="22AC56"/>
      </a:accent5>
      <a:accent6>
        <a:srgbClr val="1277B5"/>
      </a:accent6>
      <a:hlink>
        <a:srgbClr val="1277B5"/>
      </a:hlink>
      <a:folHlink>
        <a:srgbClr val="A22F7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Slidevana Light for PowerPoint</Template>
  <TotalTime>0</TotalTime>
  <Words>1983</Words>
  <Application>Microsoft Office PowerPoint</Application>
  <PresentationFormat>On-screen Show (4:3)</PresentationFormat>
  <Paragraphs>395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Slidevana Light for PowerPoint</vt:lpstr>
      <vt:lpstr>Cluster Initiative Program</vt:lpstr>
      <vt:lpstr>PowerPoint Presentation</vt:lpstr>
      <vt:lpstr>PowerPoint Presentation</vt:lpstr>
      <vt:lpstr>The Maine Technology Institute</vt:lpstr>
      <vt:lpstr>PowerPoint Presentation</vt:lpstr>
      <vt:lpstr>1,973 investments</vt:lpstr>
      <vt:lpstr>PowerPoint Presentation</vt:lpstr>
      <vt:lpstr>PowerPoint Presentation</vt:lpstr>
      <vt:lpstr>PowerPoint Presentation</vt:lpstr>
      <vt:lpstr>The term “Technology Cluster” is an organizing principle</vt:lpstr>
      <vt:lpstr>Cluster Elements</vt:lpstr>
      <vt:lpstr>The Formation and Evolution of Clusters</vt:lpstr>
      <vt:lpstr>PowerPoint Presentation</vt:lpstr>
      <vt:lpstr>PowerPoint Presentation</vt:lpstr>
      <vt:lpstr>Guiding Principles on Cluster Initiatives</vt:lpstr>
      <vt:lpstr>The Stages of Cluster Initiatives</vt:lpstr>
      <vt:lpstr>Examples of Recent  Cluster Initiative Awards</vt:lpstr>
      <vt:lpstr>PowerPoint Presentation</vt:lpstr>
      <vt:lpstr>PowerPoint Presentation</vt:lpstr>
      <vt:lpstr>PowerPoint Presentation</vt:lpstr>
      <vt:lpstr>PowerPoint Presentation</vt:lpstr>
      <vt:lpstr>Cluster Initiative Program Timeline</vt:lpstr>
      <vt:lpstr>PowerPoint Presentation</vt:lpstr>
      <vt:lpstr>CIP Application Evaluation Criteria</vt:lpstr>
      <vt:lpstr>Application Evaluation Criteria (cont’d)</vt:lpstr>
      <vt:lpstr>Cluster Initiative Program Award Decisions</vt:lpstr>
      <vt:lpstr>PowerPoint Presentation</vt:lpstr>
      <vt:lpstr>Information to Review</vt:lpstr>
      <vt:lpstr>Application Format and Content</vt:lpstr>
      <vt:lpstr>Cover Sheet – Form A</vt:lpstr>
      <vt:lpstr>A Detailed Explanation of the Initiative</vt:lpstr>
      <vt:lpstr>Milestones</vt:lpstr>
      <vt:lpstr>Milestones</vt:lpstr>
      <vt:lpstr>Economic Impact Measure</vt:lpstr>
      <vt:lpstr>Budget Items of Note</vt:lpstr>
      <vt:lpstr>Financial Information</vt:lpstr>
      <vt:lpstr>Commitment Letters</vt:lpstr>
      <vt:lpstr>Project Participant Biographies</vt:lpstr>
      <vt:lpstr>PowerPoint Presentation</vt:lpstr>
      <vt:lpstr>Award Management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2014-01-15T15:33:25Z</dcterms:created>
  <dcterms:modified xsi:type="dcterms:W3CDTF">2014-03-17T16:12:07Z</dcterms:modified>
</cp:coreProperties>
</file>